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0" r:id="rId6"/>
    <p:sldId id="268" r:id="rId7"/>
    <p:sldId id="272" r:id="rId8"/>
    <p:sldId id="269" r:id="rId9"/>
    <p:sldId id="262" r:id="rId10"/>
    <p:sldId id="271" r:id="rId11"/>
    <p:sldId id="273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89858" autoAdjust="0"/>
  </p:normalViewPr>
  <p:slideViewPr>
    <p:cSldViewPr>
      <p:cViewPr>
        <p:scale>
          <a:sx n="50" d="100"/>
          <a:sy n="50" d="100"/>
        </p:scale>
        <p:origin x="-192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44"/>
    </p:cViewPr>
  </p:outlineViewPr>
  <p:notesTextViewPr>
    <p:cViewPr>
      <p:scale>
        <a:sx n="1" d="1"/>
        <a:sy n="1" d="1"/>
      </p:scale>
      <p:origin x="0" y="2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99720-C2A1-46AD-8801-F6B3F83E6885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E12D-FBF6-43D5-AB2F-C7F3F5739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25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9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10 principu </a:t>
            </a:r>
            <a:r>
              <a:rPr lang="cs-CZ" baseline="0" dirty="0" err="1" smtClean="0"/>
              <a:t>permakultury</a:t>
            </a:r>
            <a:r>
              <a:rPr lang="cs-CZ" baseline="0" dirty="0" smtClean="0"/>
              <a:t>: zdroj: http://permacultureprinciples.com/principles/_10/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48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68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2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10. Pravidlo</a:t>
            </a:r>
            <a:r>
              <a:rPr lang="cs-CZ" b="1" baseline="0" dirty="0" smtClean="0"/>
              <a:t> – Využívej rozmanitosti a važ si jí!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Kolibříci mají dlouhé zobáky a schopnost perfektně se vznášet a nasávat nektar zobákem z dlouhých úzkých květů. Tato dlouhá společná evoluční adaptace symbolizuje specializaci tvaru a funkce v přírodě.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Neukládej všechna vejce do jednoho košíku. =&gt; rozmanitost zajišťuje pojistku proti rozmarům přírody a každodenního života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8.      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 přednost začleňování před oddělováním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umístíme-li jednotlivé prvky na správné místo, vytvoří se mezi nimi vztahy, takže tyto prvky spolupracují a vzájemně se podporují. Cílem je navržení takových propojení mezi jednotlivými prvky, aby se docílilo efektivního využívání zdrojů a minimální energetické náročnosti systému.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3.      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Získávej výnos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a to s minimálními náklady – čas a energii věnuj tomu, co poskytuje nejdůležitější výnos. K obživě vybírej odolné, místní rostliny, které se samy reprodukují a vyžadují minimální péči. Pečuj o vysokou úrodnost a kvalitu půdy.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4.      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Usměrňuj sebe sama a přijímej zpětnou vazbu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v přírodě má vše své limity a jejich překročení příroda trestá. Ekosystémy jsou vnitřně silně provázané, je třeba se vyvarovat nevhodných aktivit, aby mohl systém dobře fungovat. Největší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samousměrňující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organismus, snažící se dosáhnout dynamické stability, je popsán v teorii Gaia.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 smtClean="0"/>
          </a:p>
          <a:p>
            <a:pPr marL="171450" indent="-171450" fontAlgn="base">
              <a:buFontTx/>
              <a:buChar char="-"/>
            </a:pP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Tx/>
              <a:buChar char="-"/>
            </a:pP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7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</a:t>
            </a:r>
            <a:r>
              <a:rPr lang="cs-CZ" baseline="0" dirty="0" smtClean="0"/>
              <a:t> zdroj: http://cestacloveka.sk/tag/permakultura/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google.cz/url?sa=i&amp;rct=j&amp;q=&amp;esrc=s&amp;source=images&amp;cd=&amp;cad=rja&amp;uact=8&amp;ved=0CAYQjB1qFQoTCML7xKeg8cgCFQldFAodccQPVg&amp;url=http%3A%2F%2Fwww.janinyzahrady.cz%2Fdalsi-clanky%2Fpermakultura-a-skolkove-zahrady%2F&amp;bvm=bv.106379543,d.d24&amp;psig=AFQjCNFXYCtp_9banfQIbpCx7a7dUaP7DQ&amp;ust=1446536964107737</a:t>
            </a:r>
          </a:p>
          <a:p>
            <a:endParaRPr lang="cs-CZ" smtClean="0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24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/>
              <a:defRPr/>
            </a:pPr>
            <a:r>
              <a:rPr lang="cs-CZ" dirty="0" smtClean="0"/>
              <a:t>Pyramida života: zdroj:</a:t>
            </a:r>
            <a:r>
              <a:rPr lang="cs-CZ" baseline="0" dirty="0" smtClean="0"/>
              <a:t> http://www.ekozahrady.com/puda.htm</a:t>
            </a:r>
            <a:endParaRPr lang="cs-CZ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2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zeleně v rukou: zdroj: http://www.magazinzahrada.cz/rady-a-tipy/na-pude-zalezi-udelejte-test-na-zjisteni-kvality.html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96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cs-CZ" sz="1200" dirty="0" smtClean="0"/>
              <a:t>znehodnocování, degradace, ztráta úrodnosti, půdní eroze, nižší schopnost zadržet vodu</a:t>
            </a:r>
            <a:r>
              <a:rPr lang="cs-CZ" sz="1200" b="1" i="0" u="none" strike="noStrike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/>
              <a:defRPr/>
            </a:pPr>
            <a:r>
              <a:rPr lang="cs-CZ" dirty="0" smtClean="0"/>
              <a:t>Obrázek půdy:</a:t>
            </a:r>
            <a:r>
              <a:rPr lang="cs-CZ" baseline="0" dirty="0" smtClean="0"/>
              <a:t> zdroj: http://zpravy.aktualne.cz/domaci/orna-puda-uz-nezadrzi-vodu-dusledkem-jsou-povodne/r~i:article:782156/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2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Zelené hnojení: zdroj: http://www.bio-info.cz/</a:t>
            </a:r>
            <a:r>
              <a:rPr lang="cs-CZ" dirty="0" err="1" smtClean="0"/>
              <a:t>zijte</a:t>
            </a:r>
            <a:r>
              <a:rPr lang="cs-CZ" dirty="0" smtClean="0"/>
              <a:t>-bio/zelene-hnojeni-1-část</a:t>
            </a:r>
          </a:p>
          <a:p>
            <a:r>
              <a:rPr lang="cs-CZ" dirty="0" smtClean="0"/>
              <a:t>Obrázek hnojení: zdroj:</a:t>
            </a:r>
            <a:r>
              <a:rPr lang="cs-CZ" baseline="0" dirty="0" smtClean="0"/>
              <a:t> http://www.nazeleno.cz/dum-a-zahrada/ekozahrady-a-permakultura/zapome%C5%88te-na-chemii-a-zkuste-p%C5%99%C3%ADrodn%C3%AD-hnojen%C3%AD.aspx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E12D-FBF6-43D5-AB2F-C7F3F5739A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2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03AFCA-A28E-4FDB-BD36-F5DAB65BBDAB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69270-DD44-45FD-89B8-F8CA80FA3E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8072630" cy="68552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SzPct val="128000"/>
            </a:pPr>
            <a:r>
              <a:rPr lang="cs-CZ" sz="2000" b="1" dirty="0"/>
              <a:t>Adéla Sojková						2.11.2015</a:t>
            </a:r>
          </a:p>
          <a:p>
            <a:pPr>
              <a:spcBef>
                <a:spcPct val="0"/>
              </a:spcBef>
              <a:buSzPct val="128000"/>
            </a:pPr>
            <a:r>
              <a:rPr lang="cs-CZ" sz="2000" b="1" dirty="0" err="1"/>
              <a:t>Permakultura</a:t>
            </a:r>
            <a:r>
              <a:rPr lang="cs-CZ" sz="2000" b="1" dirty="0"/>
              <a:t>						   ENS249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11282" y="872716"/>
            <a:ext cx="8100900" cy="118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/>
              <a:t>Diverzita na obecné úrovni, synergie, biodiverzita, </a:t>
            </a:r>
            <a:r>
              <a:rPr lang="cs-CZ" sz="3600" b="1" dirty="0" err="1" smtClean="0"/>
              <a:t>polykultura</a:t>
            </a:r>
            <a:endParaRPr lang="cs-CZ" sz="3600" b="1" dirty="0" smtClean="0"/>
          </a:p>
          <a:p>
            <a:r>
              <a:rPr lang="cs-CZ" sz="3600" b="1" dirty="0" smtClean="0"/>
              <a:t>Možnosti </a:t>
            </a:r>
            <a:r>
              <a:rPr lang="cs-CZ" sz="3600" b="1" dirty="0"/>
              <a:t>využití a nástroje zvýšení </a:t>
            </a:r>
            <a:r>
              <a:rPr lang="cs-CZ" sz="3600" b="1" dirty="0" smtClean="0"/>
              <a:t>diverzity</a:t>
            </a:r>
          </a:p>
          <a:p>
            <a:r>
              <a:rPr lang="cs-CZ" sz="3600" b="1" dirty="0" smtClean="0"/>
              <a:t>Půda </a:t>
            </a:r>
            <a:r>
              <a:rPr lang="cs-CZ" sz="3600" b="1" dirty="0"/>
              <a:t>jako obnovitelný či neobnovitelný zdroj?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39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391743"/>
            <a:ext cx="8352928" cy="64936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u="sng" dirty="0"/>
              <a:t>Alternativy:</a:t>
            </a:r>
          </a:p>
          <a:p>
            <a:pPr marL="45720" indent="0">
              <a:buNone/>
            </a:pPr>
            <a:r>
              <a:rPr lang="cs-CZ" dirty="0"/>
              <a:t>x hnojení kompostem, nastýlání neboli mulčování, zálivky bylinnými </a:t>
            </a:r>
            <a:r>
              <a:rPr lang="cs-CZ" dirty="0" smtClean="0"/>
              <a:t>zákvasy</a:t>
            </a:r>
          </a:p>
          <a:p>
            <a:pPr marL="45720" indent="0">
              <a:buNone/>
            </a:pPr>
            <a:r>
              <a:rPr lang="cs-CZ" dirty="0" smtClean="0"/>
              <a:t>x zelené hnojení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x </a:t>
            </a:r>
            <a:r>
              <a:rPr lang="cs-CZ" dirty="0" smtClean="0"/>
              <a:t>tenká </a:t>
            </a:r>
            <a:r>
              <a:rPr lang="cs-CZ" dirty="0"/>
              <a:t>vrstva posečené trávy, listí, </a:t>
            </a:r>
            <a:r>
              <a:rPr lang="cs-CZ" dirty="0" smtClean="0"/>
              <a:t>netkan</a:t>
            </a:r>
            <a:r>
              <a:rPr lang="cs-CZ" dirty="0"/>
              <a:t>é</a:t>
            </a:r>
            <a:r>
              <a:rPr lang="cs-CZ" dirty="0" smtClean="0"/>
              <a:t> textilie mezi řádky</a:t>
            </a:r>
          </a:p>
          <a:p>
            <a:pPr marL="45720" indent="0">
              <a:buNone/>
            </a:pPr>
            <a:r>
              <a:rPr lang="cs-CZ" dirty="0" smtClean="0"/>
              <a:t>x nechat </a:t>
            </a:r>
            <a:r>
              <a:rPr lang="cs-CZ" dirty="0"/>
              <a:t>plevel co nejdéle to lze</a:t>
            </a:r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502920" indent="-457200">
              <a:buAutoNum type="arabicPeriod"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502920" indent="-457200">
              <a:buAutoNum type="arabicPeriod"/>
            </a:pPr>
            <a:endParaRPr lang="cs-CZ" dirty="0"/>
          </a:p>
        </p:txBody>
      </p:sp>
      <p:pic>
        <p:nvPicPr>
          <p:cNvPr id="1026" name="Picture 2" descr="http://www.nazeleno.cz/Files/FckGallery/kompost%20I%20-%20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32" y="3754627"/>
            <a:ext cx="3940051" cy="26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MTEhMUExQVFhUXGBsbGBcYGB8bHhsaHB4aGx0eGRwfHyggGxslHxsbITEiJSkrLi4wGCEzODMsNygtLisBCgoKDg0OGxAQGywmICQsLCwsLCwsLCwsLCwsLCwsLCwsLCwsLCwsLCwsLCwsLCwsLCwsLCwsLCwsLCwsLCwsLP/AABEIAMIBAwMBIgACEQEDEQH/xAAbAAACAwEBAQAAAAAAAAAAAAAEBQIDBgABB//EAD4QAAEDAgQEBAQEBQMEAgMAAAECESEAAwQSMUEFIlFhEzJxgQaRofBCscHRFCNS4fFicoIVM5LCstIWQ3P/xAAZAQADAQEBAAAAAAAAAAAAAAAAAQIDBAX/xAAoEQACAgEEAQQCAgMAAAAAAAAAAQIRIQMEEjFBFCJRYRMykbFCcYH/2gAMAwEAAhEDEQA/AFAw4zXmYoVcAy6sFZXQ7CQY0370LxLAgYC8RZVnRcICkspFu0SmFkuSk7AF3Z9Kb4uwUOFozAKSQxYifMdyl2HsJmrsXw25ZQBnKbdxWchDkEOOVxEZcxDwC0RXnKebM0fK7CbuEuJWq2QoSkLCk+8Ebd961uN4kjxLa1WsijYC1KkpWDabKAdClwI2E0x+IzbuJVbQrxkcpSVpIUkkcxBCWYEt3zS+67F4W4hVlJfL/DIgk5cyQpJYOPoQYFb/AJFJZHdi/hPFFWLhUgpUlQOe0+pkB0HrDtO1ZvilxCrq1IQUIcsk6pD6ex/KtFxazYVateHa8K7mUFEOUmBu5nfqBWfupLEEkvp967fcVcGuwQMEuYad3am3DeEquoNwFCUpLS8w/L/UpgSwL0ut4PQv0hj+dHXLgygIJTq4KnSQ3Qb9fSqckDIWLnjKUq6Sp1JzLJmTrHZ/p1rXcGxSkLv2LN20ES6ioAbgFB6wAfZ6xJwwaFhz2NaT4fxduyn+ZbC1mUuISI2bUka+lRNqgdBXEuKJt4pSL6CuxnlKC3LqlyPOZ6jytqHpPxe0iyvPhbwXaMpKVcyAX5FgyG2JE13xXjLoxKswyuEnKBEpBfoZJH+KQm4+zOZAdvr+9OEElgeWMr2NWt827OfmQTs+00Vg7cpW/kgdy4bNMJIJkf3qm5iELSARly6EB5jVzLS3rTfh+KspLgnb8MFg2klt6icqQsHvHyo+HlJDBPKJAPZ+7n3p3h7viWU+IHcSD3/JX9vdNxe/bWklC8pgkZTLPAJEGi8AkG3bBu2o2WTA9QBNcsn7Ux3G8HmC4clLgqzJUJcNMbaQAA/eluPthCyqAHGvXf27U2xOCuMwu2XJ2U3o1L+IfDWJuSnIf+Ypw1LfukDrpCPE3SFZgG3gs9U3sTmALuXaS5bv6jenlr4VxrspCVJZpIUwI2kNpr+dQ/8AxfEMUmyS0hScr+/N9tXStXTX+S/kWBbhg6PQ/n+1WDMgkpM9qIufD+KAA8Ffsx/Kr8DwvEJXbJtXAAUuSCwmn+WL8r+SkxWVhQA8MOBJBLkdxo/pQOItjMSNNwC/s9OeI8PxClqy2Lup/D1mlGKwdxPmQtPqD99flWkZJ9MGRs30BXOFKR0BYj0dxU72ItDyBXu31bWqbmDWBmyLCToSktq2rMZih1DtV0goOwPFLtsKCVcqndJYgv2Ne4e6grPMbYIL/tGx+xQVtczV10lRfp0opBQ04TduJ8Twyocqi6R6O0PLD5VdYxKlZgSp1AebXTUGAJAHpHWhsPcUAkpJNxIPL0EkFOxMu3X0qi3j1PIDgwWkahm3Dtr+tZuNiL8VfzqBfYZng6n7/wAUxwNxiSJDjckHbZod6A4ffbOgJSSpBAJbUnruPvqCXYvBCMpId4DSNdS32TUyJYz8U9VfURt9K6leVa+YIWQd2/YV1ZfjFR9FTiwq4pdxJUAUhJUNktyA9SR7PXvEcXcRaUoZrdq4pwCyhlVyqKX8qoIcMdTQ+Iu3boTmUpckZT6M4b/aJnSib2GTdt5Cgk5cz5i4AIBAclLO5eudvy2NGSv3gbRsoWCCoqI0Kkjyhw8A7GWA1ajMdgLirVkgE5cOAEpJglSmYdCGkdKbWeAWkstIUmNSrrsWj2q7CYEusBawQkp5TAH7gnXZqX5sAomCs4y4l0XMxQTKC2UnTTYxqliOtLbrOWzfOvoN/wCE7ZLFS3mTIKjL7l4nR6oV8GJO4bSOsM7itFuIFUzAAP8A5q4FAZyoHoEhvzrfYf4LtaKkiYj5v7VXiPgq2JSHf+qAPSDT9TBgYRQeSY69vSnHCF2022yBSid20cSN3Zx8qfo+DGIZSCehdumtFYb4ZUkl/DgwWJ07P+lTLcxrAjL/ABZw83Mt0K0CQUkhxmClFjrBSQxrM/wap3+v5V9Y4h8NhdtAcAhLFvK4UrQf8ifeg7XwakN/MUk7sG/V6tbtJUVTPntnC+o6CflpTO3ZDF7ocAACY+9K3dz4YSUtnuepU/5u1BH4NSfKTHVtaye6ixOLMlayy5BPQv8At9tTGxdS2XIidSX2fbWtPgeBW7bpVzHQxr0nX596sxnCrKQA2+xOvaazlqpioVYLhoWASpLdn/anKcCiGA9QWoPEWrVkOgJL6Ah3+3plhbYSgZiHIdyTrrPbtWEpWgTV0cgLAZMzqfpI0qK1XmAAROj99N421q65iEJAZ/bqenWrUrSXfbV5Z9jGv71CSKVMBw968VsUBIZRcHs8Rru0aV6tK1CVADOzak6EMeh2LCjPFCJ10hoDtt01c+tUX8QUkFQC0O+oJZwOWIYxrtvNaRSE1nAru4lWclebwgogpdj0GaZT6dqt4pbTcyJCUT+IqLJABd4fMX+mtF8Tx6StJTlOaSFJ0kcqoMgHU9felaLiro5SC0gkHM+wYvmdnYHbpTSadlRWCSeGrJRaUpK7ZdwIb8SjzJIfWXdvas5jfhxOYi2MwZwCQCEsSxIhSgWcjWa1li6k8xMuln1JeQlxq8nq+1RVhRfBKUpI0CSwB3dgeV+j6jvG0NWUSrMHx/gabVp0sClUwpySEcqVGCkFyGnV9qTYe5l5VhWvpBZ9ta+wKw4UPD5iA55doYM7MzbaNvDA8S+GcOtMoUXVzEHmOg1JM7bR9eiG7VVITMPYwtpYK7Kbi8qHUlZCcpdiyg2YS4ZjDatQY4DcIBKkJKiWDvpJDh5Alq3mH4DZsOi2pYCwXCg40Jjm17d96qwPCLasyE3CCklQTCWZtGEyQ87+tP1KV0JIxWH4bdR4iwkqFsgFTQCSRoWOqTIEMdNaacF4beQqzeSAcypLPlTuSOw3Dsx0IrZ+LdIXkAWnK2UJEAlmUWcjXWH2mh7i0LQotzpSACSBmHRgkiHPRwaT3NktA1vhagGSQwiUp211nV66jrABSCcpO5n9Zrqy5S+SuKPLF5JY5QyZIB/FEtsf37Uwv4ZZKlBRSCMqgGJKdXZty402pPhMI2UjKSVkgl9AwAHSSJNPEEEqcpCmyp/1JLlIcaMRrFTIzSPVLS2kltdwOnu8enWmfDk2koVmLPmgaknLzJ2BEanc0oVcDA6EABjEMWaY9G3+feIyHGoUdNQ6Yc+1ZKSTwNMlhfEBU5B1y+h/Wr+5PtSfC4payzkOW9/09f2qRLEpWffNDf6ogMCXcaS1RTY02NP4hLq5xyB1TsYk9zXt3GBCcyiABPUl2PXcT71l+IqUCsAJSlYGYoG4LpdT7MRL6tUEXVlHhr5jnBCzAgMxIEhjt1HSupbfBahI0FriuHuHKFqBMeWHbqdKJXdH9X+KzdgnM4ADbbkFtXom82oaR8+g/P5US26Dhns0l5YZCnDEAv6hP0eqkYltw76OdvbUUlQxGQEEMzF2DgHKOm4+deXLmYqIDhMCZ/yw+ooe3+xcW3SY8VeBPmHv7f2+leKWGICwPcv7dKQAw5I6Oeu8kwKS4vFXTcIS43zAZh0hvT6a1K2v2Vwa8jfH3ilZAkA69fkdO41cU2w13Lbe4sFRHMOsOz7jWspw+zdJClKUST+K2A3SXGujUdiFrLnoCxInbSiWjmjLg0y1WJTOwMhxoQYOsh4ogYzlASQkKEqJckaaUoXeUkOAotu0FMww6Q3pQeP8OM6TqeYH893LfWmtu2wUGN8NefMB50yNZHQloP7UVgsQtc+VIlhCmAYx9e/Q0h4fjraVJShRzQQ5cB+vX5U2ViwoZoOj+jbAz6CaynpuL6IcaZo8QtSkMhszRm0PrSDiq2zB+ckJcJAS5k+wiToelC47iZRlCgpLj8JOjzqCHHTv3qi4i0kpUlRuFWdgnMwKix7vDN33qo6bjlmyVKwzFYi0khSUyvzEKclQCTKSDDx6iuxGLDJILjJmMQFlSs0vuWBGlWIwqSlfiBWZyFKSnMhmAgiBlMOC0NrU7PC7dy3BUk5ToYS5EmJSQVPpTVXQlJLLKrXEMhVIGZKRkUHBSSrNswLZdn6aVani7OSAUqLByHJYP7NGm1BY8W0qISfEJT/UGYO4DB3fQwZ3o3BmyLaChRyhTgqALKM8p1b1Y60SSBzTYRokOnIFQFSCDq4B3aG6P2q5XICHC9QCXhzDOILqMHpXt24q0lg5OYHmA9miQ8s+0HqLY4vmUXUOeXUZfU6qBSIEzoelZxVrCBX4J49TBSiJIYFyz8p5R2EexoCAOdQR+EcwdmMjcB47j0oy7ibhN7ItLMQnmDAgpDpVILsIOuaKy+PwqtJXBGsOCNCNNB9JFbaenZaWBmLBLJchJUZ1AdgVAADTdJ/qpkjCLQUJzK5VJAUzDU7GDDhj1Ds9I8JiriUhCwcpzNBZw7kZoeH1ovAlKkteUApPkCkKPKGSCcuxKgD6+lE4tFUEY24pNxQTeSkPCYgGe9dTHDY9CUgFCXD+VkjU6JJcCurPlL4/oX/CPCOC3121XWXkBbNGzsQkkEyWEUxw5BUjlCvKP6S6YGbQalvbpVdni94Wbdoki3IaXIcmXgMxLgQ5pUsk5wlwSmAT0ZUNrpq9aSatYM0vgPxSuYggA7t2hm+dQtmGCSVJuW4dv69aCxWcXAFEFB5mB5mWAQCfwyWfpRXD3SlKVH+aBGYnUDRTdZA/aay/G45+Q4tFXBbd64VhKM5SOdSfKAJIUrcjVg50g1bigBbU7KdDFnH+oPoNnjVt9CXdtJGf+cm2lILpQ/8AMJIzFJSO5d28rbxk8fcTbICVkpdgSOhcM7jRh1jpXRDSi6aWTRRXZYV5QySQHBDj0Ynq3QNRdm1mZShMBJYA6fieSWIMz1qrD4QKYnTXdJ0d33Gh0/DRqS6uYJbt00iI0P3FdFmp6nqWEbba/v8AlXhsnYu3Xpr/AHqWfKSxSIOm2oI++h9ajZvyVEoPUbtoXJPd/t6kVeSy9bZAUkTzJI6mA5iJV9Pn7hk5RkJcgGf9X/1M/Q0VcsKIQANAzdcxU0w8AF/TrRFrhix/3EFlQWlm02cA/feHOK8mcWu2AP8Abf4igSSFtzqPUDRtNK0a+GgEg51Bo0DN7yP81QjhKcyFZlpGih1jUE6PFR6nT+SnqR8Cuw+gABMMSBI9C23WqrZUnQgmXgHo7u/fp9acp4LaC+cG6PQD6/etGHCWQWUl1e+0uC+4rL1OmmQtReTMruBR2yn8JJLdgDq+lSWhgoBIUVfhIgkCNdND2p7/AAKMn/bTzvJcwYBBZ+s+tQwPBgkkLckF8wUfo4bZ/UVT3EJRHKaaMPetpUsk2S4ccmu2hB1P70VYvhQKShSRqFK1DPqSZ/w1bw4BDlRRlkKLgO8SI0JAigOKcBSsFNtgSdTuNwW1kOxEUvUQkqM7jVCA4mwFAKt51AAIKiW5jHqXMQGoi1xfMyXKFMocuVjKlHzJ01JAM7VZg/hhQSlKiiTOUmUzu0B9/ToKVY7ilrKbS0k+HmAIZQeSGKgVA6bzNCal02yRtaWVW1KtBFu1AuEAPJMhJ1GocfKlSsYgJWEpSoAuVpBBkSQFHZiYG/pQeDBOTObiErnKhDgpdi4cFixLjoesRv2bNtSrYvIXbBH8yGdTbPDA6h2n0qlAEl5Ll2c4gZyktEgZjlEg7QY7TUMCcyMqV8yM2Y9BDEBMlpGh1+RqeHrUgICVIBTmlIyln3MliwgANqzuabHw8EK86VK1IJKcoYEks79N5Pen7emy1AZpxVs2lBasykgBweVTCYIBSocuiW19BHCWLeYhKSoEOxAJyqgmdGYadu1Kwq3YVbTbzXAoAmGJzO/uA4cs79C9EnMSFWbZUCpswLiZykt5fUMYNS9OuvJVUhwvBpUeblDiQSiAw13Ogdvwpoa5h0BSraysqIWsKyOghgSQcwYs/fm2io8LV4oWFLUlgqHChmUQxLwwIMp+hNMOGYtKUlJVmy8oYq5gC3LmDNLFpLDpURk4pofKgHy5rawFJKVG2IVIykgMHEnqGdvS3DY+2bbpQM6mK2ClOwcSxAAYKYb+1CYs503wjKpYWCpKWGmZoUAGBOoPQATVCsNdtJbwwo7qQohkmXlLyGOzDaq48gtDxKrhAKsQxMsUrh5Gw27V1IU4Fe6rgPRBKk9splx711HD7DijT2igpQjOMwSCQFJSAD/qOgeP81UrCFLKVopTcqkrCswUNieszUMTZSAFlSuYPCssgKJG+ZMj6vVHhJKbakrKQVc3l8wdysfhLAidBlO1PJHXRPE4RLhRU6glsxMOM0/6ixAPVvl7wzDhS0hKcxVyhJZKSTAYno1VYrFg5EO4R5SwJLHNO5dx83DUbwfHoTbbm5lOsFIUIDjcK827hnp6cG3UmVFcn2KPiMvcAsAi0ggDOUkg9CRDFjpJkl6pSkZsxTcO4AYTG7j57v8AOdla0HKA7u+bLpoIV5Z1009aOtYlYSzJWFEgOkkhpg7b10JJGyVAlxRzuhJSkhgGOYF9SWn615cWHCFKeS/Rx12mYfarDdWpXJnSCQW1c9iAI0Ddmoe+palBlJYAugJbTfUt7vt6UxkykEpjMoyNz602w3DUJKS0FJzOc4JOxfSWobhKCkKUebrLgdwSR12pvbvJUnKgjXXofmdR+tcW41mnSOfUn4RXZvLSkFJBKQRl3bbXWi7a1HV5DgAsJmTv9iqcOEOxUFHcxDgaAa6gVOygK5gQFNlfQP8AMOX1FcLZiivx7gyOQ7S2h/tBnvRN7GJSs+IlnADncaj5a11yyCgvOpE5vWd9KioWlMpQd9C/p8oqbArsYi2buXIRykAsziVaaHcijEgBwogMeUDYaR0hiB2ND27DGFKO6eo7EMyvlD15esBWXPOXVQ67Tuad4sEXXrykuIGs6P8Aevt2qdxTmDrr8p9RQ+RI8qSXI5nBh2JbZJc9qtTcTmYpBYOFbbiD9I60qGeItIADqJnd/f77V5CTrmSR6xPsdfWBQ5TAILQJ6bli+neqlYMFuYhUOR+ztPXSKV12IYG0ogZcr9Wbuzfp3oO7hkqSu2q2CqHgB5ZxGo69qtsgggZladNJ3n+1RT5mYdZdy24aW71Sk10MX3uA22T58qEhIDgsBlYdfw9RrWL4jwS5buXALdxaQBcJCXGWe8j6xX0dN5IdJOkftJHb61HF4A3EKRmICgQOof8AJv2rp0tzKLzkakz5lg+ID+QhyEA51Zi8ykN1DPtufWtMMGbygiRdYAnM4B1ZikEJIiFFn7VRxL4Xw1rnNy6kkcmZYbMkFh5XylQEiJ7Srt8QUlQuFRGgCpJZTiYZtm7DSu2VTzE1q1ga4vCqQRaNkhJDoASFpAch1GSkbZvpQ2Ev+CtSE3CsZeUJkH1llNI6ayKvTxe4liL1s2w4ClhRlwSksSRo7Hc9HIZXvAKM6gAQpwUylSSxCrZIc5gTqS1ZTfHDQpNJUX4ewbihcUm4NCw08NILEqMO4EHagcPfD5EhSlKEpYBOZ4GYpPOBuesMIrwXXw4Ui4FEKAup2AmUNJEmHhz3oK4hSShGQhRB/mpS6ddSSwcpGjliH6UlG20SnY0u2im4Sq2ENyqYMRIYaTA1h2PvVieB5FKVcz5mMOXZQBZQSCcus6l/lBAZVlN1QQgggqKSUuQFSCRBYTqHMUFiV3FLylN0oSoKfw1BJZk9GbKx10FOCzdgrC7mMtoJRbtoyCE5kl27zXVZa4tiAAClQI7EV1PgjXINevm4MhzHZIcJ9oIliDL0ZbINpQCS7Bk5ncpZ46CP0o+zfFyyyQAEkuhnKX0KVbu3qzdKz2LxC0pNvw/DdbZiWVuS+obeA3LVJWyONBICwlQUtOUywAdz1cOEhjAfYa12GUWKQYbNoygHlmhi5eXek2HClXXN1akkyG3AYMZ3GwetFcQUpZgYAL8xbZ30Ov3FbJUawVIotJR5iZnVPy1DOWMb0WlKTInMWcJZ+45c0RuDQkgt/U7a+n6VfzM+rTo4ALzMdelMsj4CjEBg8HbY66/WhcYrKIPYE9T2G8/5q28p2L6gFg4Y7x6+1VYnCAZLmfTzBgc07HKRp10lm2UmkskylSHOB4dmthf9LQVEnv8A7TvVtotdU7JBEPAf/wBnf61Zh7ZSErQAkKkuWYmSwBZnOlVY/hpUlJzhWRUhmks5EyBr3rypO3k43kLUi0CLo5SxBL6z6P1obHIueGLoIUkqVmABcAadwIfbs9TtZgebLlAAztAjYNo+pPWjv4gMQofhLpeD1/21lGVdioXYDEIupSdC3lBO4Z/bm9G7hyzZCU5DcCgw5d0zHqnf7in/AKfnAyJyhnSp9CNjvPUP0rxDO6wVEcpOwY+zufn707QBKbjKBAJzEOAB+Z2bu0GppuAKW2riOhnrtr2qpFxKkczZdG0IEjaO9EeGlKw4DeUl9ej9ai8DKQQcwywIIADARp7felT8wUMyQdw2vv6bjr7VG0habhLoHRUpd9i0VccpKhlkToADroeukUXQAGJCoSUrUCfMkjTdJGrdx271HDXVjVDpEEySN+bbvRSkpSQPYgnXUab/AJVR/DgkqfkIZQSS4PSdu4bQ06TAKN4KQClks4iW7H7/ADoHHX1pBLhtzrqZg7dnr04ApWQkkpOhcMXnQt9mhcS60hFvICpKnScxcAhmJ6/OGpxgm6FbC7eNBt5olgobkbFIph/EADK40gd9Qe3rWTSUshYuZiQ5SzZez9A33LUXMbmOZjlD6PHrDd2quD8C5GvuWkLcLS43CgCzwIasV8V8MUP/ANoRahkqUWCo/CAQATP1NE3OL3MusJA31/er7i/ESoPKhuHd2cHoWb2Fb6WpLTf0VGdMyOGRChnJHhkApGUZwsAHTnGUq7094diUIwyUkJKkBSuYOMpLgJBOrPp060EMHiQtSSE5UuzM3MdQQHBLPJ3obDo81pawhSyEBxmkksFE6TAbpOtd82p4TNHnoPRxU2ykOnK7FH+6YedZPd6PRiri4SoKLwBADTOxY77fWhTw1eFt51jDrzGCpOZmBmUuFH9O9eoxwKLZSo2wLrgglwCBKWYq82Vnj0isXppu0KkwviH8VbAvMFWQQlRZBgmAUkymR89RqEGCvpXiP5BX4eRykqKOduYJ1EElnDMK1eH44LiFW1B0KElUOC4BcBhA+zQ2H/hrRTcRbS6irMsElKQYZRdsqtiB+T1pCVRryNN1Qox/wYsXFcylaSpLnQQSlwSNI6V1bs2r34bgUNiwOvsa6r5yM/ysx/CL60tlWpLqcoVrld3zOQ4zEivbtm6pSlLKFFmzJGUkkN/MSDlUXJLs8a1IXVJclKQzEMXDN02+u9WWb7nQbFyxBHoRP7D1qvs7UieFsQkLKAR0Oqhow1Ddv1m9DKuZ1kKLgkaZhqxOzsQw6VWpWY5gEonT6R2gFmPttYrDBgkAHQD6NJA1J+h03Yy24tGdTWxlflCXYemaW0+deJw6kkgPbBLylWZiX5Yj7aqEJUMpCgSkg/hLkHcMx9dI3GpHEcZeuNcuEkpiGGvoI6P6UC6BF3raQPFuAFnHfXWSxfbWp3+K/wAtK0XEqCPODrlaQSQ4Pr2fas/xKybhAUhZn8PMZGrT/em3AuHkIASQRl1ykqKiWyz5Rl9PNIrLWjHjbOfVHVtKLlortCFJds0hyWg6h+navcJdKWAcgByRvDFgXOx1/WlqeHYhJuXLKN4QZ2cZRr312ozgeGvW0KKzzOBlBdpeCJB7RuK86UFl3gxCMIt2KSFWlvKuXYEAg9g/dqJuoTlAWsBcgJDsc3Tv371VcxiVJTnDMWYwC8QCND07b0RjbbZUgArBgEgOnUsJJZqzaXgC61ZWheZ3S0oTud/VmB6ya8ujNbZHmPKyidQQxUVSC427eyexxVaHCkrg5YJgiMvQmelX2MT4mYhRSpw+cNuGU4/NtqlphZ5hLS0KBWhIO7S+mjudi9FnFlMKzhIfmZhudjtPTSp2sZcTdyKAMOWkNsR6v9aov4dSpSqMwcapPqH7DRmg0Nq8i/0SvYBF5RWha3YSJCogyY/OT0pTbxN4KyurMZd3cJJPv1nXKa0Nq2hKVFLJy7uI6qaAOvaelSXZDqUoOSA6gGUQNB7Gaal8joqs21qTmcFQlwCG10G+tDpScqCs+fr+FtG6g9I0plZd3SIIhm2Z+8/pVK3CD/TmjLqJc+333qFS6HRAqRyoygu7BU9ekNH1FV4rhwuhTgJXoFhOkAAOHkA661biErSHzeGl5ygA6RPv01FSWTCkmSSVAw8CBGpDVUXXQCNPCAnOkArBkLGzD5PPu402qxOE8NCVC3nfzxIbowgFiXjetF/EMlykMoD1cy5L+tQXazo5nYgCCIAJ+uv29WpsVIzVy1ZWl3OYuSNIEkq6FgX9Hia7DXEIcZxIDQxGn9MH+1OMXw1GXNBI8rA7jKQSNQ3XoaR8TwiDcVcUlbRCEj/yVuQ+wrRU8WTQyGLcAJtydZdRZ9Rvt86UYnhllSljwkpWxcqJIcvCToD3aAd2plgrS1LsliwS6Vh1AjRQMggvsaMvYVKxcRsXDlnktPo5V8+tOEuDDJl1LXcQULsjKEshZWVAbDnMbMA4+tV4XhyVfy0rOTmbpmbUhILQ4PbetDxL4cs3kJNlbFLOHBDlgO76Ce1ISBhrlxQuIHhgBSA7gwkgjqxJ76t1607XtKREYlIJAsh0nUKKpnUu5HT9tWyMThzaWYWE5XBQXS/4XfKlyVDMHLAa0syHLdGZra0EouJ0CnKmzN5csZT0GjUm4cFoCgVhnCCCEsX1B3S3XT0atVG19mqWB4u5hgS6F6ny5mYyGyuGb+811AIsYpAypTZYaOi2S3qS5rqfF/IvaGruh2CVKDS20O5fr7PU7d8NJyaS4JJ3blgt1T9a88Jg4B1eeaNZAeNvltRtu4FIIBJA1QkwTDH8gT3batDqIeJZLcyiHlwoksOra+/5VMX0gZXWXJISEGO0gD6796IwmDUQxSO7kf5opWD5ZypeQpvKOjaepb5UgFYBEZWDauk9Igno/v7Vy1OGYD1Onr1o3JlDkp6wCDtDTFBXb4SrXXZ2caxv/j3pgxrhLQTlKSCQ7q1I7pLAZe2h9aNTi0mModyxjcCVHaNx0+eTvY9KcnMUqJGUMQDtrsDq5Dv8i/4ddARadOXxMzkCQo6OS8N2Y9Na87cQkndnLPsv4bxcZsrM48z7d/n+tMMQogfygD7wYgeadte1LsDgQjxFZ80OUqEjdwoanT22qrD4tQWm2Ct0uDGhDk/mPprXNJV0QQXgLy7qF3MuXWSNlMWA6cpHqdTBZ4a9mcqCQUkB/f099p6UAriJCQhaSS5GochW+u5J+VQ/jgcwMx/xIn33cGpnKWMCwN8RdTbYlnJDlte0NOw3nagL7IPipU8gFJYBUsd4j7hq9uYkKtEEk5nLto32Z/vU73E7YTlUl4EEe8k/pUxdgwi9iQtIUjc5TDszyW/2tHyqkWLhaCFlwsa6tI15W/Wq0XfDuZUJASocvQiBHz7/AFq5CrviEpJCEOHIcqcEGejh/c06QC+5eKVKctqGMglxqCdILdtup1zE5soKUuWcOz6DV8rdonelPF8OfFzqcoLZUgpdRDfv+dT4njMibYSlRL5QHk76bzoe9U43VEh9s5PEzuCkZdwCk7jvPWr7WI1ynN1kAgzP16UBglrW4WhnL5jqZjf7PrUbOGCVEgtspnB+piZeKzkhpjJWMClhLju7ykxvHvXXcxRcNtgU9VM++hLSD21FLDxABRIDuDI6BmkB5320q7CY5gAZCS4BZwGGnZvsU8+UOwn+JJAZ1AghUeo10f0qixjE7gM8E9S+o6FtK61i1LXD5QYMtO3WH9P1NuYUF82XKoFkhAf1cT9/Ke2BHxUPlVDnqRr2+xr0oS7aCVMQklQLFnbV9YCvrNKFcJuKvqTmORxzn+l2gDUhw9NsPgDbGdRNwguljoWMsYdm9624V5F2FYa+CQ5BZQMFnEDWJdjt5qlcYlRBkF2YP7b7+sb6UrvYNCsoGZJUVEsGeXY9wYgaAdKJtW1EMCCQWdmPUOQGdvm4oqgYu4tw8i3cuIUpKxbLBL7a6Ce3oDWJxF4W0IzedYzMTJBPmUo6kkGIZjX09JGZIJLNAProfyrNfGnAjiEoFpKPESWZglkF4UomGJdupru2uov1kVFmSvcbSbCrbHMSGMMOpBSx7MXeq73Fim2EulQRASoS5eSYIZtAW7UHj+FX7Kii4lIJ0kF9ZT9vIoK0QlwtL+/TaDvo9eioR8G2Bl/1tfb2cV5RFi4nKOS3p99K8qaj8GdRN6nFmMgylO7uS4Hm2IHpuauRh7atZfR9u3309KHwtrQFL9CN/ejbaUpcJE77tP5e4+tZHWeWcIUpBtq5X9R7EaTpVnMlIKklJ3YwfTc60TamCZlx379akpLs/MDDAP8A2oAT4nF5knIQWlm2PbSs1g+E3790lAKR/WpwJGwl9Y9tK2CuFrSoKSAx2faI3DahqNu2jlRlOQs4YEgwP1+oHvjqa/BYMdSXwJOC8JtWFLTduZ8zAhYdJlxBdn2nen2PwqAMyQFcwjZI6zHvsIoW/h0XXdRJAAgMxaD3D7UVg8ObaAFqzvod2P8A61wTm5ZbMQW54gu5yoZB5pJI0hgD0cGhVFVpXj21FSS5UQzNt66/TZ6b3CCGSACdCJcHvprvtFQwNjKm54yySSQc2mwbto+9Sm+mJgPDsaLgWlSSFIHOSZbs4aQ4btXlxNrxMoSAVcucbKlsw9wertFTtWE2gQhlJOkPGpTpp71dYxRU5yhJc7s77HoX9aUqXRIpu3E2bgCLgWgwUF4nc/V6nxLhpPMiEqUwSNCw/qGz9CNTEUwtpCiolQCmYvHoUjYA6juTQmMXlueElWW2Q7v+I7gDq396E84BhWGsXkgEbADK5hvUs3f0rkW7pAUVsS7gxl0eCRpM+te4jDAJdF0htHPpqSZBFFYe8nOsDcBxt6g9DUtsEArxoRdbKgseZWUS+oCjMerx7VXi8fbUog21BaQVIJ0KoYAaEy7HZ6HxvBcyxcT4aQ5hOo7uSxM6sKNThbSkhLPkIIKjqZdxEfqKv2xdhkW8O4gbqiCcpGXmYl5D94J0cmqxduZsuRRzKOb+lhv21IPY+lHYXhtu1cUySSSQ2oYs0SXIl/WS9M16jRJSUyQHyg80idA86t3eiTinjoVC/CXvHC3IhTDMM0ByRrLfrS/CYTw71xNwpJRMiDER0Yj3hqNVaZSvCUJJIh2I8wLSAw+2rzGDMFKuKAUEkMzT3LurpttTTQBFq9IA0EMdtCxYQ2u/WrrazmAGghIL9W1Gksz0p4N4iklXK5VyuSTAaC0z+Roq6hCn8VxsFhLu5LzuJHy71m41IEHjHEhiCkp26HYPA7+9WeECOfKpPR9CYLEnuJqvD3M1pTkrOWC+rbzuG+nakmLxHgFPhhWRQkKDidBq+kwHoim37Sm8DUC4FAs4JbLuWEFJOq4lyIB1oLE2TcKilcBQUcqi4O+n4t2HTtViMWlbBLOny8xBJ11bWD9apVeuG4rJbkiQsEBy2raSPrVqySy7d8RbhXlHu0vDMXP50Yi2wKFyks5BdwQG6TNZzBWV5rwvcqk8yS+ZLO5AI9iJG9OreNzoSoKgszjQgyziRD/PWqnHiIR/GeGUbRtJRm/mRlQ6gRuS2inaD+or52yklxDSPvevt3EvEVaKUMSpLa8wcM7PI0JDivi+JtFCyhaSFCFpMEH3+5r1dnPlCjeDPBdef5YfqD+kV1DK1rq68FZPrmExCSUouFIYg6P6QPT0oqwRmJITO/TsRvvQSADKnBIAIjZgdta60hLpAClRAdtnc6dPuK5aN0Gm9lJB0fXY9X2rzEXSqQVb+URsx7N+tCYm4NVSBoNTO3VqXXEXVKRluhGYluYJMEBWUax+lJg2G8Px1/OsfhByly7eurUTh8dczAEJUol21BBgsruKQ3V3ELSJKiAlixJGjKEklz0nWmVnihDJCHV0U6SRqwB17elcWsrZxylbHWIxJ5VZVB2BBLM2+mkN60FnuLKuYZSWS5YqLQ20t86XY7iF9WW2AoFTs6QkEJgyd+32PcIhaXXmzr0ADZW3SegbQsJasFptZZLYXhrl0QSQdkMwmNVCPbpD1YnFLzJ5gXhRBALdSOqYlvWhMZjbSTbSQtTsylO6fUmevyqXEsAorNxGYlPM4DuG5hrrO+oelVvIBWLuqAGVQLSwbQjTXuCKo4LeUtKswcA9QWV1PQTBPQUvtrtFKc6lAuCyQNTJYtI2hjPzcYa7cJV4YCUMzqSDo+rSOkilKHtpk2eYm8pZXlKVcsABydoaX0P1qzOlSQVAuhX/ACRDaD8Ov09wMRaUtKlIUAtJ5mjeJfep3rhFgrUUquGCXctpO8As5pKIWEKt50skqTm/qDux20G3pp71WErSoBQVlCZJCpb0/E22lVYS7cSlBUHC1MCqXOo1Opoq/jbikkJOQA5SD1YdYlT/AOKdVhjL/CvEpyFLP+EE8ryxZurbRrXYbEkKAWWgZhJIO0HRyR2fpQOGxSgP5qlOiCpOik5s0tRyfCul/NmDBJbYZuU7+561DilgCrH4R3uWipSTDOOVujDaelC4TE3WzIQQgKABKgHYkQDJgb1dnFpTucuWRJ9+x1q4cStmQlxKwokvB1MzDiO1Px1YAmPIUQUFilTrA0ywytIl99u8TxOJJGUJJJBZpLwmWHTqaJUpF4OkIFxiQySCQQAWLz0b0pZgRiUOEuQD5CQXDajoCzfOrSTQB/CsYFoUhaUgpDwQx2LHQHttNC/xoAYgKSVkF1aNvpBI36g+g8ThleGoZVW1K5SmOVWqikuMw1jsfe1HDkC0kOCR/U4dTEuGjQEz2pOMbCmMLKUwAXDA6GR3YahtaX/EFhK7aJBSkyxLtPUljpsNaHUu5hyDbSVhJbmVpq+nYz/mjlcXtrQXAVlISpIypUkltyz/AJFqUIyi7WR94AeH4a2R/LWrzP8A6gS4fZg33vXv8atC8t0jKywCS7jLu+41cmjcXbt2y2S5BgpSWbUGAzfPapYq+TbUpNp1JcDQFJOhk+h/ZqpP3Z6JoW4G4SVKUpaksW1DgaqDHTbTejsBxBN1SUZRqzgN0Y+mzVTgsXcQDbWnRn6szliIERVdjBKTezZU5XfVo7y4O3sac2naAb4qzJQhaRcA0y/MJ+bgsRWF4jgFXMyL5R4qAWUAHIEZQMzlo0csR2rcG+Um3cCgq0sST5gWPzl9B6Ui+JUIWbd1KQFBXMpMspLEPsQR6atXZtOUcPo6IGZt4G0QGQFd/Eb6ZS3zrqa3MGFEqSkMS4ZRADywAZvlXV32bcR0ElcFKRu2g2/vr2q48rzGgZvqDt+1CqvMDy5S+oDD3B+571FWJMhUkTH6H71rKh2hVxKytSvO4IJHM06Ax06GkHEEKtqckFQ1BcEE77Ea/c1rMSlKkpISUvqX1P5RA9nrNcW4e5Kip9HcS0iInSriyGecKsrvEfzcpIjKRmCk+XM+x2IO3tWws37xyC/b5kuF3NzsCRqC7ju1XfCy8PcthmOQAFwlhvPL2dwx1pD8T/FBddu0uSAykQUKzEKQTvDj3GkVx6kZas+KRg1bDuKWBcCVo5uqkpIILOXPo8djR2A4eBZS5Uk5/wARBdMcpYsJG+lZ7hvGQu0bdwurvCQNgAJJ8xJ1JNM+HYm6EhClFQ82YlyxysC5hgHh3zPFZz03FNEVRfxvDjKk2wk5SYgMJEl2b+2r1IcRxKcltNuBBmT2fRj+povjISUDyksWDMCzykhspZy05vc0v4Xx1K7iLZKUqHKASSSAAxGkljJYAVlCMnHq6ChNhsU2JtkgoAcFLw8zpI7RrWpucYsosgqys7EJHXr9S7bCsn8W3GxIYyCX01ciCO35Uq4viE+LlQ/hgOBMkzHQ7e1df4VNRDibP4exKbpKHzJUAFZncBgwcwwKtex2Iphd4VbKAkklicrwQw23IEGY9azfwqpfMEhrgclShondwZG9Ef8AUblu/DXCuG/EBJdiYTuerM9YT0251EVBWNw1wWiV3QLbB3/qBYEux6D0oPAcVNxfiFJUBlzMAoqkAgbJmYlj85/E/HEKtWrWTzZSXEZXmRB0HUe9U/DPE7QGXQZVq0ABYvHsNN5fSmoSWnyatjoIRjReWbS1EJUcqVJLEaye3UUfxorsW3AUrKxCwkBiXZ2Pl0+tZjiF1rjiHVmSW/CZB66e9avGYhV3BnIAVIA1dxlGZiGcpIHQPr1aJadNV0TRyuJO6FAhbB1AA6gmNmjT/UaoGKQkpY+GDBU7jrOvzn61mlcduYjzDKAw5RDER3ZwPlRtvgl+8HSQhL5SJYsd4giNetN6FftgdOxzxLHICg61WQ7QAA8fiSYBfUftUMZj12R/OANtgc4LliQx0Gvb9KynxFhrtgoQbipGYh37aE6QSNI+QGvcRJw9v+Yc6FFAS+tuVSOkgb6dq2jtYyin2WoGpxXF1XLeQXUkgmCoOpAYhQJEqbZ5+lE4/ilpNtGVIK1pHKIk69mI6aPWK4CrOsW1iFJVkicwBLDsfTUCu/jVKSgJZ0g5QRqOg7b+9W9qroODs3eCurtKWlYz2y5kksWcMr/dBzUFdt27hUtAYE84gKS2gUHYs2xOntVGB+LFGwkKQ6y6VKOhGztuxMdtZgvDY60LaruQDMJZRYs8KBgEsQIM+9c705Rw0KqwynGXLou20IuKJXKVBStGeGOkdKJTdXeCyQglwxDu6R8i7v7UhuYjxzmsZ0soqSNPcf0mrOAcSuJvqTcS6SpljLopW8xTloy447QnBmg8bElHIlwUggkhzptOo2PX538O4gq5yrtlKwe4BbUN6dGoDGXxbdjlUlQAlgoMSGG3dvcVJPiKWnKVFmluYAjqHChqJMTWcdO1lDjBsZ4zFJTeQhVr+W3MrXKVkAEAatMejS1IspDpdw79O0h5DTRt24TeNxQdOVScnV3jMYEu0+lDpskKUCDlDZFZi4Z2A6NGm1d2lHiqOmMaRBWFT+EqA2Gauq4pIhj8hvPSurYLCE5kJyEgpEkPJZnfpAFQuJMtl6kDy9Il3B9qZjBJSQUkjKyhP4ohXUFxBjWrsiSsl99hA29u2tcvqYoXNCC7h1coLdAR7uP7d+9KuN4flSWBf3baD/V6iH+W2t4RI8xJDBh89Oh1+9R/4FAUzE5Q/QdRMzH0NC3MROZjsJhVGykeEUucwUFQWYShspiJ9d5H4jwRUEBxoSzPsG+YDD9a+ipwsQNZPzgb7vp0oPHYNKXV4haSNCxk6kMwDQe7UR3SsFJHz3DcNuEqywAeb2LdZboOpr23irlq8CCCCS4AIB2atrYtoUGKPDSSSLjczkAymCxbpor1NR/6HbzAoSyTPdRc9AwhvSrevBvIVExnFMRdVcChmSzkOXJDuytM0flSzE4S5mcog6ECPpDd+xr6Rf4Sl05nIIctLBtXP+fWr8Dw0oC3DBMJIMg5c0Q27NVLXglgaUbMVY4ZdSs3LmW4CplEu7n8RjZt+tDYrhq8yz4agAtvnIc7Fq+j2cCUpzDlVlAdwScrZegBcPoO1e/wCCFJWRzCDu+7dASJ9B0NZvcK7KlCBhuB8cOHTc8RKlm4AEpA2kF1azAj1rsBc8XEW7qoykkgh3eCAOu+81tlfDtmDlecwaSCAC8yRBjv3r02QFpIQiFOGGjFw2nQfWplrQVtLsnhFKzD/FuF8S/ltJ5iGIA13G+rCkv8FethClIVlTBBcB3LD1YV9axlu3mKglLq1U0mTBOoGmn1obGWUkDNJfMQ2hHKCdgwJ/8AI0Q3UVFIhcaPnGJxZWu2AlsgYjVsrgiGiPrWrxdrPgii0oJuOlRb2cOBGu+x6Uwt8BtkkpKXzakT1I981F4DBi0u5MQlOXQlwS423Gu1KWtB04+AqPZjvhnD2kC5bvJBZQ5sxyBUpZW0OT7PtTXFYS5YuK8JT5spKAFJZIBDpLEEmJcmtEvBJWFISlIzB1AnUpyk6d2jt2oJBKQziAwEljDt+Xo9RLXTdsUqsQcS4PcuXSq46wUjXUbCRuYL9TQ9ngIGVOUSDzFPMkyWiXDd2rYYi4nxCiWYFL9Upfpvo1TwSs7pbUmCHzCB+dP1TWKK5oxdz4augwpIIYpUgPrBkMx1LdAalY+GlFJCSwUzJ1DjUPqRLada2t9KHVq76gkbkfJ/p8qqsrAQ2m/bvFOW7robkvBmuF/D5XN1bAOzMzuwzH8jNHYf4URz2ioqKy3lkEaFPb56mmq8QkktL5XB6xPbSvP4oPml0+Vq55bqTZLmvgT2vhZVlZIWpSWPmaSIP/HX6dBRHDuGWkAOxUmf5kCNWf19IporGGH3f1n7+lL7iWLkSkn37dDSnrykHP6J3bCSxUMyRsYIfZSdHbQjWKsBGluEkTs2rN0MCqU3EqYnqEwdGkQNAf3oDHKWlTgcrt6N9D19BUx5tkW/A6RazgA5X102bb0f73ouYrRrYg8ziQIG/tVVgqKStTucuXoU68rnqR9PWrFFwSoqzPo0k/e866VTlIfN0SVctCPCSpt216V1Qt4u2QHJ/wDAfqoH6V1K5CtjG15bn+/9BV1zzH0/eurqphEinzn/AG/oK5R5/V376murqF0Uiy+Z/wCf6il+M3Gzn9K9rqmJQTw2QXllKZ5aWiiMQkZRA8n6CvK6nPpCkB4gshbQ3T/aanmLa/0f/AV1dUL9SF2XIMI9VfkKFEAN/q/I11dUyLmFAuEk6x+lDZjnT6j8lV1dQ+hPoDxZ5j7fnRdny3vWurqoknhv+7UL5522z11dTiD6IXPMn/8AoB7Eh6rtx4rfetdXUMkr4j5X3za+6avwayyZPn/U11dTl2KQWRzgf6j9AGpXZM2/b9a6uqZFro5I5T6fqKowx5Sexr2urMRQhRb2P5mvOJRaBESa6urTyho84R5Cd84n2oq8dP8Acmurqcf3FEFx+o7LUB6BQYegqWCMXDuEif8AkK8rq1f7IChKiwnYflXV1dWh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xMTEhMUExQVFhUXGBsbGBcYGB8bHhsaHB4aGx0eGRwfHyggGxslHxsbITEiJSkrLi4wGCEzODMsNygtLisBCgoKDg0OGxAQGywmICQsLCwsLCwsLCwsLCwsLCwsLCwsLCwsLCwsLCwsLCwsLCwsLCwsLCwsLCwsLCwsLCwsLP/AABEIAMIBAwMBIgACEQEDEQH/xAAbAAACAwEBAQAAAAAAAAAAAAAEBQIDBgABB//EAD4QAAEDAgQEBAQEBQMEAgMAAAECESEAAwQSMUEFIlFhEzJxgQaRofBCscHRFCNS4fFicoIVM5LCstIWQ3P/xAAZAQADAQEBAAAAAAAAAAAAAAAAAQIDBAX/xAAoEQACAgEEAQQCAgMAAAAAAAAAAQIRIQMEEjFBFCJRYRMykbFCcYH/2gAMAwEAAhEDEQA/AFAw4zXmYoVcAy6sFZXQ7CQY0370LxLAgYC8RZVnRcICkspFu0SmFkuSk7AF3Z9Kb4uwUOFozAKSQxYifMdyl2HsJmrsXw25ZQBnKbdxWchDkEOOVxEZcxDwC0RXnKebM0fK7CbuEuJWq2QoSkLCk+8Ebd961uN4kjxLa1WsijYC1KkpWDabKAdClwI2E0x+IzbuJVbQrxkcpSVpIUkkcxBCWYEt3zS+67F4W4hVlJfL/DIgk5cyQpJYOPoQYFb/AJFJZHdi/hPFFWLhUgpUlQOe0+pkB0HrDtO1ZvilxCrq1IQUIcsk6pD6ex/KtFxazYVateHa8K7mUFEOUmBu5nfqBWfupLEEkvp967fcVcGuwQMEuYad3am3DeEquoNwFCUpLS8w/L/UpgSwL0ut4PQv0hj+dHXLgygIJTq4KnSQ3Qb9fSqckDIWLnjKUq6Sp1JzLJmTrHZ/p1rXcGxSkLv2LN20ES6ioAbgFB6wAfZ6xJwwaFhz2NaT4fxduyn+ZbC1mUuISI2bUka+lRNqgdBXEuKJt4pSL6CuxnlKC3LqlyPOZ6jytqHpPxe0iyvPhbwXaMpKVcyAX5FgyG2JE13xXjLoxKswyuEnKBEpBfoZJH+KQm4+zOZAdvr+9OEElgeWMr2NWt827OfmQTs+00Vg7cpW/kgdy4bNMJIJkf3qm5iELSARly6EB5jVzLS3rTfh+KspLgnb8MFg2klt6icqQsHvHyo+HlJDBPKJAPZ+7n3p3h7viWU+IHcSD3/JX9vdNxe/bWklC8pgkZTLPAJEGi8AkG3bBu2o2WTA9QBNcsn7Ux3G8HmC4clLgqzJUJcNMbaQAA/eluPthCyqAHGvXf27U2xOCuMwu2XJ2U3o1L+IfDWJuSnIf+Ypw1LfukDrpCPE3SFZgG3gs9U3sTmALuXaS5bv6jenlr4VxrspCVJZpIUwI2kNpr+dQ/8AxfEMUmyS0hScr+/N9tXStXTX+S/kWBbhg6PQ/n+1WDMgkpM9qIufD+KAA8Ffsx/Kr8DwvEJXbJtXAAUuSCwmn+WL8r+SkxWVhQA8MOBJBLkdxo/pQOItjMSNNwC/s9OeI8PxClqy2Lup/D1mlGKwdxPmQtPqD99flWkZJ9MGRs30BXOFKR0BYj0dxU72ItDyBXu31bWqbmDWBmyLCToSktq2rMZih1DtV0goOwPFLtsKCVcqndJYgv2Ne4e6grPMbYIL/tGx+xQVtczV10lRfp0opBQ04TduJ8Twyocqi6R6O0PLD5VdYxKlZgSp1AebXTUGAJAHpHWhsPcUAkpJNxIPL0EkFOxMu3X0qi3j1PIDgwWkahm3Dtr+tZuNiL8VfzqBfYZng6n7/wAUxwNxiSJDjckHbZod6A4ffbOgJSSpBAJbUnruPvqCXYvBCMpId4DSNdS32TUyJYz8U9VfURt9K6leVa+YIWQd2/YV1ZfjFR9FTiwq4pdxJUAUhJUNktyA9SR7PXvEcXcRaUoZrdq4pwCyhlVyqKX8qoIcMdTQ+Iu3boTmUpckZT6M4b/aJnSib2GTdt5Cgk5cz5i4AIBAclLO5eudvy2NGSv3gbRsoWCCoqI0Kkjyhw8A7GWA1ajMdgLirVkgE5cOAEpJglSmYdCGkdKbWeAWkstIUmNSrrsWj2q7CYEusBawQkp5TAH7gnXZqX5sAomCs4y4l0XMxQTKC2UnTTYxqliOtLbrOWzfOvoN/wCE7ZLFS3mTIKjL7l4nR6oV8GJO4bSOsM7itFuIFUzAAP8A5q4FAZyoHoEhvzrfYf4LtaKkiYj5v7VXiPgq2JSHf+qAPSDT9TBgYRQeSY69vSnHCF2022yBSid20cSN3Zx8qfo+DGIZSCehdumtFYb4ZUkl/DgwWJ07P+lTLcxrAjL/ABZw83Mt0K0CQUkhxmClFjrBSQxrM/wap3+v5V9Y4h8NhdtAcAhLFvK4UrQf8ifeg7XwakN/MUk7sG/V6tbtJUVTPntnC+o6CflpTO3ZDF7ocAACY+9K3dz4YSUtnuepU/5u1BH4NSfKTHVtaye6ixOLMlayy5BPQv8At9tTGxdS2XIidSX2fbWtPgeBW7bpVzHQxr0nX596sxnCrKQA2+xOvaazlqpioVYLhoWASpLdn/anKcCiGA9QWoPEWrVkOgJL6Ah3+3plhbYSgZiHIdyTrrPbtWEpWgTV0cgLAZMzqfpI0qK1XmAAROj99N421q65iEJAZ/bqenWrUrSXfbV5Z9jGv71CSKVMBw968VsUBIZRcHs8Rru0aV6tK1CVADOzak6EMeh2LCjPFCJ10hoDtt01c+tUX8QUkFQC0O+oJZwOWIYxrtvNaRSE1nAru4lWclebwgogpdj0GaZT6dqt4pbTcyJCUT+IqLJABd4fMX+mtF8Tx6StJTlOaSFJ0kcqoMgHU9felaLiro5SC0gkHM+wYvmdnYHbpTSadlRWCSeGrJRaUpK7ZdwIb8SjzJIfWXdvas5jfhxOYi2MwZwCQCEsSxIhSgWcjWa1li6k8xMuln1JeQlxq8nq+1RVhRfBKUpI0CSwB3dgeV+j6jvG0NWUSrMHx/gabVp0sClUwpySEcqVGCkFyGnV9qTYe5l5VhWvpBZ9ta+wKw4UPD5iA55doYM7MzbaNvDA8S+GcOtMoUXVzEHmOg1JM7bR9eiG7VVITMPYwtpYK7Kbi8qHUlZCcpdiyg2YS4ZjDatQY4DcIBKkJKiWDvpJDh5Alq3mH4DZsOi2pYCwXCg40Jjm17d96qwPCLasyE3CCklQTCWZtGEyQ87+tP1KV0JIxWH4bdR4iwkqFsgFTQCSRoWOqTIEMdNaacF4beQqzeSAcypLPlTuSOw3Dsx0IrZ+LdIXkAWnK2UJEAlmUWcjXWH2mh7i0LQotzpSACSBmHRgkiHPRwaT3NktA1vhagGSQwiUp211nV66jrABSCcpO5n9Zrqy5S+SuKPLF5JY5QyZIB/FEtsf37Uwv4ZZKlBRSCMqgGJKdXZty402pPhMI2UjKSVkgl9AwAHSSJNPEEEqcpCmyp/1JLlIcaMRrFTIzSPVLS2kltdwOnu8enWmfDk2koVmLPmgaknLzJ2BEanc0oVcDA6EABjEMWaY9G3+feIyHGoUdNQ6Yc+1ZKSTwNMlhfEBU5B1y+h/Wr+5PtSfC4payzkOW9/09f2qRLEpWffNDf6ogMCXcaS1RTY02NP4hLq5xyB1TsYk9zXt3GBCcyiABPUl2PXcT71l+IqUCsAJSlYGYoG4LpdT7MRL6tUEXVlHhr5jnBCzAgMxIEhjt1HSupbfBahI0FriuHuHKFqBMeWHbqdKJXdH9X+KzdgnM4ADbbkFtXom82oaR8+g/P5US26Dhns0l5YZCnDEAv6hP0eqkYltw76OdvbUUlQxGQEEMzF2DgHKOm4+deXLmYqIDhMCZ/yw+ooe3+xcW3SY8VeBPmHv7f2+leKWGICwPcv7dKQAw5I6Oeu8kwKS4vFXTcIS43zAZh0hvT6a1K2v2Vwa8jfH3ilZAkA69fkdO41cU2w13Lbe4sFRHMOsOz7jWspw+zdJClKUST+K2A3SXGujUdiFrLnoCxInbSiWjmjLg0y1WJTOwMhxoQYOsh4ogYzlASQkKEqJckaaUoXeUkOAotu0FMww6Q3pQeP8OM6TqeYH893LfWmtu2wUGN8NefMB50yNZHQloP7UVgsQtc+VIlhCmAYx9e/Q0h4fjraVJShRzQQ5cB+vX5U2ViwoZoOj+jbAz6CaynpuL6IcaZo8QtSkMhszRm0PrSDiq2zB+ckJcJAS5k+wiToelC47iZRlCgpLj8JOjzqCHHTv3qi4i0kpUlRuFWdgnMwKix7vDN33qo6bjlmyVKwzFYi0khSUyvzEKclQCTKSDDx6iuxGLDJILjJmMQFlSs0vuWBGlWIwqSlfiBWZyFKSnMhmAgiBlMOC0NrU7PC7dy3BUk5ToYS5EmJSQVPpTVXQlJLLKrXEMhVIGZKRkUHBSSrNswLZdn6aVani7OSAUqLByHJYP7NGm1BY8W0qISfEJT/UGYO4DB3fQwZ3o3BmyLaChRyhTgqALKM8p1b1Y60SSBzTYRokOnIFQFSCDq4B3aG6P2q5XICHC9QCXhzDOILqMHpXt24q0lg5OYHmA9miQ8s+0HqLY4vmUXUOeXUZfU6qBSIEzoelZxVrCBX4J49TBSiJIYFyz8p5R2EexoCAOdQR+EcwdmMjcB47j0oy7ibhN7ItLMQnmDAgpDpVILsIOuaKy+PwqtJXBGsOCNCNNB9JFbaenZaWBmLBLJchJUZ1AdgVAADTdJ/qpkjCLQUJzK5VJAUzDU7GDDhj1Ds9I8JiriUhCwcpzNBZw7kZoeH1ovAlKkteUApPkCkKPKGSCcuxKgD6+lE4tFUEY24pNxQTeSkPCYgGe9dTHDY9CUgFCXD+VkjU6JJcCurPlL4/oX/CPCOC3121XWXkBbNGzsQkkEyWEUxw5BUjlCvKP6S6YGbQalvbpVdni94Wbdoki3IaXIcmXgMxLgQ5pUsk5wlwSmAT0ZUNrpq9aSatYM0vgPxSuYggA7t2hm+dQtmGCSVJuW4dv69aCxWcXAFEFB5mB5mWAQCfwyWfpRXD3SlKVH+aBGYnUDRTdZA/aay/G45+Q4tFXBbd64VhKM5SOdSfKAJIUrcjVg50g1bigBbU7KdDFnH+oPoNnjVt9CXdtJGf+cm2lILpQ/8AMJIzFJSO5d28rbxk8fcTbICVkpdgSOhcM7jRh1jpXRDSi6aWTRRXZYV5QySQHBDj0Ynq3QNRdm1mZShMBJYA6fieSWIMz1qrD4QKYnTXdJ0d33Gh0/DRqS6uYJbt00iI0P3FdFmp6nqWEbba/v8AlXhsnYu3Xpr/AHqWfKSxSIOm2oI++h9ajZvyVEoPUbtoXJPd/t6kVeSy9bZAUkTzJI6mA5iJV9Pn7hk5RkJcgGf9X/1M/Q0VcsKIQANAzdcxU0w8AF/TrRFrhix/3EFlQWlm02cA/feHOK8mcWu2AP8Abf4igSSFtzqPUDRtNK0a+GgEg51Bo0DN7yP81QjhKcyFZlpGih1jUE6PFR6nT+SnqR8Cuw+gABMMSBI9C23WqrZUnQgmXgHo7u/fp9acp4LaC+cG6PQD6/etGHCWQWUl1e+0uC+4rL1OmmQtReTMruBR2yn8JJLdgDq+lSWhgoBIUVfhIgkCNdND2p7/AAKMn/bTzvJcwYBBZ+s+tQwPBgkkLckF8wUfo4bZ/UVT3EJRHKaaMPetpUsk2S4ccmu2hB1P70VYvhQKShSRqFK1DPqSZ/w1bw4BDlRRlkKLgO8SI0JAigOKcBSsFNtgSdTuNwW1kOxEUvUQkqM7jVCA4mwFAKt51AAIKiW5jHqXMQGoi1xfMyXKFMocuVjKlHzJ01JAM7VZg/hhQSlKiiTOUmUzu0B9/ToKVY7ilrKbS0k+HmAIZQeSGKgVA6bzNCal02yRtaWVW1KtBFu1AuEAPJMhJ1GocfKlSsYgJWEpSoAuVpBBkSQFHZiYG/pQeDBOTObiErnKhDgpdi4cFixLjoesRv2bNtSrYvIXbBH8yGdTbPDA6h2n0qlAEl5Ll2c4gZyktEgZjlEg7QY7TUMCcyMqV8yM2Y9BDEBMlpGh1+RqeHrUgICVIBTmlIyln3MliwgANqzuabHw8EK86VK1IJKcoYEks79N5Pen7emy1AZpxVs2lBasykgBweVTCYIBSocuiW19BHCWLeYhKSoEOxAJyqgmdGYadu1Kwq3YVbTbzXAoAmGJzO/uA4cs79C9EnMSFWbZUCpswLiZykt5fUMYNS9OuvJVUhwvBpUeblDiQSiAw13Ogdvwpoa5h0BSraysqIWsKyOghgSQcwYs/fm2io8LV4oWFLUlgqHChmUQxLwwIMp+hNMOGYtKUlJVmy8oYq5gC3LmDNLFpLDpURk4pofKgHy5rawFJKVG2IVIykgMHEnqGdvS3DY+2bbpQM6mK2ClOwcSxAAYKYb+1CYs503wjKpYWCpKWGmZoUAGBOoPQATVCsNdtJbwwo7qQohkmXlLyGOzDaq48gtDxKrhAKsQxMsUrh5Gw27V1IU4Fe6rgPRBKk9splx711HD7DijT2igpQjOMwSCQFJSAD/qOgeP81UrCFLKVopTcqkrCswUNieszUMTZSAFlSuYPCssgKJG+ZMj6vVHhJKbakrKQVc3l8wdysfhLAidBlO1PJHXRPE4RLhRU6glsxMOM0/6ixAPVvl7wzDhS0hKcxVyhJZKSTAYno1VYrFg5EO4R5SwJLHNO5dx83DUbwfHoTbbm5lOsFIUIDjcK827hnp6cG3UmVFcn2KPiMvcAsAi0ggDOUkg9CRDFjpJkl6pSkZsxTcO4AYTG7j57v8AOdla0HKA7u+bLpoIV5Z1009aOtYlYSzJWFEgOkkhpg7b10JJGyVAlxRzuhJSkhgGOYF9SWn615cWHCFKeS/Rx12mYfarDdWpXJnSCQW1c9iAI0Ddmoe+palBlJYAugJbTfUt7vt6UxkykEpjMoyNz602w3DUJKS0FJzOc4JOxfSWobhKCkKUebrLgdwSR12pvbvJUnKgjXXofmdR+tcW41mnSOfUn4RXZvLSkFJBKQRl3bbXWi7a1HV5DgAsJmTv9iqcOEOxUFHcxDgaAa6gVOygK5gQFNlfQP8AMOX1FcLZiivx7gyOQ7S2h/tBnvRN7GJSs+IlnADncaj5a11yyCgvOpE5vWd9KioWlMpQd9C/p8oqbArsYi2buXIRykAsziVaaHcijEgBwogMeUDYaR0hiB2ND27DGFKO6eo7EMyvlD15esBWXPOXVQ67Tuad4sEXXrykuIGs6P8Aevt2qdxTmDrr8p9RQ+RI8qSXI5nBh2JbZJc9qtTcTmYpBYOFbbiD9I60qGeItIADqJnd/f77V5CTrmSR6xPsdfWBQ5TAILQJ6bli+neqlYMFuYhUOR+ztPXSKV12IYG0ogZcr9Wbuzfp3oO7hkqSu2q2CqHgB5ZxGo69qtsgggZladNJ3n+1RT5mYdZdy24aW71Sk10MX3uA22T58qEhIDgsBlYdfw9RrWL4jwS5buXALdxaQBcJCXGWe8j6xX0dN5IdJOkftJHb61HF4A3EKRmICgQOof8AJv2rp0tzKLzkakz5lg+ID+QhyEA51Zi8ykN1DPtufWtMMGbygiRdYAnM4B1ZikEJIiFFn7VRxL4Xw1rnNy6kkcmZYbMkFh5XylQEiJ7Srt8QUlQuFRGgCpJZTiYZtm7DSu2VTzE1q1ga4vCqQRaNkhJDoASFpAch1GSkbZvpQ2Ev+CtSE3CsZeUJkH1llNI6ayKvTxe4liL1s2w4ClhRlwSksSRo7Hc9HIZXvAKM6gAQpwUylSSxCrZIc5gTqS1ZTfHDQpNJUX4ewbihcUm4NCw08NILEqMO4EHagcPfD5EhSlKEpYBOZ4GYpPOBuesMIrwXXw4Ui4FEKAup2AmUNJEmHhz3oK4hSShGQhRB/mpS6ddSSwcpGjliH6UlG20SnY0u2im4Sq2ENyqYMRIYaTA1h2PvVieB5FKVcz5mMOXZQBZQSCcus6l/lBAZVlN1QQgggqKSUuQFSCRBYTqHMUFiV3FLylN0oSoKfw1BJZk9GbKx10FOCzdgrC7mMtoJRbtoyCE5kl27zXVZa4tiAAClQI7EV1PgjXINevm4MhzHZIcJ9oIliDL0ZbINpQCS7Bk5ncpZ46CP0o+zfFyyyQAEkuhnKX0KVbu3qzdKz2LxC0pNvw/DdbZiWVuS+obeA3LVJWyONBICwlQUtOUywAdz1cOEhjAfYa12GUWKQYbNoygHlmhi5eXek2HClXXN1akkyG3AYMZ3GwetFcQUpZgYAL8xbZ30Ov3FbJUawVIotJR5iZnVPy1DOWMb0WlKTInMWcJZ+45c0RuDQkgt/U7a+n6VfzM+rTo4ALzMdelMsj4CjEBg8HbY66/WhcYrKIPYE9T2G8/5q28p2L6gFg4Y7x6+1VYnCAZLmfTzBgc07HKRp10lm2UmkskylSHOB4dmthf9LQVEnv8A7TvVtotdU7JBEPAf/wBnf61Zh7ZSErQAkKkuWYmSwBZnOlVY/hpUlJzhWRUhmks5EyBr3rypO3k43kLUi0CLo5SxBL6z6P1obHIueGLoIUkqVmABcAadwIfbs9TtZgebLlAAztAjYNo+pPWjv4gMQofhLpeD1/21lGVdioXYDEIupSdC3lBO4Z/bm9G7hyzZCU5DcCgw5d0zHqnf7in/AKfnAyJyhnSp9CNjvPUP0rxDO6wVEcpOwY+zufn707QBKbjKBAJzEOAB+Z2bu0GppuAKW2riOhnrtr2qpFxKkczZdG0IEjaO9EeGlKw4DeUl9ej9ai8DKQQcwywIIADARp7felT8wUMyQdw2vv6bjr7VG0habhLoHRUpd9i0VccpKhlkToADroeukUXQAGJCoSUrUCfMkjTdJGrdx271HDXVjVDpEEySN+bbvRSkpSQPYgnXUab/AJVR/DgkqfkIZQSS4PSdu4bQ06TAKN4KQClks4iW7H7/ADoHHX1pBLhtzrqZg7dnr04ApWQkkpOhcMXnQt9mhcS60hFvICpKnScxcAhmJ6/OGpxgm6FbC7eNBt5olgobkbFIph/EADK40gd9Qe3rWTSUshYuZiQ5SzZez9A33LUXMbmOZjlD6PHrDd2quD8C5GvuWkLcLS43CgCzwIasV8V8MUP/ANoRahkqUWCo/CAQATP1NE3OL3MusJA31/er7i/ESoPKhuHd2cHoWb2Fb6WpLTf0VGdMyOGRChnJHhkApGUZwsAHTnGUq7094diUIwyUkJKkBSuYOMpLgJBOrPp060EMHiQtSSE5UuzM3MdQQHBLPJ3obDo81pawhSyEBxmkksFE6TAbpOtd82p4TNHnoPRxU2ykOnK7FH+6YedZPd6PRiri4SoKLwBADTOxY77fWhTw1eFt51jDrzGCpOZmBmUuFH9O9eoxwKLZSo2wLrgglwCBKWYq82Vnj0isXppu0KkwviH8VbAvMFWQQlRZBgmAUkymR89RqEGCvpXiP5BX4eRykqKOduYJ1EElnDMK1eH44LiFW1B0KElUOC4BcBhA+zQ2H/hrRTcRbS6irMsElKQYZRdsqtiB+T1pCVRryNN1Qox/wYsXFcylaSpLnQQSlwSNI6V1bs2r34bgUNiwOvsa6r5yM/ysx/CL60tlWpLqcoVrld3zOQ4zEivbtm6pSlLKFFmzJGUkkN/MSDlUXJLs8a1IXVJclKQzEMXDN02+u9WWb7nQbFyxBHoRP7D1qvs7UieFsQkLKAR0Oqhow1Ddv1m9DKuZ1kKLgkaZhqxOzsQw6VWpWY5gEonT6R2gFmPttYrDBgkAHQD6NJA1J+h03Yy24tGdTWxlflCXYemaW0+deJw6kkgPbBLylWZiX5Yj7aqEJUMpCgSkg/hLkHcMx9dI3GpHEcZeuNcuEkpiGGvoI6P6UC6BF3raQPFuAFnHfXWSxfbWp3+K/wAtK0XEqCPODrlaQSQ4Pr2fas/xKybhAUhZn8PMZGrT/em3AuHkIASQRl1ykqKiWyz5Rl9PNIrLWjHjbOfVHVtKLlortCFJds0hyWg6h+navcJdKWAcgByRvDFgXOx1/WlqeHYhJuXLKN4QZ2cZRr312ozgeGvW0KKzzOBlBdpeCJB7RuK86UFl3gxCMIt2KSFWlvKuXYEAg9g/dqJuoTlAWsBcgJDsc3Tv371VcxiVJTnDMWYwC8QCND07b0RjbbZUgArBgEgOnUsJJZqzaXgC61ZWheZ3S0oTud/VmB6ya8ujNbZHmPKyidQQxUVSC427eyexxVaHCkrg5YJgiMvQmelX2MT4mYhRSpw+cNuGU4/NtqlphZ5hLS0KBWhIO7S+mjudi9FnFlMKzhIfmZhudjtPTSp2sZcTdyKAMOWkNsR6v9aov4dSpSqMwcapPqH7DRmg0Nq8i/0SvYBF5RWha3YSJCogyY/OT0pTbxN4KyurMZd3cJJPv1nXKa0Nq2hKVFLJy7uI6qaAOvaelSXZDqUoOSA6gGUQNB7Gaal8joqs21qTmcFQlwCG10G+tDpScqCs+fr+FtG6g9I0plZd3SIIhm2Z+8/pVK3CD/TmjLqJc+333qFS6HRAqRyoygu7BU9ekNH1FV4rhwuhTgJXoFhOkAAOHkA661biErSHzeGl5ygA6RPv01FSWTCkmSSVAw8CBGpDVUXXQCNPCAnOkArBkLGzD5PPu402qxOE8NCVC3nfzxIbowgFiXjetF/EMlykMoD1cy5L+tQXazo5nYgCCIAJ+uv29WpsVIzVy1ZWl3OYuSNIEkq6FgX9Hia7DXEIcZxIDQxGn9MH+1OMXw1GXNBI8rA7jKQSNQ3XoaR8TwiDcVcUlbRCEj/yVuQ+wrRU8WTQyGLcAJtydZdRZ9Rvt86UYnhllSljwkpWxcqJIcvCToD3aAd2plgrS1LsliwS6Vh1AjRQMggvsaMvYVKxcRsXDlnktPo5V8+tOEuDDJl1LXcQULsjKEshZWVAbDnMbMA4+tV4XhyVfy0rOTmbpmbUhILQ4PbetDxL4cs3kJNlbFLOHBDlgO76Ce1ISBhrlxQuIHhgBSA7gwkgjqxJ76t1607XtKREYlIJAsh0nUKKpnUu5HT9tWyMThzaWYWE5XBQXS/4XfKlyVDMHLAa0syHLdGZra0EouJ0CnKmzN5csZT0GjUm4cFoCgVhnCCCEsX1B3S3XT0atVG19mqWB4u5hgS6F6ny5mYyGyuGb+811AIsYpAypTZYaOi2S3qS5rqfF/IvaGruh2CVKDS20O5fr7PU7d8NJyaS4JJ3blgt1T9a88Jg4B1eeaNZAeNvltRtu4FIIBJA1QkwTDH8gT3batDqIeJZLcyiHlwoksOra+/5VMX0gZXWXJISEGO0gD6796IwmDUQxSO7kf5opWD5ZypeQpvKOjaepb5UgFYBEZWDauk9Igno/v7Vy1OGYD1Onr1o3JlDkp6wCDtDTFBXb4SrXXZ2caxv/j3pgxrhLQTlKSCQ7q1I7pLAZe2h9aNTi0mModyxjcCVHaNx0+eTvY9KcnMUqJGUMQDtrsDq5Dv8i/4ddARadOXxMzkCQo6OS8N2Y9Na87cQkndnLPsv4bxcZsrM48z7d/n+tMMQogfygD7wYgeadte1LsDgQjxFZ80OUqEjdwoanT22qrD4tQWm2Ct0uDGhDk/mPprXNJV0QQXgLy7qF3MuXWSNlMWA6cpHqdTBZ4a9mcqCQUkB/f099p6UAriJCQhaSS5GochW+u5J+VQ/jgcwMx/xIn33cGpnKWMCwN8RdTbYlnJDlte0NOw3nagL7IPipU8gFJYBUsd4j7hq9uYkKtEEk5nLto32Z/vU73E7YTlUl4EEe8k/pUxdgwi9iQtIUjc5TDszyW/2tHyqkWLhaCFlwsa6tI15W/Wq0XfDuZUJASocvQiBHz7/AFq5CrviEpJCEOHIcqcEGejh/c06QC+5eKVKctqGMglxqCdILdtup1zE5soKUuWcOz6DV8rdonelPF8OfFzqcoLZUgpdRDfv+dT4njMibYSlRL5QHk76bzoe9U43VEh9s5PEzuCkZdwCk7jvPWr7WI1ynN1kAgzP16UBglrW4WhnL5jqZjf7PrUbOGCVEgtspnB+piZeKzkhpjJWMClhLju7ykxvHvXXcxRcNtgU9VM++hLSD21FLDxABRIDuDI6BmkB5320q7CY5gAZCS4BZwGGnZvsU8+UOwn+JJAZ1AghUeo10f0qixjE7gM8E9S+o6FtK61i1LXD5QYMtO3WH9P1NuYUF82XKoFkhAf1cT9/Ke2BHxUPlVDnqRr2+xr0oS7aCVMQklQLFnbV9YCvrNKFcJuKvqTmORxzn+l2gDUhw9NsPgDbGdRNwguljoWMsYdm9624V5F2FYa+CQ5BZQMFnEDWJdjt5qlcYlRBkF2YP7b7+sb6UrvYNCsoGZJUVEsGeXY9wYgaAdKJtW1EMCCQWdmPUOQGdvm4oqgYu4tw8i3cuIUpKxbLBL7a6Ce3oDWJxF4W0IzedYzMTJBPmUo6kkGIZjX09JGZIJLNAProfyrNfGnAjiEoFpKPESWZglkF4UomGJdupru2uov1kVFmSvcbSbCrbHMSGMMOpBSx7MXeq73Fim2EulQRASoS5eSYIZtAW7UHj+FX7Kii4lIJ0kF9ZT9vIoK0QlwtL+/TaDvo9eioR8G2Bl/1tfb2cV5RFi4nKOS3p99K8qaj8GdRN6nFmMgylO7uS4Hm2IHpuauRh7atZfR9u3309KHwtrQFL9CN/ejbaUpcJE77tP5e4+tZHWeWcIUpBtq5X9R7EaTpVnMlIKklJ3YwfTc60TamCZlx379akpLs/MDDAP8A2oAT4nF5knIQWlm2PbSs1g+E3790lAKR/WpwJGwl9Y9tK2CuFrSoKSAx2faI3DahqNu2jlRlOQs4YEgwP1+oHvjqa/BYMdSXwJOC8JtWFLTduZ8zAhYdJlxBdn2nen2PwqAMyQFcwjZI6zHvsIoW/h0XXdRJAAgMxaD3D7UVg8ObaAFqzvod2P8A61wTm5ZbMQW54gu5yoZB5pJI0hgD0cGhVFVpXj21FSS5UQzNt66/TZ6b3CCGSACdCJcHvprvtFQwNjKm54yySSQc2mwbto+9Sm+mJgPDsaLgWlSSFIHOSZbs4aQ4btXlxNrxMoSAVcucbKlsw9wertFTtWE2gQhlJOkPGpTpp71dYxRU5yhJc7s77HoX9aUqXRIpu3E2bgCLgWgwUF4nc/V6nxLhpPMiEqUwSNCw/qGz9CNTEUwtpCiolQCmYvHoUjYA6juTQmMXlueElWW2Q7v+I7gDq396E84BhWGsXkgEbADK5hvUs3f0rkW7pAUVsS7gxl0eCRpM+te4jDAJdF0htHPpqSZBFFYe8nOsDcBxt6g9DUtsEArxoRdbKgseZWUS+oCjMerx7VXi8fbUog21BaQVIJ0KoYAaEy7HZ6HxvBcyxcT4aQ5hOo7uSxM6sKNThbSkhLPkIIKjqZdxEfqKv2xdhkW8O4gbqiCcpGXmYl5D94J0cmqxduZsuRRzKOb+lhv21IPY+lHYXhtu1cUySSSQ2oYs0SXIl/WS9M16jRJSUyQHyg80idA86t3eiTinjoVC/CXvHC3IhTDMM0ByRrLfrS/CYTw71xNwpJRMiDER0Yj3hqNVaZSvCUJJIh2I8wLSAw+2rzGDMFKuKAUEkMzT3LurpttTTQBFq9IA0EMdtCxYQ2u/WrrazmAGghIL9W1Gksz0p4N4iklXK5VyuSTAaC0z+Roq6hCn8VxsFhLu5LzuJHy71m41IEHjHEhiCkp26HYPA7+9WeECOfKpPR9CYLEnuJqvD3M1pTkrOWC+rbzuG+nakmLxHgFPhhWRQkKDidBq+kwHoim37Sm8DUC4FAs4JbLuWEFJOq4lyIB1oLE2TcKilcBQUcqi4O+n4t2HTtViMWlbBLOny8xBJ11bWD9apVeuG4rJbkiQsEBy2raSPrVqySy7d8RbhXlHu0vDMXP50Yi2wKFyks5BdwQG6TNZzBWV5rwvcqk8yS+ZLO5AI9iJG9OreNzoSoKgszjQgyziRD/PWqnHiIR/GeGUbRtJRm/mRlQ6gRuS2inaD+or52yklxDSPvevt3EvEVaKUMSpLa8wcM7PI0JDivi+JtFCyhaSFCFpMEH3+5r1dnPlCjeDPBdef5YfqD+kV1DK1rq68FZPrmExCSUouFIYg6P6QPT0oqwRmJITO/TsRvvQSADKnBIAIjZgdta60hLpAClRAdtnc6dPuK5aN0Gm9lJB0fXY9X2rzEXSqQVb+URsx7N+tCYm4NVSBoNTO3VqXXEXVKRluhGYluYJMEBWUax+lJg2G8Px1/OsfhByly7eurUTh8dczAEJUol21BBgsruKQ3V3ELSJKiAlixJGjKEklz0nWmVnihDJCHV0U6SRqwB17elcWsrZxylbHWIxJ5VZVB2BBLM2+mkN60FnuLKuYZSWS5YqLQ20t86XY7iF9WW2AoFTs6QkEJgyd+32PcIhaXXmzr0ADZW3SegbQsJasFptZZLYXhrl0QSQdkMwmNVCPbpD1YnFLzJ5gXhRBALdSOqYlvWhMZjbSTbSQtTsylO6fUmevyqXEsAorNxGYlPM4DuG5hrrO+oelVvIBWLuqAGVQLSwbQjTXuCKo4LeUtKswcA9QWV1PQTBPQUvtrtFKc6lAuCyQNTJYtI2hjPzcYa7cJV4YCUMzqSDo+rSOkilKHtpk2eYm8pZXlKVcsABydoaX0P1qzOlSQVAuhX/ACRDaD8Ov09wMRaUtKlIUAtJ5mjeJfep3rhFgrUUquGCXctpO8As5pKIWEKt50skqTm/qDux20G3pp71WErSoBQVlCZJCpb0/E22lVYS7cSlBUHC1MCqXOo1Opoq/jbikkJOQA5SD1YdYlT/AOKdVhjL/CvEpyFLP+EE8ryxZurbRrXYbEkKAWWgZhJIO0HRyR2fpQOGxSgP5qlOiCpOik5s0tRyfCul/NmDBJbYZuU7+561DilgCrH4R3uWipSTDOOVujDaelC4TE3WzIQQgKABKgHYkQDJgb1dnFpTucuWRJ9+x1q4cStmQlxKwokvB1MzDiO1Px1YAmPIUQUFilTrA0ywytIl99u8TxOJJGUJJJBZpLwmWHTqaJUpF4OkIFxiQySCQQAWLz0b0pZgRiUOEuQD5CQXDajoCzfOrSTQB/CsYFoUhaUgpDwQx2LHQHttNC/xoAYgKSVkF1aNvpBI36g+g8ThleGoZVW1K5SmOVWqikuMw1jsfe1HDkC0kOCR/U4dTEuGjQEz2pOMbCmMLKUwAXDA6GR3YahtaX/EFhK7aJBSkyxLtPUljpsNaHUu5hyDbSVhJbmVpq+nYz/mjlcXtrQXAVlISpIypUkltyz/AJFqUIyi7WR94AeH4a2R/LWrzP8A6gS4fZg33vXv8atC8t0jKywCS7jLu+41cmjcXbt2y2S5BgpSWbUGAzfPapYq+TbUpNp1JcDQFJOhk+h/ZqpP3Z6JoW4G4SVKUpaksW1DgaqDHTbTejsBxBN1SUZRqzgN0Y+mzVTgsXcQDbWnRn6szliIERVdjBKTezZU5XfVo7y4O3sac2naAb4qzJQhaRcA0y/MJ+bgsRWF4jgFXMyL5R4qAWUAHIEZQMzlo0csR2rcG+Um3cCgq0sST5gWPzl9B6Ui+JUIWbd1KQFBXMpMspLEPsQR6atXZtOUcPo6IGZt4G0QGQFd/Eb6ZS3zrqa3MGFEqSkMS4ZRADywAZvlXV32bcR0ElcFKRu2g2/vr2q48rzGgZvqDt+1CqvMDy5S+oDD3B+571FWJMhUkTH6H71rKh2hVxKytSvO4IJHM06Ax06GkHEEKtqckFQ1BcEE77Ea/c1rMSlKkpISUvqX1P5RA9nrNcW4e5Kip9HcS0iInSriyGecKsrvEfzcpIjKRmCk+XM+x2IO3tWws37xyC/b5kuF3NzsCRqC7ju1XfCy8PcthmOQAFwlhvPL2dwx1pD8T/FBddu0uSAykQUKzEKQTvDj3GkVx6kZas+KRg1bDuKWBcCVo5uqkpIILOXPo8djR2A4eBZS5Uk5/wARBdMcpYsJG+lZ7hvGQu0bdwurvCQNgAJJ8xJ1JNM+HYm6EhClFQ82YlyxysC5hgHh3zPFZz03FNEVRfxvDjKk2wk5SYgMJEl2b+2r1IcRxKcltNuBBmT2fRj+povjISUDyksWDMCzykhspZy05vc0v4Xx1K7iLZKUqHKASSSAAxGkljJYAVlCMnHq6ChNhsU2JtkgoAcFLw8zpI7RrWpucYsosgqys7EJHXr9S7bCsn8W3GxIYyCX01ciCO35Uq4viE+LlQ/hgOBMkzHQ7e1df4VNRDibP4exKbpKHzJUAFZncBgwcwwKtex2Iphd4VbKAkklicrwQw23IEGY9azfwqpfMEhrgclShondwZG9Ef8AUblu/DXCuG/EBJdiYTuerM9YT0251EVBWNw1wWiV3QLbB3/qBYEux6D0oPAcVNxfiFJUBlzMAoqkAgbJmYlj85/E/HEKtWrWTzZSXEZXmRB0HUe9U/DPE7QGXQZVq0ABYvHsNN5fSmoSWnyatjoIRjReWbS1EJUcqVJLEaye3UUfxorsW3AUrKxCwkBiXZ2Pl0+tZjiF1rjiHVmSW/CZB66e9avGYhV3BnIAVIA1dxlGZiGcpIHQPr1aJadNV0TRyuJO6FAhbB1AA6gmNmjT/UaoGKQkpY+GDBU7jrOvzn61mlcduYjzDKAw5RDER3ZwPlRtvgl+8HSQhL5SJYsd4giNetN6FftgdOxzxLHICg61WQ7QAA8fiSYBfUftUMZj12R/OANtgc4LliQx0Gvb9KynxFhrtgoQbipGYh37aE6QSNI+QGvcRJw9v+Yc6FFAS+tuVSOkgb6dq2jtYyin2WoGpxXF1XLeQXUkgmCoOpAYhQJEqbZ5+lE4/ilpNtGVIK1pHKIk69mI6aPWK4CrOsW1iFJVkicwBLDsfTUCu/jVKSgJZ0g5QRqOg7b+9W9qroODs3eCurtKWlYz2y5kksWcMr/dBzUFdt27hUtAYE84gKS2gUHYs2xOntVGB+LFGwkKQ6y6VKOhGztuxMdtZgvDY60LaruQDMJZRYs8KBgEsQIM+9c705Rw0KqwynGXLou20IuKJXKVBStGeGOkdKJTdXeCyQglwxDu6R8i7v7UhuYjxzmsZ0soqSNPcf0mrOAcSuJvqTcS6SpljLopW8xTloy447QnBmg8bElHIlwUggkhzptOo2PX538O4gq5yrtlKwe4BbUN6dGoDGXxbdjlUlQAlgoMSGG3dvcVJPiKWnKVFmluYAjqHChqJMTWcdO1lDjBsZ4zFJTeQhVr+W3MrXKVkAEAatMejS1IspDpdw79O0h5DTRt24TeNxQdOVScnV3jMYEu0+lDpskKUCDlDZFZi4Z2A6NGm1d2lHiqOmMaRBWFT+EqA2Gauq4pIhj8hvPSurYLCE5kJyEgpEkPJZnfpAFQuJMtl6kDy9Il3B9qZjBJSQUkjKyhP4ohXUFxBjWrsiSsl99hA29u2tcvqYoXNCC7h1coLdAR7uP7d+9KuN4flSWBf3baD/V6iH+W2t4RI8xJDBh89Oh1+9R/4FAUzE5Q/QdRMzH0NC3MROZjsJhVGykeEUucwUFQWYShspiJ9d5H4jwRUEBxoSzPsG+YDD9a+ipwsQNZPzgb7vp0oPHYNKXV4haSNCxk6kMwDQe7UR3SsFJHz3DcNuEqywAeb2LdZboOpr23irlq8CCCCS4AIB2atrYtoUGKPDSSSLjczkAymCxbpor1NR/6HbzAoSyTPdRc9AwhvSrevBvIVExnFMRdVcChmSzkOXJDuytM0flSzE4S5mcog6ECPpDd+xr6Rf4Sl05nIIctLBtXP+fWr8Dw0oC3DBMJIMg5c0Q27NVLXglgaUbMVY4ZdSs3LmW4CplEu7n8RjZt+tDYrhq8yz4agAtvnIc7Fq+j2cCUpzDlVlAdwScrZegBcPoO1e/wCCFJWRzCDu+7dASJ9B0NZvcK7KlCBhuB8cOHTc8RKlm4AEpA2kF1azAj1rsBc8XEW7qoykkgh3eCAOu+81tlfDtmDlecwaSCAC8yRBjv3r02QFpIQiFOGGjFw2nQfWplrQVtLsnhFKzD/FuF8S/ltJ5iGIA13G+rCkv8FethClIVlTBBcB3LD1YV9axlu3mKglLq1U0mTBOoGmn1obGWUkDNJfMQ2hHKCdgwJ/8AI0Q3UVFIhcaPnGJxZWu2AlsgYjVsrgiGiPrWrxdrPgii0oJuOlRb2cOBGu+x6Uwt8BtkkpKXzakT1I981F4DBi0u5MQlOXQlwS423Gu1KWtB04+AqPZjvhnD2kC5bvJBZQ5sxyBUpZW0OT7PtTXFYS5YuK8JT5spKAFJZIBDpLEEmJcmtEvBJWFISlIzB1AnUpyk6d2jt2oJBKQziAwEljDt+Xo9RLXTdsUqsQcS4PcuXSq46wUjXUbCRuYL9TQ9ngIGVOUSDzFPMkyWiXDd2rYYi4nxCiWYFL9Upfpvo1TwSs7pbUmCHzCB+dP1TWKK5oxdz4augwpIIYpUgPrBkMx1LdAalY+GlFJCSwUzJ1DjUPqRLada2t9KHVq76gkbkfJ/p8qqsrAQ2m/bvFOW7robkvBmuF/D5XN1bAOzMzuwzH8jNHYf4URz2ioqKy3lkEaFPb56mmq8QkktL5XB6xPbSvP4oPml0+Vq55bqTZLmvgT2vhZVlZIWpSWPmaSIP/HX6dBRHDuGWkAOxUmf5kCNWf19IporGGH3f1n7+lL7iWLkSkn37dDSnrykHP6J3bCSxUMyRsYIfZSdHbQjWKsBGluEkTs2rN0MCqU3EqYnqEwdGkQNAf3oDHKWlTgcrt6N9D19BUx5tkW/A6RazgA5X102bb0f73ouYrRrYg8ziQIG/tVVgqKStTucuXoU68rnqR9PWrFFwSoqzPo0k/e866VTlIfN0SVctCPCSpt216V1Qt4u2QHJ/wDAfqoH6V1K5CtjG15bn+/9BV1zzH0/eurqphEinzn/AG/oK5R5/V376murqF0Uiy+Z/wCf6il+M3Gzn9K9rqmJQTw2QXllKZ5aWiiMQkZRA8n6CvK6nPpCkB4gshbQ3T/aanmLa/0f/AV1dUL9SF2XIMI9VfkKFEAN/q/I11dUyLmFAuEk6x+lDZjnT6j8lV1dQ+hPoDxZ5j7fnRdny3vWurqoknhv+7UL5522z11dTiD6IXPMn/8AoB7Eh6rtx4rfetdXUMkr4j5X3za+6avwayyZPn/U11dTl2KQWRzgf6j9AGpXZM2/b9a6uqZFro5I5T6fqKowx5Sexr2urMRQhRb2P5mvOJRaBESa6urTyho84R5Cd84n2oq8dP8Acmurqcf3FEFx+o7LUB6BQYegqWCMXDuEif8AkK8rq1f7IChKiwnYflXV1dWh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www.bio-info.cz/uploads/images/Vypestujte_si_sami/zelene_hnojen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44937"/>
            <a:ext cx="4106441" cy="30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2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Principle 10: Use and value d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51281" cy="61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Zdroje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992888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/>
              <a:t>HOLMGREN, David. </a:t>
            </a:r>
            <a:r>
              <a:rPr lang="cs-CZ" i="1" dirty="0" err="1"/>
              <a:t>Permakultura</a:t>
            </a:r>
            <a:r>
              <a:rPr lang="cs-CZ" i="1" dirty="0"/>
              <a:t>: principy a cesty nad rámec trvalé udržitelnosti</a:t>
            </a:r>
            <a:r>
              <a:rPr lang="cs-CZ" dirty="0"/>
              <a:t>. 1. vyd. Svojanov: </a:t>
            </a:r>
            <a:r>
              <a:rPr lang="cs-CZ" dirty="0" err="1"/>
              <a:t>PermaLot</a:t>
            </a:r>
            <a:r>
              <a:rPr lang="cs-CZ" dirty="0"/>
              <a:t>, 2006, </a:t>
            </a:r>
            <a:r>
              <a:rPr lang="cs-CZ" dirty="0" err="1"/>
              <a:t>xxxii</a:t>
            </a:r>
            <a:r>
              <a:rPr lang="cs-CZ" dirty="0"/>
              <a:t>, 296 s. ISBN 80-239-8125-0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/>
              <a:t>VLAŠÍNOVÁ, Helena. </a:t>
            </a:r>
            <a:r>
              <a:rPr lang="cs-CZ" i="1" dirty="0"/>
              <a:t>Zdravá zahrada</a:t>
            </a:r>
            <a:r>
              <a:rPr lang="cs-CZ" dirty="0"/>
              <a:t>. 1. vyd. Brno: ERA </a:t>
            </a:r>
            <a:r>
              <a:rPr lang="cs-CZ" dirty="0" err="1"/>
              <a:t>group</a:t>
            </a:r>
            <a:r>
              <a:rPr lang="cs-CZ" dirty="0"/>
              <a:t>, 2006, 137 s. ISBN 80-7366-075-x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sz="2400" dirty="0"/>
              <a:t>MOLISSON, B. </a:t>
            </a:r>
            <a:r>
              <a:rPr lang="cs-CZ" sz="2400" i="1" dirty="0"/>
              <a:t>Úvod do </a:t>
            </a:r>
            <a:r>
              <a:rPr lang="cs-CZ" sz="2400" i="1" dirty="0" err="1"/>
              <a:t>permakultury</a:t>
            </a:r>
            <a:r>
              <a:rPr lang="cs-CZ" sz="2400" dirty="0"/>
              <a:t>. 2. vyd. </a:t>
            </a:r>
            <a:r>
              <a:rPr lang="cs-CZ" sz="2400" dirty="0" err="1"/>
              <a:t>Tyalgum</a:t>
            </a:r>
            <a:r>
              <a:rPr lang="cs-CZ" sz="2400" dirty="0"/>
              <a:t>: </a:t>
            </a:r>
            <a:r>
              <a:rPr lang="cs-CZ" sz="2400" dirty="0" err="1"/>
              <a:t>Tagari</a:t>
            </a:r>
            <a:r>
              <a:rPr lang="cs-CZ" sz="2400" dirty="0"/>
              <a:t> </a:t>
            </a:r>
            <a:r>
              <a:rPr lang="cs-CZ" sz="2400" dirty="0" err="1"/>
              <a:t>Publications</a:t>
            </a:r>
            <a:r>
              <a:rPr lang="cs-CZ" sz="2400" dirty="0"/>
              <a:t>, 1998. 178 s</a:t>
            </a:r>
            <a:r>
              <a:rPr lang="cs-CZ" sz="2400" dirty="0" smtClean="0"/>
              <a:t>.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Zdroje obrázků v poznámkách u jednotlivých </a:t>
            </a:r>
            <a:r>
              <a:rPr lang="cs-CZ" dirty="0" err="1" smtClean="0"/>
              <a:t>slidů</a:t>
            </a:r>
            <a:r>
              <a:rPr lang="cs-CZ" dirty="0" smtClean="0"/>
              <a:t> prezentace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5517232"/>
            <a:ext cx="813690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effectLst/>
              </a:rPr>
              <a:t>Děkuji za pozornost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594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24679" cy="720080"/>
          </a:xfrm>
        </p:spPr>
        <p:txBody>
          <a:bodyPr/>
          <a:lstStyle/>
          <a:p>
            <a:r>
              <a:rPr lang="cs-CZ" sz="3600" dirty="0" smtClean="0">
                <a:effectLst/>
              </a:rPr>
              <a:t>Obecně</a:t>
            </a:r>
            <a:endParaRPr lang="cs-CZ" sz="36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136904" cy="4968552"/>
          </a:xfrm>
        </p:spPr>
        <p:txBody>
          <a:bodyPr>
            <a:normAutofit/>
          </a:bodyPr>
          <a:lstStyle/>
          <a:p>
            <a:r>
              <a:rPr lang="cs-CZ" sz="2800" dirty="0"/>
              <a:t>d</a:t>
            </a:r>
            <a:r>
              <a:rPr lang="cs-CZ" sz="2800" dirty="0" smtClean="0"/>
              <a:t>iverzita – rozrůzněnost</a:t>
            </a:r>
          </a:p>
          <a:p>
            <a:endParaRPr lang="cs-CZ" sz="2800" dirty="0"/>
          </a:p>
          <a:p>
            <a:r>
              <a:rPr lang="cs-CZ" sz="2800" dirty="0" smtClean="0"/>
              <a:t>biodiverzita – biologická rozmanitost</a:t>
            </a:r>
          </a:p>
          <a:p>
            <a:endParaRPr lang="cs-CZ" sz="2800" dirty="0"/>
          </a:p>
          <a:p>
            <a:r>
              <a:rPr lang="cs-CZ" sz="2800" dirty="0"/>
              <a:t>synergie – spolupráce</a:t>
            </a:r>
          </a:p>
          <a:p>
            <a:pPr marL="45720" indent="0">
              <a:buNone/>
            </a:pPr>
            <a:r>
              <a:rPr lang="cs-CZ" sz="2800" dirty="0"/>
              <a:t> 					</a:t>
            </a:r>
            <a:r>
              <a:rPr lang="cs-CZ" sz="2800" dirty="0" smtClean="0"/>
              <a:t>1+1&gt;2</a:t>
            </a:r>
          </a:p>
          <a:p>
            <a:pPr marL="45720" indent="0">
              <a:buNone/>
            </a:pPr>
            <a:endParaRPr lang="cs-CZ" sz="2800" dirty="0"/>
          </a:p>
          <a:p>
            <a:r>
              <a:rPr lang="cs-CZ" sz="2800" dirty="0" err="1"/>
              <a:t>p</a:t>
            </a:r>
            <a:r>
              <a:rPr lang="cs-CZ" sz="2800" dirty="0" err="1" smtClean="0"/>
              <a:t>olykultura</a:t>
            </a:r>
            <a:r>
              <a:rPr lang="cs-CZ" sz="2800" dirty="0" smtClean="0"/>
              <a:t> – pěstování více druhů plodin na jednom místě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946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68695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10. pravidlo</a:t>
            </a:r>
            <a:br>
              <a:rPr lang="cs-CZ" dirty="0" smtClean="0">
                <a:effectLst/>
              </a:rPr>
            </a:br>
            <a:r>
              <a:rPr lang="cs-CZ" sz="2800" dirty="0">
                <a:effectLst/>
              </a:rPr>
              <a:t>Využívej rozmanitosti a važ si jí!</a:t>
            </a:r>
            <a:br>
              <a:rPr lang="cs-CZ" sz="2800" dirty="0">
                <a:effectLst/>
              </a:rPr>
            </a:b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064896" cy="468052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cs-CZ" dirty="0" smtClean="0"/>
              <a:t>Neukládej všechna vejce do jednoho košíku.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8. pravidlo </a:t>
            </a:r>
            <a:r>
              <a:rPr lang="cs-CZ" b="1" dirty="0" smtClean="0"/>
              <a:t>Dej přednost začleňování před oddělováním</a:t>
            </a:r>
          </a:p>
          <a:p>
            <a:pPr marL="45720" indent="0">
              <a:buNone/>
            </a:pPr>
            <a:r>
              <a:rPr lang="cs-CZ" dirty="0" smtClean="0"/>
              <a:t>-&gt; každý prvek vykonává mnoho funkcí, každá funkce je zajišťována mnohými prvky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dirty="0" smtClean="0"/>
              <a:t>3. pravidlo </a:t>
            </a:r>
            <a:r>
              <a:rPr lang="cs-CZ" b="1" dirty="0" smtClean="0"/>
              <a:t>Získávej výnos</a:t>
            </a:r>
          </a:p>
          <a:p>
            <a:endParaRPr lang="cs-CZ" dirty="0" smtClean="0"/>
          </a:p>
          <a:p>
            <a:r>
              <a:rPr lang="cs-CZ" dirty="0" smtClean="0"/>
              <a:t>4. pravidlo </a:t>
            </a:r>
            <a:r>
              <a:rPr lang="cs-CZ" b="1" dirty="0" smtClean="0"/>
              <a:t>Usměrňuj sebe sama a přijímej zpětnou vazbu</a:t>
            </a:r>
          </a:p>
          <a:p>
            <a:endParaRPr lang="cs-CZ" dirty="0"/>
          </a:p>
        </p:txBody>
      </p:sp>
      <p:pic>
        <p:nvPicPr>
          <p:cNvPr id="1026" name="Picture 2" descr="Principle 10: Use and value diversity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Diverzita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3933056"/>
            <a:ext cx="8252588" cy="244827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400" dirty="0"/>
              <a:t>důležitý není jen největší počet částí, ale také to, aby tyto části spolu spolupracovaly (př. botanické zahrady či </a:t>
            </a:r>
            <a:r>
              <a:rPr lang="cs-CZ" sz="2400" dirty="0" smtClean="0"/>
              <a:t>arboreta  </a:t>
            </a:r>
            <a:r>
              <a:rPr lang="cs-CZ" sz="2400" dirty="0"/>
              <a:t>-&gt; rozmanité, ale </a:t>
            </a:r>
            <a:r>
              <a:rPr lang="cs-CZ" sz="2400" dirty="0" smtClean="0"/>
              <a:t>nestabilní</a:t>
            </a:r>
            <a:r>
              <a:rPr lang="cs-CZ" sz="2400" dirty="0"/>
              <a:t>)</a:t>
            </a:r>
          </a:p>
          <a:p>
            <a:r>
              <a:rPr lang="cs-CZ" sz="2400" dirty="0"/>
              <a:t>rozmanitost – </a:t>
            </a:r>
            <a:r>
              <a:rPr lang="cs-CZ" sz="2400" dirty="0" err="1"/>
              <a:t>polykultura</a:t>
            </a:r>
            <a:r>
              <a:rPr lang="cs-CZ" sz="2400" dirty="0"/>
              <a:t> versus produktivita – monokultura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http://cestacloveka.sk/wp-content/uploads/2015/04/PERMAKULTURA-%E2%80%93-Bill-Moll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796204" cy="35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052736"/>
            <a:ext cx="3456384" cy="358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r>
              <a:rPr lang="cs-CZ" dirty="0" smtClean="0"/>
              <a:t>druhová </a:t>
            </a:r>
            <a:r>
              <a:rPr lang="cs-CZ" dirty="0"/>
              <a:t>rozmanitost</a:t>
            </a:r>
          </a:p>
          <a:p>
            <a:r>
              <a:rPr lang="cs-CZ" dirty="0"/>
              <a:t>rozmanitost struktur (spleti kořenů, složité soustavy korun stromů)</a:t>
            </a:r>
          </a:p>
          <a:p>
            <a:r>
              <a:rPr lang="cs-CZ" dirty="0"/>
              <a:t>rozmanitost věku</a:t>
            </a:r>
          </a:p>
          <a:p>
            <a:r>
              <a:rPr lang="cs-CZ" dirty="0"/>
              <a:t>genetická rozmanitost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47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68695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Využití diverzity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63003" cy="3080071"/>
          </a:xfrm>
        </p:spPr>
        <p:txBody>
          <a:bodyPr/>
          <a:lstStyle/>
          <a:p>
            <a:pPr>
              <a:buFont typeface="Symbol"/>
              <a:buChar char="Þ"/>
            </a:pPr>
            <a:r>
              <a:rPr lang="cs-CZ" dirty="0" smtClean="0"/>
              <a:t>   </a:t>
            </a:r>
            <a:r>
              <a:rPr lang="cs-CZ" dirty="0" smtClean="0"/>
              <a:t>udržení </a:t>
            </a:r>
            <a:r>
              <a:rPr lang="cs-CZ" dirty="0"/>
              <a:t>stability proti okolním vlivům</a:t>
            </a:r>
          </a:p>
          <a:p>
            <a:pPr>
              <a:buFont typeface="Symbol"/>
              <a:buChar char="Þ"/>
            </a:pPr>
            <a:r>
              <a:rPr lang="cs-CZ" dirty="0"/>
              <a:t>   lepší využití zdrojů</a:t>
            </a:r>
          </a:p>
          <a:p>
            <a:pPr>
              <a:buFont typeface="Symbol"/>
              <a:buChar char="Þ"/>
            </a:pPr>
            <a:r>
              <a:rPr lang="cs-CZ" dirty="0"/>
              <a:t>   vyšší produkce biomasy</a:t>
            </a:r>
          </a:p>
          <a:p>
            <a:pPr>
              <a:buFont typeface="Symbol"/>
              <a:buChar char="Þ"/>
            </a:pPr>
            <a:r>
              <a:rPr lang="cs-CZ" dirty="0"/>
              <a:t>   redukce diverzity = nelineární </a:t>
            </a:r>
            <a:r>
              <a:rPr lang="cs-CZ" dirty="0" smtClean="0"/>
              <a:t>změny</a:t>
            </a:r>
          </a:p>
          <a:p>
            <a:pPr>
              <a:buFont typeface="Symbol"/>
              <a:buChar char="Þ"/>
            </a:pPr>
            <a:r>
              <a:rPr lang="cs-CZ" dirty="0"/>
              <a:t> </a:t>
            </a:r>
            <a:r>
              <a:rPr lang="cs-CZ" dirty="0" smtClean="0"/>
              <a:t>  samostatnost </a:t>
            </a:r>
            <a:r>
              <a:rPr lang="cs-CZ" dirty="0" smtClean="0"/>
              <a:t>systému – rozmanitost výživy nezbytná k zajištění lidských potřeb</a:t>
            </a:r>
          </a:p>
          <a:p>
            <a:pPr>
              <a:buFont typeface="Symbol"/>
              <a:buChar char="Þ"/>
            </a:pPr>
            <a:endParaRPr lang="cs-CZ" dirty="0" smtClean="0"/>
          </a:p>
          <a:p>
            <a:pPr>
              <a:buFont typeface="Symbol"/>
              <a:buChar char="Þ"/>
            </a:pPr>
            <a:endParaRPr lang="cs-CZ" dirty="0" smtClean="0"/>
          </a:p>
          <a:p>
            <a:pPr>
              <a:buFont typeface="Symbol"/>
              <a:buChar char="Þ"/>
            </a:pPr>
            <a:endParaRPr lang="cs-CZ" dirty="0"/>
          </a:p>
        </p:txBody>
      </p:sp>
      <p:pic>
        <p:nvPicPr>
          <p:cNvPr id="1026" name="Picture 2" descr="http://files.janinyzahrady.webnode.cz/200000809-998779a821/IMG_1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21943" cy="2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68695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Půda?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064896" cy="3024336"/>
          </a:xfrm>
        </p:spPr>
        <p:txBody>
          <a:bodyPr/>
          <a:lstStyle/>
          <a:p>
            <a:pPr marL="45720" indent="0" algn="ctr">
              <a:buNone/>
            </a:pPr>
            <a:r>
              <a:rPr lang="cs-CZ" sz="2400" dirty="0"/>
              <a:t>Půda, díky svému unikátnímu složení, tvoří jednu z podmínek pro růst rostlin a existenci života. Schopnost vytvářet biomasu, tedy zajistit růst rostlinám, je základní funkcí půdy</a:t>
            </a:r>
            <a:r>
              <a:rPr lang="cs-CZ" sz="2400" dirty="0" smtClean="0"/>
              <a:t>. </a:t>
            </a:r>
            <a:r>
              <a:rPr lang="cs-CZ" sz="2400" dirty="0"/>
              <a:t>Říkáme jí produkční, protože nám umožňuje vytvářet produkty rostlinné i živočišné výroby.</a:t>
            </a:r>
            <a:r>
              <a:rPr lang="cs-CZ" sz="2400" dirty="0" smtClean="0"/>
              <a:t> … </a:t>
            </a:r>
            <a:r>
              <a:rPr lang="cs-CZ" sz="2400" dirty="0"/>
              <a:t>Kvalita a úrodnost půdy jsou proto rozhodující pro život na této planetě. </a:t>
            </a:r>
            <a:r>
              <a:rPr lang="cs-CZ" sz="2400" dirty="0" smtClean="0"/>
              <a:t>(zdroj: vitejnazemi.cz)</a:t>
            </a:r>
          </a:p>
          <a:p>
            <a:pPr marL="45720" indent="0" algn="ctr">
              <a:buNone/>
            </a:pPr>
            <a:endParaRPr lang="cs-CZ" sz="2400" dirty="0"/>
          </a:p>
          <a:p>
            <a:pPr marL="45720" indent="0">
              <a:buNone/>
            </a:pPr>
            <a:endParaRPr lang="cs-CZ" sz="2400" dirty="0" smtClean="0"/>
          </a:p>
          <a:p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0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352928" cy="57526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/>
              <a:t>Půda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-&gt; je filtračním a akumulačním prostředím pro vodu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-&gt; stanovištěm a prostředím pro rostliny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-&gt; zprostředkovává výměnu energie a plynů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-&gt;  zajišťuje stabilitu ekosystémů</a:t>
            </a:r>
            <a:endParaRPr lang="cs-CZ" dirty="0"/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-&gt; její přítomnost je jednou ze </a:t>
            </a:r>
            <a:r>
              <a:rPr lang="cs-CZ" b="1" dirty="0">
                <a:solidFill>
                  <a:schemeClr val="tx1"/>
                </a:solidFill>
              </a:rPr>
              <a:t>základních podmínek života na Zemi</a:t>
            </a:r>
          </a:p>
        </p:txBody>
      </p:sp>
      <p:pic>
        <p:nvPicPr>
          <p:cNvPr id="4" name="Picture 2" descr="http://www.ekozahrady.com/pyramida-p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08614"/>
            <a:ext cx="5643695" cy="32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0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68695" cy="1143000"/>
          </a:xfrm>
        </p:spPr>
        <p:txBody>
          <a:bodyPr/>
          <a:lstStyle/>
          <a:p>
            <a:r>
              <a:rPr lang="cs-CZ" dirty="0" smtClean="0">
                <a:effectLst/>
              </a:rPr>
              <a:t>Vznik půdy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064896" cy="2664296"/>
          </a:xfrm>
        </p:spPr>
        <p:txBody>
          <a:bodyPr>
            <a:noAutofit/>
          </a:bodyPr>
          <a:lstStyle/>
          <a:p>
            <a:r>
              <a:rPr lang="cs-CZ" u="sng" dirty="0" smtClean="0"/>
              <a:t>Půdotvorné faktory:</a:t>
            </a:r>
            <a:r>
              <a:rPr lang="cs-CZ" dirty="0" smtClean="0"/>
              <a:t> matečná hornina, klima, organismy</a:t>
            </a:r>
          </a:p>
          <a:p>
            <a:pPr marL="45720" indent="0">
              <a:buNone/>
            </a:pPr>
            <a:r>
              <a:rPr lang="cs-CZ" dirty="0" smtClean="0"/>
              <a:t>		+ reliéf, čas</a:t>
            </a:r>
          </a:p>
          <a:p>
            <a:pPr marL="45720" indent="0">
              <a:buNone/>
            </a:pPr>
            <a:r>
              <a:rPr lang="cs-CZ" dirty="0" smtClean="0"/>
              <a:t>			a člověk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Picture 2" descr="http://www.magazinzahrada.cz/uploads/thumb/638x400/articles/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284984"/>
            <a:ext cx="4680520" cy="29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7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23664"/>
            <a:ext cx="8352928" cy="6277617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" indent="0">
              <a:buNone/>
            </a:pPr>
            <a:r>
              <a:rPr lang="cs-CZ" sz="2400" u="sng" dirty="0" smtClean="0"/>
              <a:t>Zásahy, které půdu ohrožují: </a:t>
            </a:r>
          </a:p>
          <a:p>
            <a:r>
              <a:rPr lang="cs-CZ" sz="2400" dirty="0" smtClean="0"/>
              <a:t>hnojení anorganickými hnojivy (hnojivo - zabíjí biotu přímým stykem, po rozkladu solí vzniká kyselina, hnojiva = narušuje půdní komplex, mnohdy sloučeniny s těžkými kovy – kadmium apod.)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oužívání herbicidů a pesticidů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adměrné vystavování půdy slunci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ystavování půdy proudu vody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bracení půdy vzhůru nohama</a:t>
            </a:r>
          </a:p>
          <a:p>
            <a:pPr marL="45720" indent="0">
              <a:buNone/>
            </a:pPr>
            <a:endParaRPr lang="cs-CZ" sz="2300" dirty="0" smtClean="0"/>
          </a:p>
        </p:txBody>
      </p:sp>
      <p:pic>
        <p:nvPicPr>
          <p:cNvPr id="4098" name="Picture 2" descr="http://cdn.i0.cz/src/public-data/d2/ac/cf3f8b8b32ccbf09d6056f694152_base_opt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1442"/>
            <a:ext cx="3552329" cy="26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6906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1899</TotalTime>
  <Words>494</Words>
  <Application>Microsoft Office PowerPoint</Application>
  <PresentationFormat>Předvádění na obrazovce (4:3)</PresentationFormat>
  <Paragraphs>111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Prezentace aplikace PowerPoint</vt:lpstr>
      <vt:lpstr>Obecně</vt:lpstr>
      <vt:lpstr>10. pravidlo Využívej rozmanitosti a važ si jí! </vt:lpstr>
      <vt:lpstr>Diverzita</vt:lpstr>
      <vt:lpstr>Využití diverzity</vt:lpstr>
      <vt:lpstr>Půda?</vt:lpstr>
      <vt:lpstr>Prezentace aplikace PowerPoint</vt:lpstr>
      <vt:lpstr>Vznik půdy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Adéla</dc:creator>
  <cp:lastModifiedBy>Adéla</cp:lastModifiedBy>
  <cp:revision>87</cp:revision>
  <dcterms:created xsi:type="dcterms:W3CDTF">2015-03-20T11:38:28Z</dcterms:created>
  <dcterms:modified xsi:type="dcterms:W3CDTF">2015-11-02T07:51:32Z</dcterms:modified>
</cp:coreProperties>
</file>