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71" r:id="rId5"/>
    <p:sldId id="260" r:id="rId6"/>
    <p:sldId id="261" r:id="rId7"/>
    <p:sldId id="262" r:id="rId8"/>
    <p:sldId id="274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23" y="3721473"/>
            <a:ext cx="512064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FBD1AA8-FC94-4496-8989-4BDD1E9A14E7}" type="datetimeFigureOut">
              <a:rPr lang="cs-CZ" smtClean="0"/>
              <a:t>26.10.2015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91475" y="6429375"/>
            <a:ext cx="876300" cy="292100"/>
          </a:xfrm>
        </p:spPr>
        <p:txBody>
          <a:bodyPr/>
          <a:lstStyle/>
          <a:p>
            <a:fld id="{2EA5EB72-84B8-473E-9896-DF2CE785046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739896" y="1417320"/>
            <a:ext cx="512064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D1AA8-FC94-4496-8989-4BDD1E9A14E7}" type="datetimeFigureOut">
              <a:rPr lang="cs-CZ" smtClean="0"/>
              <a:t>26.10.2015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5EB72-84B8-473E-9896-DF2CE785046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D1AA8-FC94-4496-8989-4BDD1E9A14E7}" type="datetimeFigureOut">
              <a:rPr lang="cs-CZ" smtClean="0"/>
              <a:t>26.10.2015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5EB72-84B8-473E-9896-DF2CE785046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D1AA8-FC94-4496-8989-4BDD1E9A14E7}" type="datetimeFigureOut">
              <a:rPr lang="cs-CZ" smtClean="0"/>
              <a:t>26.10.2015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5EB72-84B8-473E-9896-DF2CE785046A}" type="slidenum">
              <a:rPr lang="cs-CZ" smtClean="0"/>
              <a:t>‹#›</a:t>
            </a:fld>
            <a:endParaRPr lang="cs-CZ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FBD1AA8-FC94-4496-8989-4BDD1E9A14E7}" type="datetimeFigureOut">
              <a:rPr lang="cs-CZ" smtClean="0"/>
              <a:t>26.10.2015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5EB72-84B8-473E-9896-DF2CE785046A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743324" y="1400174"/>
            <a:ext cx="512064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34289" y="136641"/>
            <a:ext cx="3326149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33800" y="2895599"/>
            <a:ext cx="5129543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D1AA8-FC94-4496-8989-4BDD1E9A14E7}" type="datetimeFigureOut">
              <a:rPr lang="cs-CZ" smtClean="0"/>
              <a:t>26.10.2015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5EB72-84B8-473E-9896-DF2CE785046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D1AA8-FC94-4496-8989-4BDD1E9A14E7}" type="datetimeFigureOut">
              <a:rPr lang="cs-CZ" smtClean="0"/>
              <a:t>26.10.2015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5EB72-84B8-473E-9896-DF2CE785046A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1298448"/>
            <a:ext cx="424815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15815" y="1298448"/>
            <a:ext cx="424815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BD1AA8-FC94-4496-8989-4BDD1E9A14E7}" type="datetimeFigureOut">
              <a:rPr lang="cs-CZ" smtClean="0"/>
              <a:t>26.10.2015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5EB72-84B8-473E-9896-DF2CE785046A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D1AA8-FC94-4496-8989-4BDD1E9A14E7}" type="datetimeFigureOut">
              <a:rPr lang="cs-CZ" smtClean="0"/>
              <a:t>26.10.2015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5EB72-84B8-473E-9896-DF2CE785046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FBD1AA8-FC94-4496-8989-4BDD1E9A14E7}" type="datetimeFigureOut">
              <a:rPr lang="cs-CZ" smtClean="0"/>
              <a:t>26.10.2015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5EB72-84B8-473E-9896-DF2CE785046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283464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3775935" y="533400"/>
            <a:ext cx="5063266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4" y="1539240"/>
            <a:ext cx="283464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09950" y="0"/>
            <a:ext cx="573405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FBD1AA8-FC94-4496-8989-4BDD1E9A14E7}" type="datetimeFigureOut">
              <a:rPr lang="cs-CZ" smtClean="0"/>
              <a:t>26.10.2015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5EB72-84B8-473E-9896-DF2CE785046A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276224" y="228600"/>
            <a:ext cx="283464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74320" y="1536192"/>
            <a:ext cx="283464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25" y="1295400"/>
            <a:ext cx="859155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225" y="6429375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CFBD1AA8-FC94-4496-8989-4BDD1E9A14E7}" type="datetimeFigureOut">
              <a:rPr lang="cs-CZ" smtClean="0"/>
              <a:t>26.10.2015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3324" y="6429375"/>
            <a:ext cx="4086225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475" y="6429375"/>
            <a:ext cx="876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2EA5EB72-84B8-473E-9896-DF2CE785046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07904" y="2060848"/>
            <a:ext cx="5120640" cy="2304288"/>
          </a:xfrm>
        </p:spPr>
        <p:txBody>
          <a:bodyPr>
            <a:normAutofit fontScale="90000"/>
          </a:bodyPr>
          <a:lstStyle/>
          <a:p>
            <a:r>
              <a:rPr lang="cs-CZ" dirty="0"/>
              <a:t>Regionální rozvoj v souvislosti s konceptem </a:t>
            </a:r>
            <a:r>
              <a:rPr lang="cs-CZ" dirty="0" err="1"/>
              <a:t>permakultury</a:t>
            </a:r>
            <a:r>
              <a:rPr lang="cs-CZ" dirty="0"/>
              <a:t>, srovnání s jinými koncepty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7020272" y="5949280"/>
            <a:ext cx="18758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Šárka Křepelková</a:t>
            </a:r>
          </a:p>
          <a:p>
            <a:pPr algn="r"/>
            <a:r>
              <a:rPr lang="cs-CZ" dirty="0" smtClean="0"/>
              <a:t>26.10.2015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74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591550" cy="576065"/>
          </a:xfrm>
        </p:spPr>
        <p:txBody>
          <a:bodyPr>
            <a:normAutofit fontScale="90000"/>
          </a:bodyPr>
          <a:lstStyle/>
          <a:p>
            <a:r>
              <a:rPr lang="cs-CZ" sz="3200" dirty="0" smtClean="0">
                <a:solidFill>
                  <a:schemeClr val="bg2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PRINCIP 6: Nevytvářej odpad</a:t>
            </a:r>
            <a:endParaRPr lang="cs-CZ" sz="3200" dirty="0">
              <a:solidFill>
                <a:schemeClr val="bg2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2060848"/>
            <a:ext cx="3793624" cy="4406774"/>
          </a:xfrm>
          <a:ln w="19050">
            <a:solidFill>
              <a:schemeClr val="accent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lvl="0"/>
            <a:r>
              <a:rPr lang="cs-CZ" sz="2000" dirty="0"/>
              <a:t>cyklus, </a:t>
            </a:r>
            <a:r>
              <a:rPr lang="cs-CZ" sz="2000" b="1" dirty="0">
                <a:solidFill>
                  <a:schemeClr val="accent4">
                    <a:lumMod val="75000"/>
                  </a:schemeClr>
                </a:solidFill>
              </a:rPr>
              <a:t>odpad jako zdroj</a:t>
            </a:r>
          </a:p>
          <a:p>
            <a:pPr lvl="0"/>
            <a:r>
              <a:rPr lang="cs-CZ" sz="2000" dirty="0"/>
              <a:t>odmítej, redukuj, opakovaně využij, opravuj, recykluj</a:t>
            </a:r>
          </a:p>
          <a:p>
            <a:pPr lvl="0"/>
            <a:r>
              <a:rPr lang="cs-CZ" sz="2000" b="1" dirty="0">
                <a:solidFill>
                  <a:schemeClr val="accent4">
                    <a:lumMod val="75000"/>
                  </a:schemeClr>
                </a:solidFill>
              </a:rPr>
              <a:t>získej více z mála</a:t>
            </a:r>
          </a:p>
          <a:p>
            <a:pPr marL="0" indent="0">
              <a:buNone/>
            </a:pPr>
            <a:r>
              <a:rPr lang="cs-CZ" sz="2000" dirty="0"/>
              <a:t> </a:t>
            </a:r>
          </a:p>
          <a:p>
            <a:pPr marL="0" indent="0">
              <a:buNone/>
            </a:pPr>
            <a:r>
              <a:rPr lang="cs-CZ" sz="2000" dirty="0"/>
              <a:t> </a:t>
            </a:r>
          </a:p>
          <a:p>
            <a:endParaRPr lang="cs-CZ" sz="2000" dirty="0"/>
          </a:p>
          <a:p>
            <a:pPr marL="0" indent="0">
              <a:buNone/>
            </a:pPr>
            <a:r>
              <a:rPr lang="cs-CZ" sz="2000" dirty="0"/>
              <a:t> </a:t>
            </a: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r>
              <a:rPr lang="cs-CZ" sz="2000" b="1" dirty="0">
                <a:solidFill>
                  <a:schemeClr val="accent4">
                    <a:lumMod val="75000"/>
                  </a:schemeClr>
                </a:solidFill>
              </a:rPr>
              <a:t>trvalost a údržba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43608" y="1444371"/>
            <a:ext cx="216024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PERMAKULTURA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064656" y="1444371"/>
            <a:ext cx="3384376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GLOBÁLNÍ TRŽNÍ SYSTÉM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4860032" y="2046562"/>
            <a:ext cx="3793624" cy="4406774"/>
          </a:xfrm>
          <a:prstGeom prst="rect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171450" indent="-173736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Char char="•"/>
              <a:defRPr sz="2200" b="0" i="0" kern="1200" cap="none" spc="30" baseline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34448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2pPr>
            <a:lvl3pPr marL="51593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3pPr>
            <a:lvl4pPr marL="688975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4pPr>
            <a:lvl5pPr marL="860425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5pPr>
            <a:lvl6pPr marL="105156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23444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41732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60020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2000" dirty="0" smtClean="0"/>
              <a:t>vstup </a:t>
            </a:r>
            <a:r>
              <a:rPr lang="cs-CZ" sz="2000" dirty="0" smtClean="0">
                <a:sym typeface="Wingdings" panose="05000000000000000000" pitchFamily="2" charset="2"/>
              </a:rPr>
              <a:t></a:t>
            </a:r>
            <a:r>
              <a:rPr lang="cs-CZ" sz="2000" dirty="0" smtClean="0"/>
              <a:t> </a:t>
            </a:r>
            <a:r>
              <a:rPr lang="cs-CZ" sz="2000" dirty="0"/>
              <a:t>výstup</a:t>
            </a:r>
          </a:p>
          <a:p>
            <a:pPr lvl="0"/>
            <a:r>
              <a:rPr lang="cs-CZ" sz="2000" dirty="0" smtClean="0"/>
              <a:t>konzumace </a:t>
            </a:r>
            <a:r>
              <a:rPr lang="cs-CZ" sz="2000" dirty="0">
                <a:sym typeface="Wingdings" panose="05000000000000000000" pitchFamily="2" charset="2"/>
              </a:rPr>
              <a:t></a:t>
            </a:r>
            <a:r>
              <a:rPr lang="cs-CZ" sz="2000" dirty="0" smtClean="0"/>
              <a:t> vyměšování </a:t>
            </a:r>
            <a:r>
              <a:rPr lang="cs-CZ" sz="2400" dirty="0"/>
              <a:t>(</a:t>
            </a:r>
            <a:r>
              <a:rPr lang="cs-CZ" sz="2000" dirty="0" smtClean="0"/>
              <a:t>odpad)</a:t>
            </a:r>
            <a:endParaRPr lang="cs-CZ" sz="2000" dirty="0"/>
          </a:p>
          <a:p>
            <a:pPr lvl="0"/>
            <a:r>
              <a:rPr lang="cs-CZ" sz="2000" dirty="0" smtClean="0"/>
              <a:t>vysokoenergetické </a:t>
            </a:r>
            <a:r>
              <a:rPr lang="cs-CZ" sz="2000" dirty="0"/>
              <a:t>zdroje </a:t>
            </a:r>
            <a:r>
              <a:rPr lang="cs-CZ" sz="2000" b="1" dirty="0">
                <a:solidFill>
                  <a:schemeClr val="accent4">
                    <a:lumMod val="75000"/>
                  </a:schemeClr>
                </a:solidFill>
              </a:rPr>
              <a:t>plýtvavé</a:t>
            </a:r>
          </a:p>
          <a:p>
            <a:pPr lvl="0"/>
            <a:r>
              <a:rPr lang="cs-CZ" sz="2000" dirty="0" smtClean="0"/>
              <a:t>extravagance </a:t>
            </a:r>
            <a:r>
              <a:rPr lang="cs-CZ" sz="2000" dirty="0"/>
              <a:t>a výjimečnost se mění v nutnost</a:t>
            </a:r>
          </a:p>
          <a:p>
            <a:pPr lvl="0"/>
            <a:r>
              <a:rPr lang="cs-CZ" sz="2000" dirty="0" smtClean="0"/>
              <a:t>průmyslová </a:t>
            </a:r>
            <a:r>
              <a:rPr lang="cs-CZ" sz="2000" dirty="0"/>
              <a:t>recyklace (</a:t>
            </a:r>
            <a:r>
              <a:rPr lang="cs-CZ" sz="2000" dirty="0" err="1"/>
              <a:t>spylovny</a:t>
            </a:r>
            <a:r>
              <a:rPr lang="cs-CZ" sz="2000" dirty="0"/>
              <a:t>, </a:t>
            </a:r>
            <a:r>
              <a:rPr lang="cs-CZ" sz="2000" dirty="0" err="1"/>
              <a:t>bioplynky</a:t>
            </a:r>
            <a:r>
              <a:rPr lang="cs-CZ" sz="2000" dirty="0"/>
              <a:t>) – přechodové strategie</a:t>
            </a:r>
          </a:p>
          <a:p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pokrok</a:t>
            </a:r>
            <a:r>
              <a:rPr lang="cs-CZ" sz="2000" dirty="0" smtClean="0"/>
              <a:t> </a:t>
            </a:r>
            <a:r>
              <a:rPr lang="cs-CZ" sz="2000" dirty="0"/>
              <a:t>a novinky, </a:t>
            </a:r>
            <a:r>
              <a:rPr lang="cs-CZ" sz="2000" b="1" dirty="0">
                <a:solidFill>
                  <a:schemeClr val="accent4">
                    <a:lumMod val="75000"/>
                  </a:schemeClr>
                </a:solidFill>
              </a:rPr>
              <a:t>efektivita</a:t>
            </a:r>
          </a:p>
        </p:txBody>
      </p:sp>
      <p:sp>
        <p:nvSpPr>
          <p:cNvPr id="8" name="Násobení 7"/>
          <p:cNvSpPr/>
          <p:nvPr/>
        </p:nvSpPr>
        <p:spPr>
          <a:xfrm>
            <a:off x="3923928" y="3907904"/>
            <a:ext cx="1224136" cy="1033264"/>
          </a:xfrm>
          <a:prstGeom prst="mathMultiply">
            <a:avLst/>
          </a:prstGeom>
          <a:solidFill>
            <a:schemeClr val="bg2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949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591550" cy="576065"/>
          </a:xfrm>
        </p:spPr>
        <p:txBody>
          <a:bodyPr>
            <a:normAutofit fontScale="90000"/>
          </a:bodyPr>
          <a:lstStyle/>
          <a:p>
            <a:r>
              <a:rPr lang="cs-CZ" sz="3200" dirty="0" smtClean="0">
                <a:solidFill>
                  <a:schemeClr val="bg2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PRINCIP 7: Navrhuj od vzorů k detailům</a:t>
            </a:r>
            <a:endParaRPr lang="cs-CZ" sz="3200" dirty="0">
              <a:solidFill>
                <a:schemeClr val="bg2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2060848"/>
            <a:ext cx="3793624" cy="4406774"/>
          </a:xfrm>
          <a:ln w="19050">
            <a:solidFill>
              <a:schemeClr val="accent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lvl="0"/>
            <a:r>
              <a:rPr lang="cs-CZ" sz="2000" dirty="0" smtClean="0"/>
              <a:t>funkční </a:t>
            </a:r>
            <a:r>
              <a:rPr lang="cs-CZ" sz="2000" dirty="0"/>
              <a:t>systémy se rozvíjí od </a:t>
            </a:r>
            <a:r>
              <a:rPr lang="cs-CZ" sz="2000" b="1" dirty="0">
                <a:solidFill>
                  <a:schemeClr val="accent4">
                    <a:lumMod val="75000"/>
                  </a:schemeClr>
                </a:solidFill>
              </a:rPr>
              <a:t>jednoduchých</a:t>
            </a:r>
            <a:r>
              <a:rPr lang="cs-CZ" sz="2000" dirty="0"/>
              <a:t> systémů – důležité je najít vhodný vzor, který bude funkční</a:t>
            </a:r>
          </a:p>
          <a:p>
            <a:pPr lvl="0"/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pomalý</a:t>
            </a:r>
            <a:r>
              <a:rPr lang="cs-CZ" sz="2000" dirty="0" smtClean="0"/>
              <a:t> </a:t>
            </a:r>
            <a:r>
              <a:rPr lang="cs-CZ" sz="2000" dirty="0"/>
              <a:t>růst</a:t>
            </a:r>
          </a:p>
          <a:p>
            <a:r>
              <a:rPr lang="cs-CZ" sz="2000" b="1" dirty="0" err="1" smtClean="0">
                <a:solidFill>
                  <a:schemeClr val="accent4">
                    <a:lumMod val="75000"/>
                  </a:schemeClr>
                </a:solidFill>
              </a:rPr>
              <a:t>bioregionální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b="1" dirty="0">
                <a:solidFill>
                  <a:schemeClr val="accent4">
                    <a:lumMod val="75000"/>
                  </a:schemeClr>
                </a:solidFill>
              </a:rPr>
              <a:t>architektura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43608" y="1444371"/>
            <a:ext cx="216024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PERMAKULTURA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064656" y="1444371"/>
            <a:ext cx="3384376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GLOBÁLNÍ TRŽNÍ SYSTÉM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4860032" y="2046562"/>
            <a:ext cx="3793624" cy="4406774"/>
          </a:xfrm>
          <a:prstGeom prst="rect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171450" indent="-173736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Char char="•"/>
              <a:defRPr sz="2200" b="0" i="0" kern="1200" cap="none" spc="30" baseline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34448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2pPr>
            <a:lvl3pPr marL="51593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3pPr>
            <a:lvl4pPr marL="688975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4pPr>
            <a:lvl5pPr marL="860425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5pPr>
            <a:lvl6pPr marL="105156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23444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41732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60020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detailní </a:t>
            </a:r>
            <a:r>
              <a:rPr lang="cs-CZ" sz="2000" b="1" dirty="0">
                <a:solidFill>
                  <a:schemeClr val="accent4">
                    <a:lumMod val="75000"/>
                  </a:schemeClr>
                </a:solidFill>
              </a:rPr>
              <a:t>komplexnost </a:t>
            </a:r>
            <a:r>
              <a:rPr lang="cs-CZ" sz="2000" dirty="0"/>
              <a:t>vede k modelu bílých slonů, kteří jsou velcí a působiví, ale neumí pracovat</a:t>
            </a:r>
          </a:p>
          <a:p>
            <a:pPr lvl="0"/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rychlý</a:t>
            </a:r>
            <a:r>
              <a:rPr lang="cs-CZ" sz="2000" dirty="0" smtClean="0"/>
              <a:t> </a:t>
            </a:r>
            <a:r>
              <a:rPr lang="cs-CZ" sz="2000" dirty="0"/>
              <a:t>růst</a:t>
            </a:r>
          </a:p>
          <a:p>
            <a:r>
              <a:rPr lang="cs-CZ" sz="2000" dirty="0" smtClean="0"/>
              <a:t>supermarket </a:t>
            </a:r>
            <a:r>
              <a:rPr lang="cs-CZ" sz="2000" dirty="0"/>
              <a:t>možností, </a:t>
            </a:r>
            <a:r>
              <a:rPr lang="cs-CZ" sz="2000" b="1" dirty="0">
                <a:solidFill>
                  <a:schemeClr val="accent4">
                    <a:lumMod val="75000"/>
                  </a:schemeClr>
                </a:solidFill>
              </a:rPr>
              <a:t>chaotická pestrost</a:t>
            </a:r>
          </a:p>
        </p:txBody>
      </p:sp>
      <p:sp>
        <p:nvSpPr>
          <p:cNvPr id="8" name="Násobení 7"/>
          <p:cNvSpPr/>
          <p:nvPr/>
        </p:nvSpPr>
        <p:spPr>
          <a:xfrm>
            <a:off x="3923928" y="3907904"/>
            <a:ext cx="1224136" cy="1033264"/>
          </a:xfrm>
          <a:prstGeom prst="mathMultiply">
            <a:avLst/>
          </a:prstGeom>
          <a:solidFill>
            <a:schemeClr val="bg2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36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0221" y="692696"/>
            <a:ext cx="8591550" cy="576065"/>
          </a:xfrm>
        </p:spPr>
        <p:txBody>
          <a:bodyPr>
            <a:normAutofit fontScale="90000"/>
          </a:bodyPr>
          <a:lstStyle/>
          <a:p>
            <a:r>
              <a:rPr lang="cs-CZ" sz="3200" dirty="0" smtClean="0">
                <a:solidFill>
                  <a:schemeClr val="bg2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PRINCIP 8: Dej přednost začleňování před oddělováním</a:t>
            </a:r>
            <a:endParaRPr lang="cs-CZ" sz="3200" dirty="0">
              <a:solidFill>
                <a:schemeClr val="bg2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2060848"/>
            <a:ext cx="3793624" cy="4406774"/>
          </a:xfrm>
          <a:ln w="19050">
            <a:solidFill>
              <a:schemeClr val="accent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lvl="0"/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složitý </a:t>
            </a:r>
            <a:r>
              <a:rPr lang="cs-CZ" sz="2000" b="1" dirty="0">
                <a:solidFill>
                  <a:schemeClr val="accent4">
                    <a:lumMod val="75000"/>
                  </a:schemeClr>
                </a:solidFill>
              </a:rPr>
              <a:t>systém </a:t>
            </a:r>
            <a:r>
              <a:rPr lang="cs-CZ" sz="2000" dirty="0"/>
              <a:t>vztahů</a:t>
            </a:r>
          </a:p>
          <a:p>
            <a:pPr lvl="0"/>
            <a:r>
              <a:rPr lang="cs-CZ" sz="2000" dirty="0" smtClean="0"/>
              <a:t>vzájemné </a:t>
            </a:r>
            <a:r>
              <a:rPr lang="cs-CZ" sz="2000" b="1" dirty="0">
                <a:solidFill>
                  <a:schemeClr val="accent4">
                    <a:lumMod val="75000"/>
                  </a:schemeClr>
                </a:solidFill>
              </a:rPr>
              <a:t>symbiotické</a:t>
            </a:r>
            <a:r>
              <a:rPr lang="cs-CZ" sz="2000" dirty="0"/>
              <a:t> vztahy</a:t>
            </a:r>
          </a:p>
          <a:p>
            <a:pPr lvl="0"/>
            <a:r>
              <a:rPr lang="cs-CZ" sz="2000" dirty="0" smtClean="0"/>
              <a:t>každý </a:t>
            </a:r>
            <a:r>
              <a:rPr lang="cs-CZ" sz="2000" dirty="0"/>
              <a:t>prvek vykonává </a:t>
            </a:r>
            <a:r>
              <a:rPr lang="cs-CZ" sz="2000" b="1" dirty="0">
                <a:solidFill>
                  <a:schemeClr val="accent4">
                    <a:lumMod val="75000"/>
                  </a:schemeClr>
                </a:solidFill>
              </a:rPr>
              <a:t>mnoho</a:t>
            </a:r>
            <a:r>
              <a:rPr lang="cs-CZ" sz="2000" dirty="0"/>
              <a:t> funkcí</a:t>
            </a:r>
          </a:p>
          <a:p>
            <a:pPr lvl="0"/>
            <a:r>
              <a:rPr lang="cs-CZ" sz="2000" dirty="0" smtClean="0"/>
              <a:t>mnohostranné </a:t>
            </a:r>
            <a:r>
              <a:rPr lang="cs-CZ" sz="2000" dirty="0"/>
              <a:t>využití rostlin a zvířat</a:t>
            </a:r>
          </a:p>
          <a:p>
            <a:pPr lvl="0"/>
            <a:r>
              <a:rPr lang="cs-CZ" sz="2000" dirty="0" smtClean="0"/>
              <a:t>každá </a:t>
            </a:r>
            <a:r>
              <a:rPr lang="cs-CZ" sz="2000" dirty="0"/>
              <a:t>důležitá funkce je zajišťována mnoha </a:t>
            </a:r>
            <a:r>
              <a:rPr lang="cs-CZ" sz="2000" dirty="0" smtClean="0"/>
              <a:t>prvky</a:t>
            </a:r>
            <a:endParaRPr lang="cs-CZ" sz="2000" dirty="0"/>
          </a:p>
          <a:p>
            <a:r>
              <a:rPr lang="cs-CZ" sz="2000" dirty="0" smtClean="0"/>
              <a:t>vytváření </a:t>
            </a:r>
            <a:r>
              <a:rPr lang="cs-CZ" sz="2000" b="1" dirty="0">
                <a:solidFill>
                  <a:schemeClr val="accent4">
                    <a:lumMod val="75000"/>
                  </a:schemeClr>
                </a:solidFill>
              </a:rPr>
              <a:t>komunit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43608" y="1444371"/>
            <a:ext cx="216024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PERMAKULTURA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064656" y="1444371"/>
            <a:ext cx="3384376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GLOBÁLNÍ TRŽNÍ SYSTÉM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4860032" y="2046562"/>
            <a:ext cx="3793624" cy="4406774"/>
          </a:xfrm>
          <a:prstGeom prst="rect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171450" indent="-173736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Char char="•"/>
              <a:defRPr sz="2200" b="0" i="0" kern="1200" cap="none" spc="30" baseline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34448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2pPr>
            <a:lvl3pPr marL="51593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3pPr>
            <a:lvl4pPr marL="688975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4pPr>
            <a:lvl5pPr marL="860425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5pPr>
            <a:lvl6pPr marL="105156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23444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41732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60020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redukce </a:t>
            </a:r>
            <a:r>
              <a:rPr lang="cs-CZ" sz="2000" dirty="0"/>
              <a:t>na jednotlivosti</a:t>
            </a:r>
          </a:p>
          <a:p>
            <a:pPr lvl="0"/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predace</a:t>
            </a:r>
            <a:r>
              <a:rPr lang="cs-CZ" sz="2000" dirty="0" smtClean="0"/>
              <a:t> </a:t>
            </a:r>
            <a:r>
              <a:rPr lang="cs-CZ" sz="2000" dirty="0"/>
              <a:t>a soutěživost</a:t>
            </a:r>
          </a:p>
          <a:p>
            <a:pPr lvl="0"/>
            <a:r>
              <a:rPr lang="cs-CZ" sz="2000" dirty="0" smtClean="0"/>
              <a:t>jeden prvek </a:t>
            </a:r>
            <a:r>
              <a:rPr lang="cs-CZ" sz="2000" dirty="0"/>
              <a:t>= </a:t>
            </a:r>
            <a:r>
              <a:rPr lang="cs-CZ" sz="2000" b="1" dirty="0">
                <a:solidFill>
                  <a:schemeClr val="accent4">
                    <a:lumMod val="75000"/>
                  </a:schemeClr>
                </a:solidFill>
              </a:rPr>
              <a:t>jedna</a:t>
            </a:r>
            <a:r>
              <a:rPr lang="cs-CZ" sz="2000" dirty="0"/>
              <a:t> funkce</a:t>
            </a:r>
          </a:p>
          <a:p>
            <a:pPr lvl="0"/>
            <a:r>
              <a:rPr lang="cs-CZ" sz="2000" dirty="0" smtClean="0"/>
              <a:t>průmyslové </a:t>
            </a:r>
            <a:r>
              <a:rPr lang="cs-CZ" sz="2000" dirty="0"/>
              <a:t>zemědělství udržuje podmínky pro jeden druh díky vysokým vstupům energie + maximální zisk z 1 produktu</a:t>
            </a:r>
          </a:p>
          <a:p>
            <a:r>
              <a:rPr lang="cs-CZ" sz="2000" b="1" dirty="0">
                <a:solidFill>
                  <a:schemeClr val="accent4">
                    <a:lumMod val="75000"/>
                  </a:schemeClr>
                </a:solidFill>
              </a:rPr>
              <a:t>individualismus</a:t>
            </a:r>
          </a:p>
        </p:txBody>
      </p:sp>
      <p:sp>
        <p:nvSpPr>
          <p:cNvPr id="8" name="Násobení 7"/>
          <p:cNvSpPr/>
          <p:nvPr/>
        </p:nvSpPr>
        <p:spPr>
          <a:xfrm>
            <a:off x="3923928" y="3907904"/>
            <a:ext cx="1224136" cy="1033264"/>
          </a:xfrm>
          <a:prstGeom prst="mathMultiply">
            <a:avLst/>
          </a:prstGeom>
          <a:solidFill>
            <a:schemeClr val="bg2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916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591550" cy="576065"/>
          </a:xfrm>
        </p:spPr>
        <p:txBody>
          <a:bodyPr>
            <a:normAutofit fontScale="90000"/>
          </a:bodyPr>
          <a:lstStyle/>
          <a:p>
            <a:r>
              <a:rPr lang="cs-CZ" sz="3200" dirty="0" smtClean="0">
                <a:solidFill>
                  <a:schemeClr val="bg2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PRINCIP 9: Využívej malých a pomalých řešení</a:t>
            </a:r>
            <a:endParaRPr lang="cs-CZ" sz="3200" dirty="0">
              <a:solidFill>
                <a:schemeClr val="bg2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2060848"/>
            <a:ext cx="3793624" cy="4406774"/>
          </a:xfrm>
          <a:ln w="19050">
            <a:solidFill>
              <a:schemeClr val="accent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lvl="0"/>
            <a:r>
              <a:rPr lang="cs-CZ" sz="2000" dirty="0"/>
              <a:t>lidský rozměr a kapacita jako měřítko</a:t>
            </a:r>
          </a:p>
          <a:p>
            <a:pPr lvl="0"/>
            <a:r>
              <a:rPr lang="cs-CZ" sz="2000" dirty="0"/>
              <a:t>místní a </a:t>
            </a:r>
            <a:r>
              <a:rPr lang="cs-CZ" sz="2000" b="1" dirty="0">
                <a:solidFill>
                  <a:schemeClr val="accent4">
                    <a:lumMod val="75000"/>
                  </a:schemeClr>
                </a:solidFill>
              </a:rPr>
              <a:t>pomalý</a:t>
            </a:r>
          </a:p>
          <a:p>
            <a:r>
              <a:rPr lang="cs-CZ" sz="2000" b="1" dirty="0">
                <a:solidFill>
                  <a:schemeClr val="accent4">
                    <a:lumMod val="75000"/>
                  </a:schemeClr>
                </a:solidFill>
              </a:rPr>
              <a:t>dlouhodobé plánování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43608" y="1444371"/>
            <a:ext cx="216024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PERMAKULTURA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064656" y="1444371"/>
            <a:ext cx="3384376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GLOBÁLNÍ TRŽNÍ SYSTÉM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4860032" y="2046562"/>
            <a:ext cx="3793624" cy="4406774"/>
          </a:xfrm>
          <a:prstGeom prst="rect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171450" indent="-173736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Char char="•"/>
              <a:defRPr sz="2200" b="0" i="0" kern="1200" cap="none" spc="30" baseline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34448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2pPr>
            <a:lvl3pPr marL="51593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3pPr>
            <a:lvl4pPr marL="688975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4pPr>
            <a:lvl5pPr marL="860425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5pPr>
            <a:lvl6pPr marL="105156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23444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41732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60020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2000" dirty="0"/>
              <a:t>rychlost, stimulace, vyžaduje energii</a:t>
            </a:r>
          </a:p>
          <a:p>
            <a:pPr lvl="0"/>
            <a:r>
              <a:rPr lang="cs-CZ" sz="2000" dirty="0"/>
              <a:t>vysoká </a:t>
            </a:r>
            <a:r>
              <a:rPr lang="cs-CZ" sz="2000" b="1" dirty="0">
                <a:solidFill>
                  <a:schemeClr val="accent4">
                    <a:lumMod val="75000"/>
                  </a:schemeClr>
                </a:solidFill>
              </a:rPr>
              <a:t>rychlost</a:t>
            </a:r>
            <a:r>
              <a:rPr lang="cs-CZ" sz="2000" dirty="0"/>
              <a:t> a velká vzdálenost</a:t>
            </a:r>
          </a:p>
          <a:p>
            <a:r>
              <a:rPr lang="cs-CZ" sz="2000" b="1" dirty="0">
                <a:solidFill>
                  <a:schemeClr val="accent4">
                    <a:lumMod val="75000"/>
                  </a:schemeClr>
                </a:solidFill>
              </a:rPr>
              <a:t>okamžitá řešení</a:t>
            </a:r>
          </a:p>
        </p:txBody>
      </p:sp>
      <p:sp>
        <p:nvSpPr>
          <p:cNvPr id="8" name="Násobení 7"/>
          <p:cNvSpPr/>
          <p:nvPr/>
        </p:nvSpPr>
        <p:spPr>
          <a:xfrm>
            <a:off x="3923928" y="3907904"/>
            <a:ext cx="1224136" cy="1033264"/>
          </a:xfrm>
          <a:prstGeom prst="mathMultiply">
            <a:avLst/>
          </a:prstGeom>
          <a:solidFill>
            <a:schemeClr val="bg2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517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591550" cy="576065"/>
          </a:xfrm>
        </p:spPr>
        <p:txBody>
          <a:bodyPr>
            <a:normAutofit fontScale="90000"/>
          </a:bodyPr>
          <a:lstStyle/>
          <a:p>
            <a:r>
              <a:rPr lang="cs-CZ" sz="3200" dirty="0" smtClean="0">
                <a:solidFill>
                  <a:schemeClr val="bg2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PRINCIP 10: Využívej rozmanitosti a važ si jí</a:t>
            </a:r>
            <a:endParaRPr lang="cs-CZ" sz="3200" dirty="0">
              <a:solidFill>
                <a:schemeClr val="bg2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2060848"/>
            <a:ext cx="3793624" cy="4406774"/>
          </a:xfrm>
          <a:ln w="19050">
            <a:solidFill>
              <a:schemeClr val="accent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lvl="0"/>
            <a:r>
              <a:rPr lang="cs-CZ" sz="2000" b="1" dirty="0" err="1">
                <a:solidFill>
                  <a:schemeClr val="accent4">
                    <a:lumMod val="75000"/>
                  </a:schemeClr>
                </a:solidFill>
              </a:rPr>
              <a:t>polykultura</a:t>
            </a:r>
            <a:endParaRPr lang="cs-CZ" sz="2000" b="1" dirty="0">
              <a:solidFill>
                <a:schemeClr val="accent4">
                  <a:lumMod val="75000"/>
                </a:schemeClr>
              </a:solidFill>
            </a:endParaRPr>
          </a:p>
          <a:p>
            <a:pPr lvl="0"/>
            <a:r>
              <a:rPr lang="cs-CZ" sz="2000" dirty="0"/>
              <a:t>rozmanitost na všech úrovních</a:t>
            </a:r>
          </a:p>
          <a:p>
            <a:r>
              <a:rPr lang="cs-CZ" sz="2000" dirty="0"/>
              <a:t>konkrétní, místní, integrované a </a:t>
            </a:r>
            <a:r>
              <a:rPr lang="cs-CZ" sz="2000" dirty="0" err="1"/>
              <a:t>víceaspektové</a:t>
            </a:r>
            <a:r>
              <a:rPr lang="cs-CZ" sz="2000" dirty="0"/>
              <a:t> řešení</a:t>
            </a:r>
            <a:endParaRPr lang="cs-CZ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43608" y="1444371"/>
            <a:ext cx="216024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PERMAKULTURA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064656" y="1444371"/>
            <a:ext cx="3384376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GLOBÁLNÍ TRŽNÍ SYSTÉM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4860032" y="2046562"/>
            <a:ext cx="3793624" cy="4406774"/>
          </a:xfrm>
          <a:prstGeom prst="rect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171450" indent="-173736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Char char="•"/>
              <a:defRPr sz="2200" b="0" i="0" kern="1200" cap="none" spc="30" baseline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34448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2pPr>
            <a:lvl3pPr marL="51593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3pPr>
            <a:lvl4pPr marL="688975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4pPr>
            <a:lvl5pPr marL="860425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5pPr>
            <a:lvl6pPr marL="105156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23444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41732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60020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2000" b="1" dirty="0">
                <a:solidFill>
                  <a:schemeClr val="accent4">
                    <a:lumMod val="75000"/>
                  </a:schemeClr>
                </a:solidFill>
              </a:rPr>
              <a:t>monokultura</a:t>
            </a:r>
            <a:r>
              <a:rPr lang="cs-CZ" sz="2000" dirty="0"/>
              <a:t> – škůdci, choroby </a:t>
            </a:r>
            <a:r>
              <a:rPr lang="cs-CZ" sz="2000" dirty="0" smtClean="0"/>
              <a:t>ničené chemikáliemi</a:t>
            </a:r>
            <a:endParaRPr lang="cs-CZ" sz="2000" dirty="0"/>
          </a:p>
          <a:p>
            <a:r>
              <a:rPr lang="cs-CZ" sz="2000" dirty="0"/>
              <a:t>univerzální a jednoduchý recept</a:t>
            </a:r>
            <a:endParaRPr lang="cs-CZ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Násobení 7"/>
          <p:cNvSpPr/>
          <p:nvPr/>
        </p:nvSpPr>
        <p:spPr>
          <a:xfrm>
            <a:off x="3923928" y="3907904"/>
            <a:ext cx="1224136" cy="1033264"/>
          </a:xfrm>
          <a:prstGeom prst="mathMultiply">
            <a:avLst/>
          </a:prstGeom>
          <a:solidFill>
            <a:schemeClr val="bg2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717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0221" y="476672"/>
            <a:ext cx="8591550" cy="576065"/>
          </a:xfrm>
        </p:spPr>
        <p:txBody>
          <a:bodyPr>
            <a:normAutofit/>
          </a:bodyPr>
          <a:lstStyle/>
          <a:p>
            <a:r>
              <a:rPr lang="cs-CZ" sz="2900" dirty="0" smtClean="0">
                <a:solidFill>
                  <a:schemeClr val="bg2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PRINCIP 11: Využívej rozmanitosti a važ si jí</a:t>
            </a:r>
            <a:endParaRPr lang="cs-CZ" sz="2900" dirty="0">
              <a:solidFill>
                <a:schemeClr val="bg2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2708920"/>
            <a:ext cx="3793624" cy="3600400"/>
          </a:xfrm>
          <a:ln w="19050">
            <a:solidFill>
              <a:schemeClr val="accent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lvl="0"/>
            <a:r>
              <a:rPr lang="cs-CZ" sz="2000" dirty="0"/>
              <a:t>nejběžnější, nejzřetelnější a nejpopulárnější není vždy nutně to nejdůležitější či </a:t>
            </a:r>
            <a:r>
              <a:rPr lang="cs-CZ" sz="2000" dirty="0" smtClean="0"/>
              <a:t>nejvlivnější</a:t>
            </a:r>
          </a:p>
          <a:p>
            <a:pPr marL="0" lvl="0" indent="0">
              <a:buNone/>
            </a:pPr>
            <a:endParaRPr lang="cs-CZ" sz="2000" dirty="0" smtClean="0"/>
          </a:p>
          <a:p>
            <a:pPr marL="0" lvl="0" indent="0">
              <a:buNone/>
            </a:pPr>
            <a:endParaRPr lang="cs-CZ" sz="2000" dirty="0" smtClean="0"/>
          </a:p>
          <a:p>
            <a:pPr lvl="0"/>
            <a:r>
              <a:rPr lang="cs-CZ" sz="2000" dirty="0" smtClean="0"/>
              <a:t>dlouhodobé </a:t>
            </a:r>
            <a:r>
              <a:rPr lang="cs-CZ" sz="2000" b="1" dirty="0">
                <a:solidFill>
                  <a:schemeClr val="accent4">
                    <a:lumMod val="75000"/>
                  </a:schemeClr>
                </a:solidFill>
              </a:rPr>
              <a:t>obnovné</a:t>
            </a:r>
            <a:r>
              <a:rPr lang="cs-CZ" sz="2000" dirty="0"/>
              <a:t> procesy</a:t>
            </a:r>
            <a:endParaRPr lang="cs-CZ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43608" y="2096472"/>
            <a:ext cx="216024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PERMAKULTURA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060028" y="2096472"/>
            <a:ext cx="3384376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GLOBÁLNÍ TRŽNÍ SYSTÉM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4860032" y="2708920"/>
            <a:ext cx="3793624" cy="3614686"/>
          </a:xfrm>
          <a:prstGeom prst="rect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171450" indent="-173736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Char char="•"/>
              <a:defRPr sz="2200" b="0" i="0" kern="1200" cap="none" spc="30" baseline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34448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2pPr>
            <a:lvl3pPr marL="51593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3pPr>
            <a:lvl4pPr marL="688975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4pPr>
            <a:lvl5pPr marL="860425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5pPr>
            <a:lvl6pPr marL="105156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23444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41732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60020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endParaRPr lang="cs-CZ" sz="2000" dirty="0" smtClean="0"/>
          </a:p>
          <a:p>
            <a:pPr lvl="0"/>
            <a:endParaRPr lang="cs-CZ" sz="2000" dirty="0"/>
          </a:p>
          <a:p>
            <a:pPr lvl="0"/>
            <a:endParaRPr lang="cs-CZ" sz="2000" dirty="0" smtClean="0"/>
          </a:p>
          <a:p>
            <a:pPr lvl="0"/>
            <a:endParaRPr lang="cs-CZ" sz="2000" dirty="0" smtClean="0"/>
          </a:p>
          <a:p>
            <a:pPr marL="0" lvl="0" indent="0">
              <a:buNone/>
            </a:pPr>
            <a:endParaRPr lang="cs-CZ" sz="2000" dirty="0"/>
          </a:p>
          <a:p>
            <a:pPr lvl="0"/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degradac</a:t>
            </a:r>
            <a:r>
              <a:rPr lang="cs-CZ" sz="2000" dirty="0" smtClean="0"/>
              <a:t>e </a:t>
            </a:r>
            <a:r>
              <a:rPr lang="cs-CZ" sz="2000" dirty="0"/>
              <a:t>půdy</a:t>
            </a:r>
          </a:p>
        </p:txBody>
      </p:sp>
      <p:sp>
        <p:nvSpPr>
          <p:cNvPr id="8" name="Násobení 7"/>
          <p:cNvSpPr/>
          <p:nvPr/>
        </p:nvSpPr>
        <p:spPr>
          <a:xfrm>
            <a:off x="3923928" y="3907904"/>
            <a:ext cx="1224136" cy="1033264"/>
          </a:xfrm>
          <a:prstGeom prst="mathMultiply">
            <a:avLst/>
          </a:prstGeom>
          <a:solidFill>
            <a:schemeClr val="bg2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40220" y="1052736"/>
            <a:ext cx="8796275" cy="57606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97500"/>
          </a:bodyPr>
          <a:lstStyle>
            <a:lvl1pPr algn="l" defTabSz="914400" rtl="0" eaLnBrk="1" latinLnBrk="0" hangingPunct="1">
              <a:spcBef>
                <a:spcPts val="400"/>
              </a:spcBef>
              <a:buNone/>
              <a:defRPr sz="3600" b="0" kern="1200" cap="none" spc="0" baseline="0">
                <a:solidFill>
                  <a:schemeClr val="tx2"/>
                </a:solidFill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cs-CZ" sz="2900" dirty="0" smtClean="0">
                <a:solidFill>
                  <a:schemeClr val="bg2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PRINCIP 12: Využívej změnu tvořivě a tvořivě na ni reaguj</a:t>
            </a:r>
            <a:endParaRPr lang="cs-CZ" sz="2900" dirty="0">
              <a:solidFill>
                <a:schemeClr val="bg2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555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034535" y="1052736"/>
            <a:ext cx="7056784" cy="1015663"/>
          </a:xfrm>
          <a:prstGeom prst="rect">
            <a:avLst/>
          </a:prstGeom>
          <a:solidFill>
            <a:schemeClr val="bg2"/>
          </a:solidFill>
          <a:ln w="28575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cs-CZ" sz="20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cs-CZ" sz="2000" b="1" dirty="0" smtClean="0">
                <a:solidFill>
                  <a:schemeClr val="accent5">
                    <a:lumMod val="50000"/>
                  </a:schemeClr>
                </a:solidFill>
              </a:rPr>
              <a:t>VLASTNOSTI UDRŽITELNÝCH KOMUNIT</a:t>
            </a:r>
          </a:p>
          <a:p>
            <a:pPr algn="ctr"/>
            <a:endParaRPr lang="cs-CZ" sz="20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034535" y="2348880"/>
            <a:ext cx="705678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cs-CZ" sz="2000" b="1" dirty="0" smtClean="0"/>
              <a:t>MÍSTNÍ </a:t>
            </a:r>
            <a:r>
              <a:rPr lang="cs-CZ" sz="2000" dirty="0" smtClean="0"/>
              <a:t>A </a:t>
            </a:r>
            <a:r>
              <a:rPr lang="cs-CZ" sz="2000" b="1" dirty="0" smtClean="0"/>
              <a:t>BIOREGIONÁLNÍ</a:t>
            </a:r>
            <a:r>
              <a:rPr lang="cs-CZ" sz="2000" dirty="0" smtClean="0"/>
              <a:t> POLITICKÉ A EKONOMICKÉ STRUKTURY</a:t>
            </a:r>
          </a:p>
          <a:p>
            <a:pPr lvl="0" algn="ctr"/>
            <a:r>
              <a:rPr lang="cs-CZ" sz="2000" dirty="0"/>
              <a:t>-</a:t>
            </a:r>
            <a:endParaRPr lang="cs-CZ" sz="2000" dirty="0" smtClean="0"/>
          </a:p>
          <a:p>
            <a:pPr lvl="0" algn="ctr"/>
            <a:r>
              <a:rPr lang="cs-CZ" sz="2000" b="1" dirty="0" smtClean="0"/>
              <a:t>KŘÍŽOVÉ OBOHACOVÁNÍ </a:t>
            </a:r>
            <a:r>
              <a:rPr lang="cs-CZ" sz="2000" dirty="0" smtClean="0"/>
              <a:t>– BIOENERGETICKÉ, RASOVÉ, KULTURNÍ A INTELEKTUÁLNÍ – POSKYTUJÍCÍ PŘIROZENOU HYBRIDNÍ SÍLU</a:t>
            </a:r>
          </a:p>
          <a:p>
            <a:pPr lvl="0" algn="ctr"/>
            <a:r>
              <a:rPr lang="cs-CZ" sz="2000" dirty="0"/>
              <a:t>-</a:t>
            </a:r>
            <a:endParaRPr lang="cs-CZ" sz="2000" dirty="0" smtClean="0"/>
          </a:p>
          <a:p>
            <a:pPr lvl="0" algn="ctr"/>
            <a:r>
              <a:rPr lang="cs-CZ" sz="2000" b="1" dirty="0" smtClean="0"/>
              <a:t>DOSTUPNOST</a:t>
            </a:r>
            <a:r>
              <a:rPr lang="cs-CZ" sz="2000" dirty="0" smtClean="0"/>
              <a:t> A </a:t>
            </a:r>
            <a:r>
              <a:rPr lang="cs-CZ" sz="2000" b="1" dirty="0" smtClean="0"/>
              <a:t>NÍZKÁ ZÁVISLOST </a:t>
            </a:r>
            <a:r>
              <a:rPr lang="cs-CZ" sz="2000" dirty="0" smtClean="0"/>
              <a:t>NA NÁKLADNÝCH A CENTRALIZOVANÝCH TECHNOLOGIÍCH</a:t>
            </a:r>
          </a:p>
          <a:p>
            <a:pPr lvl="0" algn="ctr"/>
            <a:r>
              <a:rPr lang="cs-CZ" sz="2000" dirty="0"/>
              <a:t>-</a:t>
            </a:r>
            <a:endParaRPr lang="cs-CZ" sz="2000" dirty="0" smtClean="0"/>
          </a:p>
          <a:p>
            <a:pPr lvl="0" algn="ctr"/>
            <a:r>
              <a:rPr lang="cs-CZ" sz="2000" dirty="0" smtClean="0"/>
              <a:t>SCHOPNOST VÝVOJE </a:t>
            </a:r>
            <a:r>
              <a:rPr lang="cs-CZ" sz="2000" b="1" dirty="0" smtClean="0"/>
              <a:t>PO MALÝCH KRŮČCÍCH </a:t>
            </a:r>
            <a:r>
              <a:rPr lang="cs-CZ" sz="2000" dirty="0" smtClean="0"/>
              <a:t>SE ZPĚTNOU VAZBOU A PROPRACOVANOSTÍ</a:t>
            </a:r>
          </a:p>
          <a:p>
            <a:pPr algn="ctr"/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17547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4248472" cy="1066801"/>
          </a:xfrm>
        </p:spPr>
        <p:txBody>
          <a:bodyPr/>
          <a:lstStyle/>
          <a:p>
            <a:r>
              <a:rPr lang="cs-CZ" dirty="0" smtClean="0"/>
              <a:t>Děkuji za pozornost.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875" y="1681162"/>
            <a:ext cx="5048250" cy="3495675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611559" y="5176837"/>
            <a:ext cx="8159606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Zdroje:</a:t>
            </a:r>
          </a:p>
          <a:p>
            <a:r>
              <a:rPr lang="cs-CZ" sz="1400" dirty="0" smtClean="0"/>
              <a:t>HOLMGREN</a:t>
            </a:r>
            <a:r>
              <a:rPr lang="en-US" sz="1400" dirty="0" smtClean="0"/>
              <a:t>, </a:t>
            </a:r>
            <a:r>
              <a:rPr lang="en-US" sz="1400" dirty="0"/>
              <a:t>D.: Permaculture: Principles and Pathways Beyond Sustainability. Holmgren Design Services, </a:t>
            </a:r>
            <a:endParaRPr lang="cs-CZ" sz="1400" dirty="0" smtClean="0"/>
          </a:p>
          <a:p>
            <a:r>
              <a:rPr lang="en-US" sz="1400" dirty="0" smtClean="0"/>
              <a:t>Australia</a:t>
            </a:r>
            <a:r>
              <a:rPr lang="en-US" sz="1400" dirty="0"/>
              <a:t>, 2003, 286 s. ISBN-10: 0646418440</a:t>
            </a:r>
            <a:endParaRPr lang="cs-CZ" sz="1400" dirty="0" smtClean="0"/>
          </a:p>
          <a:p>
            <a:r>
              <a:rPr lang="cs-CZ" sz="1400" dirty="0" smtClean="0"/>
              <a:t>MOLISSON, B. </a:t>
            </a:r>
            <a:r>
              <a:rPr lang="cs-CZ" sz="1400" i="1" dirty="0"/>
              <a:t>Úvod do </a:t>
            </a:r>
            <a:r>
              <a:rPr lang="cs-CZ" sz="1400" i="1" dirty="0" err="1"/>
              <a:t>permakultury</a:t>
            </a:r>
            <a:r>
              <a:rPr lang="cs-CZ" sz="1400" dirty="0"/>
              <a:t>. 2. vyd. </a:t>
            </a:r>
            <a:r>
              <a:rPr lang="cs-CZ" sz="1400" dirty="0" err="1"/>
              <a:t>Tyalgum</a:t>
            </a:r>
            <a:r>
              <a:rPr lang="cs-CZ" sz="1400" dirty="0"/>
              <a:t>: </a:t>
            </a:r>
            <a:r>
              <a:rPr lang="cs-CZ" sz="1400" dirty="0" err="1"/>
              <a:t>Tagari</a:t>
            </a:r>
            <a:r>
              <a:rPr lang="cs-CZ" sz="1400" dirty="0"/>
              <a:t> </a:t>
            </a:r>
            <a:r>
              <a:rPr lang="cs-CZ" sz="1400" dirty="0" err="1"/>
              <a:t>Publications</a:t>
            </a:r>
            <a:r>
              <a:rPr lang="cs-CZ" sz="1400" dirty="0"/>
              <a:t>, 1998. 178 s.</a:t>
            </a:r>
            <a:endParaRPr lang="cs-CZ" sz="1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776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Permakultura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23528" y="3284984"/>
            <a:ext cx="7970088" cy="3024336"/>
          </a:xfrm>
        </p:spPr>
        <p:txBody>
          <a:bodyPr>
            <a:normAutofit fontScale="92500"/>
          </a:bodyPr>
          <a:lstStyle/>
          <a:p>
            <a:pPr lvl="0"/>
            <a:r>
              <a:rPr lang="cs-CZ" sz="2000" dirty="0"/>
              <a:t>U</a:t>
            </a:r>
            <a:r>
              <a:rPr lang="cs-CZ" sz="2000" dirty="0" smtClean="0"/>
              <a:t>přednostňuje </a:t>
            </a:r>
            <a:r>
              <a:rPr lang="cs-CZ" sz="2000" b="1" dirty="0">
                <a:solidFill>
                  <a:schemeClr val="accent5">
                    <a:lumMod val="75000"/>
                  </a:schemeClr>
                </a:solidFill>
              </a:rPr>
              <a:t>využití současného bohatství </a:t>
            </a:r>
            <a:r>
              <a:rPr lang="cs-CZ" sz="2000" dirty="0"/>
              <a:t>pro obnovu přírodního kapitálu, především stromů a lesů, coby prokázaného zdroje bohatství pro zabezpečení lidstva v budoucnosti s méně fosilními </a:t>
            </a:r>
            <a:r>
              <a:rPr lang="cs-CZ" sz="2000" dirty="0" smtClean="0"/>
              <a:t>palivy.</a:t>
            </a:r>
            <a:endParaRPr lang="cs-CZ" sz="2000" dirty="0"/>
          </a:p>
          <a:p>
            <a:pPr lvl="0"/>
            <a:r>
              <a:rPr lang="cs-CZ" sz="2000" dirty="0" smtClean="0"/>
              <a:t>Zdůrazňuje </a:t>
            </a:r>
            <a:r>
              <a:rPr lang="cs-CZ" sz="2000" dirty="0"/>
              <a:t>„nový design“ </a:t>
            </a:r>
            <a:r>
              <a:rPr lang="cs-CZ" sz="2000" b="1" dirty="0">
                <a:solidFill>
                  <a:schemeClr val="accent5">
                    <a:lumMod val="75000"/>
                  </a:schemeClr>
                </a:solidFill>
              </a:rPr>
              <a:t>zdola nahoru</a:t>
            </a:r>
            <a:r>
              <a:rPr lang="cs-CZ" sz="2000" dirty="0"/>
              <a:t>, který začíná u jednotlivců a domácností coby hybatelů změny na trhu, v komunitě a na kulturní úrovni.</a:t>
            </a:r>
          </a:p>
          <a:p>
            <a:pPr lvl="0"/>
            <a:r>
              <a:rPr lang="cs-CZ" sz="2000" dirty="0" smtClean="0"/>
              <a:t>Pohlíží </a:t>
            </a:r>
            <a:r>
              <a:rPr lang="cs-CZ" sz="2000" dirty="0"/>
              <a:t>na </a:t>
            </a:r>
            <a:r>
              <a:rPr lang="cs-CZ" sz="2000" b="1" dirty="0">
                <a:solidFill>
                  <a:schemeClr val="accent5">
                    <a:lumMod val="75000"/>
                  </a:schemeClr>
                </a:solidFill>
              </a:rPr>
              <a:t>předindustriální udržitelné společnosti </a:t>
            </a:r>
            <a:r>
              <a:rPr lang="cs-CZ" sz="2000" dirty="0"/>
              <a:t>jako na modely, které odrážejí nejzákladnější systémové a designové principy pozorovatelné v přírodě a které odpovídají postindustriálním systémům.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43608" y="1492460"/>
            <a:ext cx="7056784" cy="1446550"/>
          </a:xfrm>
          <a:prstGeom prst="rect">
            <a:avLst/>
          </a:prstGeom>
          <a:solidFill>
            <a:schemeClr val="bg2"/>
          </a:solidFill>
          <a:ln w="28575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cs-CZ" sz="20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cs-CZ" sz="2400" b="1" dirty="0" smtClean="0">
                <a:solidFill>
                  <a:schemeClr val="accent5">
                    <a:lumMod val="50000"/>
                  </a:schemeClr>
                </a:solidFill>
              </a:rPr>
              <a:t>Tvořivá </a:t>
            </a: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designová odpověď na svět </a:t>
            </a:r>
            <a:endParaRPr lang="cs-CZ" sz="24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cs-CZ" sz="2400" b="1" dirty="0" smtClean="0">
                <a:solidFill>
                  <a:schemeClr val="accent5">
                    <a:lumMod val="50000"/>
                  </a:schemeClr>
                </a:solidFill>
              </a:rPr>
              <a:t>s</a:t>
            </a: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 klesající dostupností energie a zdrojů.</a:t>
            </a:r>
            <a:endParaRPr lang="cs-CZ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8816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Trvalý růst, parciální výhody, globální trh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23528" y="3284984"/>
            <a:ext cx="7970088" cy="3024336"/>
          </a:xfrm>
        </p:spPr>
        <p:txBody>
          <a:bodyPr>
            <a:normAutofit/>
          </a:bodyPr>
          <a:lstStyle/>
          <a:p>
            <a:pPr lvl="0"/>
            <a:r>
              <a:rPr lang="cs-CZ" sz="2000" dirty="0" smtClean="0"/>
              <a:t>Využívá </a:t>
            </a:r>
            <a:r>
              <a:rPr lang="cs-CZ" sz="2000" b="1" dirty="0" smtClean="0">
                <a:solidFill>
                  <a:schemeClr val="accent5">
                    <a:lumMod val="75000"/>
                  </a:schemeClr>
                </a:solidFill>
              </a:rPr>
              <a:t>bohatství nahromaděné v minulosti</a:t>
            </a:r>
            <a:r>
              <a:rPr lang="cs-CZ" sz="2000" dirty="0" smtClean="0"/>
              <a:t>, neobnovitelných fosilních paliv, bez ohledu na možnost jejich vyčerpání.</a:t>
            </a:r>
          </a:p>
          <a:p>
            <a:pPr lvl="0"/>
            <a:r>
              <a:rPr lang="cs-CZ" sz="2000" dirty="0" smtClean="0"/>
              <a:t> Stojí na principu </a:t>
            </a:r>
            <a:r>
              <a:rPr lang="cs-CZ" sz="2000" b="1" dirty="0" err="1" smtClean="0">
                <a:solidFill>
                  <a:schemeClr val="accent5">
                    <a:lumMod val="75000"/>
                  </a:schemeClr>
                </a:solidFill>
              </a:rPr>
              <a:t>zhora</a:t>
            </a:r>
            <a:r>
              <a:rPr lang="cs-CZ" sz="2000" b="1" dirty="0" smtClean="0">
                <a:solidFill>
                  <a:schemeClr val="accent5">
                    <a:lumMod val="75000"/>
                  </a:schemeClr>
                </a:solidFill>
              </a:rPr>
              <a:t> dolů</a:t>
            </a:r>
            <a:r>
              <a:rPr lang="cs-CZ" sz="2000" dirty="0" smtClean="0"/>
              <a:t>, </a:t>
            </a:r>
            <a:r>
              <a:rPr lang="cs-CZ" sz="2000" dirty="0"/>
              <a:t>který </a:t>
            </a:r>
            <a:r>
              <a:rPr lang="cs-CZ" sz="2000" dirty="0" smtClean="0"/>
              <a:t>ovládají vlády a nadnárodní korporace.</a:t>
            </a:r>
            <a:endParaRPr lang="cs-CZ" sz="2000" dirty="0"/>
          </a:p>
          <a:p>
            <a:pPr lvl="0"/>
            <a:r>
              <a:rPr lang="cs-CZ" sz="2000" dirty="0" smtClean="0"/>
              <a:t>Pohlíží vpřed, zakládá na </a:t>
            </a:r>
            <a:r>
              <a:rPr lang="cs-CZ" sz="2000" b="1" dirty="0" smtClean="0">
                <a:solidFill>
                  <a:schemeClr val="accent5">
                    <a:lumMod val="75000"/>
                  </a:schemeClr>
                </a:solidFill>
              </a:rPr>
              <a:t>vědě</a:t>
            </a:r>
            <a:r>
              <a:rPr lang="cs-CZ" sz="2000" dirty="0" smtClean="0"/>
              <a:t> a </a:t>
            </a:r>
            <a:r>
              <a:rPr lang="cs-CZ" sz="2000" b="1" dirty="0" smtClean="0">
                <a:solidFill>
                  <a:schemeClr val="accent5">
                    <a:lumMod val="75000"/>
                  </a:schemeClr>
                </a:solidFill>
              </a:rPr>
              <a:t>pokroku</a:t>
            </a:r>
            <a:r>
              <a:rPr lang="cs-CZ" sz="2000" dirty="0" smtClean="0"/>
              <a:t>. Hlavní hodnotou je </a:t>
            </a:r>
            <a:r>
              <a:rPr lang="cs-CZ" sz="2000" b="1" dirty="0" smtClean="0">
                <a:solidFill>
                  <a:schemeClr val="accent5">
                    <a:lumMod val="75000"/>
                  </a:schemeClr>
                </a:solidFill>
              </a:rPr>
              <a:t>zisk</a:t>
            </a:r>
            <a:r>
              <a:rPr lang="cs-CZ" sz="2000" dirty="0" smtClean="0"/>
              <a:t>.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43608" y="1628800"/>
            <a:ext cx="7056784" cy="1138773"/>
          </a:xfrm>
          <a:prstGeom prst="rect">
            <a:avLst/>
          </a:prstGeom>
          <a:solidFill>
            <a:schemeClr val="bg2"/>
          </a:solidFill>
          <a:ln w="28575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cs-CZ" sz="24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cs-CZ" sz="2400" b="1" dirty="0" smtClean="0">
                <a:solidFill>
                  <a:schemeClr val="accent5">
                    <a:lumMod val="50000"/>
                  </a:schemeClr>
                </a:solidFill>
              </a:rPr>
              <a:t>Současný způsob komerčního a spotřebního života. </a:t>
            </a:r>
            <a:endParaRPr lang="cs-CZ" sz="2800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5986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034535" y="1052736"/>
            <a:ext cx="7056784" cy="1015663"/>
          </a:xfrm>
          <a:prstGeom prst="rect">
            <a:avLst/>
          </a:prstGeom>
          <a:solidFill>
            <a:schemeClr val="bg2"/>
          </a:solidFill>
          <a:ln w="28575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cs-CZ" sz="20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cs-CZ" sz="2000" b="1" dirty="0" smtClean="0">
                <a:solidFill>
                  <a:schemeClr val="accent5">
                    <a:lumMod val="50000"/>
                  </a:schemeClr>
                </a:solidFill>
              </a:rPr>
              <a:t>ROZDÍLY MEZI PRŮMYSLOVOU A UDRŽITELNOU KULTUROU</a:t>
            </a:r>
            <a:endParaRPr lang="cs-CZ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endParaRPr lang="cs-CZ" sz="20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059832" y="2996952"/>
            <a:ext cx="26642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OBĚH MATERIÁLU</a:t>
            </a:r>
          </a:p>
          <a:p>
            <a:pPr algn="ctr"/>
            <a:r>
              <a:rPr lang="cs-CZ" sz="2400" b="1" dirty="0" smtClean="0"/>
              <a:t>ZDROJE</a:t>
            </a:r>
          </a:p>
          <a:p>
            <a:pPr algn="ctr"/>
            <a:r>
              <a:rPr lang="cs-CZ" sz="2400" b="1" dirty="0" smtClean="0"/>
              <a:t>ZPĚTNÁ VAZBA</a:t>
            </a:r>
          </a:p>
          <a:p>
            <a:pPr algn="ctr"/>
            <a:r>
              <a:rPr lang="cs-CZ" sz="2400" b="1" dirty="0" smtClean="0"/>
              <a:t>SÍŤ ORGANIZACÍ</a:t>
            </a:r>
          </a:p>
          <a:p>
            <a:pPr algn="ctr"/>
            <a:r>
              <a:rPr lang="cs-CZ" sz="2400" b="1" dirty="0" smtClean="0"/>
              <a:t>ZAMĚŘENÍ</a:t>
            </a:r>
          </a:p>
          <a:p>
            <a:pPr algn="ctr"/>
            <a:r>
              <a:rPr lang="cs-CZ" sz="2400" b="1" dirty="0" smtClean="0"/>
              <a:t>MAJETEK</a:t>
            </a:r>
          </a:p>
          <a:p>
            <a:pPr algn="ctr"/>
            <a:r>
              <a:rPr lang="cs-CZ" sz="2400" b="1" dirty="0" smtClean="0"/>
              <a:t>MYŠLENÍ</a:t>
            </a:r>
          </a:p>
          <a:p>
            <a:pPr algn="ctr"/>
            <a:r>
              <a:rPr lang="cs-CZ" sz="2400" b="1" dirty="0" smtClean="0"/>
              <a:t>AKTIVITA</a:t>
            </a:r>
            <a:endParaRPr lang="cs-CZ" sz="2400" b="1" dirty="0"/>
          </a:p>
        </p:txBody>
      </p:sp>
      <p:cxnSp>
        <p:nvCxnSpPr>
          <p:cNvPr id="7" name="Přímá spojnice se šipkou 6"/>
          <p:cNvCxnSpPr/>
          <p:nvPr/>
        </p:nvCxnSpPr>
        <p:spPr>
          <a:xfrm flipH="1">
            <a:off x="2339752" y="3212976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1259632" y="3028310"/>
            <a:ext cx="901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lineární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588224" y="3032680"/>
            <a:ext cx="934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cyklický</a:t>
            </a:r>
            <a:endParaRPr lang="cs-CZ" dirty="0"/>
          </a:p>
        </p:txBody>
      </p:sp>
      <p:cxnSp>
        <p:nvCxnSpPr>
          <p:cNvPr id="11" name="Přímá spojnice se šipkou 10"/>
          <p:cNvCxnSpPr/>
          <p:nvPr/>
        </p:nvCxnSpPr>
        <p:spPr>
          <a:xfrm>
            <a:off x="5724128" y="3217346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H="1">
            <a:off x="2699792" y="3573016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H="1">
            <a:off x="2339752" y="3933056"/>
            <a:ext cx="9814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H="1">
            <a:off x="2519772" y="4293096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 flipH="1">
            <a:off x="2879812" y="4653136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H="1">
            <a:off x="2519772" y="5013176"/>
            <a:ext cx="116149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H="1">
            <a:off x="2961184" y="5373216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 flipH="1">
            <a:off x="2339752" y="5805264"/>
            <a:ext cx="13415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>
            <a:off x="5004048" y="3582045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>
            <a:off x="5472988" y="3933056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>
            <a:off x="5544108" y="4293096"/>
            <a:ext cx="9001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>
            <a:off x="5126846" y="4653136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/>
          <p:nvPr/>
        </p:nvCxnSpPr>
        <p:spPr>
          <a:xfrm>
            <a:off x="5112948" y="5013176"/>
            <a:ext cx="9712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>
            <a:off x="5103095" y="5373216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/>
          <p:nvPr/>
        </p:nvCxnSpPr>
        <p:spPr>
          <a:xfrm>
            <a:off x="5103095" y="5790542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1034535" y="3388350"/>
            <a:ext cx="1596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neobnovitelné</a:t>
            </a:r>
            <a:endParaRPr lang="cs-CZ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6193068" y="3422099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obnovitelné</a:t>
            </a:r>
            <a:endParaRPr lang="cs-CZ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1259632" y="3748390"/>
            <a:ext cx="10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pozitivní</a:t>
            </a:r>
            <a:endParaRPr lang="cs-CZ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6443937" y="3791431"/>
            <a:ext cx="1085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negativní</a:t>
            </a:r>
            <a:endParaRPr lang="cs-CZ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908433" y="4108430"/>
            <a:ext cx="1611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centralizovaná</a:t>
            </a:r>
            <a:endParaRPr lang="cs-CZ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6536109" y="4170761"/>
            <a:ext cx="1370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roztroušená</a:t>
            </a:r>
            <a:endParaRPr lang="cs-CZ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1525319" y="4468470"/>
            <a:ext cx="1039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centrální</a:t>
            </a:r>
            <a:endParaRPr lang="cs-CZ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5994158" y="4477762"/>
            <a:ext cx="1027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okrajové</a:t>
            </a:r>
            <a:endParaRPr lang="cs-CZ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1340708" y="4837802"/>
            <a:ext cx="9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utrácení</a:t>
            </a:r>
            <a:endParaRPr lang="cs-CZ" dirty="0"/>
          </a:p>
        </p:txBody>
      </p:sp>
      <p:sp>
        <p:nvSpPr>
          <p:cNvPr id="42" name="TextovéPole 41"/>
          <p:cNvSpPr txBox="1"/>
          <p:nvPr/>
        </p:nvSpPr>
        <p:spPr>
          <a:xfrm>
            <a:off x="6236988" y="4837802"/>
            <a:ext cx="106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uchování</a:t>
            </a:r>
            <a:endParaRPr lang="cs-CZ" dirty="0"/>
          </a:p>
        </p:txBody>
      </p:sp>
      <p:sp>
        <p:nvSpPr>
          <p:cNvPr id="43" name="TextovéPole 42"/>
          <p:cNvSpPr txBox="1"/>
          <p:nvPr/>
        </p:nvSpPr>
        <p:spPr>
          <a:xfrm>
            <a:off x="1062055" y="5188550"/>
            <a:ext cx="1768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redukcionistické</a:t>
            </a:r>
            <a:endParaRPr lang="cs-CZ" dirty="0"/>
          </a:p>
        </p:txBody>
      </p:sp>
      <p:sp>
        <p:nvSpPr>
          <p:cNvPr id="44" name="TextovéPole 43"/>
          <p:cNvSpPr txBox="1"/>
          <p:nvPr/>
        </p:nvSpPr>
        <p:spPr>
          <a:xfrm>
            <a:off x="5919562" y="5201184"/>
            <a:ext cx="942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celostní</a:t>
            </a:r>
            <a:endParaRPr lang="cs-CZ" dirty="0"/>
          </a:p>
        </p:txBody>
      </p:sp>
      <p:sp>
        <p:nvSpPr>
          <p:cNvPr id="45" name="TextovéPole 44"/>
          <p:cNvSpPr txBox="1"/>
          <p:nvPr/>
        </p:nvSpPr>
        <p:spPr>
          <a:xfrm>
            <a:off x="1156237" y="5605876"/>
            <a:ext cx="1221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epizodická</a:t>
            </a:r>
            <a:endParaRPr lang="cs-CZ" dirty="0"/>
          </a:p>
        </p:txBody>
      </p:sp>
      <p:sp>
        <p:nvSpPr>
          <p:cNvPr id="46" name="TextovéPole 45"/>
          <p:cNvSpPr txBox="1"/>
          <p:nvPr/>
        </p:nvSpPr>
        <p:spPr>
          <a:xfrm>
            <a:off x="5909977" y="5620598"/>
            <a:ext cx="1026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rytmická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624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6225" y="404663"/>
            <a:ext cx="8591550" cy="576065"/>
          </a:xfrm>
        </p:spPr>
        <p:txBody>
          <a:bodyPr>
            <a:normAutofit fontScale="90000"/>
          </a:bodyPr>
          <a:lstStyle/>
          <a:p>
            <a:r>
              <a:rPr lang="cs-CZ" sz="3200" dirty="0" smtClean="0">
                <a:solidFill>
                  <a:schemeClr val="bg2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PRINCIP 1: Pozoruj a jednej</a:t>
            </a:r>
            <a:endParaRPr lang="cs-CZ" sz="3200" dirty="0">
              <a:solidFill>
                <a:schemeClr val="bg2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2060848"/>
            <a:ext cx="3793624" cy="4406774"/>
          </a:xfrm>
          <a:ln w="19050">
            <a:solidFill>
              <a:schemeClr val="accent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2000" dirty="0"/>
              <a:t>vlastní </a:t>
            </a:r>
            <a:r>
              <a:rPr lang="cs-CZ" sz="2000" b="1" dirty="0">
                <a:solidFill>
                  <a:schemeClr val="accent4">
                    <a:lumMod val="75000"/>
                  </a:schemeClr>
                </a:solidFill>
              </a:rPr>
              <a:t>přímé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pozorování</a:t>
            </a:r>
            <a:r>
              <a:rPr lang="cs-CZ" sz="2000" dirty="0" smtClean="0"/>
              <a:t> a obezřetnost</a:t>
            </a:r>
          </a:p>
          <a:p>
            <a:r>
              <a:rPr lang="cs-CZ" sz="2000" dirty="0" smtClean="0"/>
              <a:t>třídění informací</a:t>
            </a:r>
          </a:p>
          <a:p>
            <a:r>
              <a:rPr lang="cs-CZ" sz="2000" dirty="0" smtClean="0"/>
              <a:t>jednání </a:t>
            </a:r>
            <a:r>
              <a:rPr lang="cs-CZ" sz="2000" dirty="0"/>
              <a:t>na základě toho, co vidím v </a:t>
            </a:r>
            <a:r>
              <a:rPr lang="cs-CZ" sz="2000" b="1" dirty="0">
                <a:solidFill>
                  <a:schemeClr val="accent4">
                    <a:lumMod val="75000"/>
                  </a:schemeClr>
                </a:solidFill>
              </a:rPr>
              <a:t>bezprostředním</a:t>
            </a:r>
            <a:r>
              <a:rPr lang="cs-CZ" sz="2000" dirty="0"/>
              <a:t> okolí a součinnosti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43608" y="1444371"/>
            <a:ext cx="216024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PERMAKULTURA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4788024" y="2060848"/>
            <a:ext cx="3793624" cy="4389080"/>
          </a:xfrm>
          <a:prstGeom prst="rect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171450" indent="-173736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Char char="•"/>
              <a:defRPr sz="2200" b="0" i="0" kern="1200" cap="none" spc="30" baseline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34448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2pPr>
            <a:lvl3pPr marL="51593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3pPr>
            <a:lvl4pPr marL="688975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4pPr>
            <a:lvl5pPr marL="860425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5pPr>
            <a:lvl6pPr marL="105156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23444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41732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60020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cs-CZ" sz="2000" dirty="0" smtClean="0"/>
              <a:t>množství </a:t>
            </a:r>
            <a:r>
              <a:rPr lang="cs-CZ" sz="2000" b="1" dirty="0">
                <a:solidFill>
                  <a:schemeClr val="accent4">
                    <a:lumMod val="75000"/>
                  </a:schemeClr>
                </a:solidFill>
              </a:rPr>
              <a:t>sekundárních</a:t>
            </a:r>
            <a:r>
              <a:rPr lang="cs-CZ" sz="2000" dirty="0"/>
              <a:t> (zprostředkovaných) pozorování a interpretací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064656" y="1444371"/>
            <a:ext cx="3384376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GLOBÁLNÍ TRŽNÍ SYSTÉM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Násobení 7"/>
          <p:cNvSpPr/>
          <p:nvPr/>
        </p:nvSpPr>
        <p:spPr>
          <a:xfrm>
            <a:off x="3919062" y="3907904"/>
            <a:ext cx="1145593" cy="1033264"/>
          </a:xfrm>
          <a:prstGeom prst="mathMultiply">
            <a:avLst/>
          </a:prstGeom>
          <a:solidFill>
            <a:schemeClr val="bg2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801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6225" y="404663"/>
            <a:ext cx="8591550" cy="576065"/>
          </a:xfrm>
        </p:spPr>
        <p:txBody>
          <a:bodyPr>
            <a:normAutofit fontScale="90000"/>
          </a:bodyPr>
          <a:lstStyle/>
          <a:p>
            <a:r>
              <a:rPr lang="cs-CZ" sz="3200" dirty="0" smtClean="0">
                <a:solidFill>
                  <a:schemeClr val="bg2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PRINCIP 2: Zachycuj a uchovávej energii</a:t>
            </a:r>
            <a:endParaRPr lang="cs-CZ" sz="3200" dirty="0">
              <a:solidFill>
                <a:schemeClr val="bg2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2060848"/>
            <a:ext cx="3793624" cy="4406774"/>
          </a:xfrm>
          <a:ln w="19050">
            <a:solidFill>
              <a:schemeClr val="accent1">
                <a:lumMod val="5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 lvl="0"/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lokální zdroje </a:t>
            </a:r>
            <a:r>
              <a:rPr lang="cs-CZ" dirty="0"/>
              <a:t>energie pro naplnění našich potřeb</a:t>
            </a:r>
          </a:p>
          <a:p>
            <a:pPr lvl="0"/>
            <a:r>
              <a:rPr lang="cs-CZ" dirty="0"/>
              <a:t>energie je na pozadí,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řídí všechny systémy </a:t>
            </a:r>
            <a:r>
              <a:rPr lang="cs-CZ" dirty="0"/>
              <a:t>přírodní i lidské</a:t>
            </a:r>
          </a:p>
          <a:p>
            <a:pPr lvl="0"/>
            <a:r>
              <a:rPr lang="cs-CZ" dirty="0"/>
              <a:t>sbírat a uskladňovat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okamžité zdroje</a:t>
            </a:r>
            <a:r>
              <a:rPr lang="cs-CZ" dirty="0"/>
              <a:t>, kterými se v lokální krajině plýtvá (solární, větrná, biomasa, srážková voda)</a:t>
            </a:r>
          </a:p>
          <a:p>
            <a:r>
              <a:rPr lang="cs-CZ" dirty="0"/>
              <a:t>zásoby energie rozmanité,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malé, rozptýlené</a:t>
            </a:r>
            <a:r>
              <a:rPr lang="cs-CZ" dirty="0"/>
              <a:t>, lehce použitelné, nejsou natolik drahé, aby lákaly k monopolizaci </a:t>
            </a:r>
            <a:r>
              <a:rPr lang="cs-CZ" dirty="0" smtClean="0"/>
              <a:t>bohatství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43608" y="1444371"/>
            <a:ext cx="216024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PERMAKULTURA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4788024" y="2060848"/>
            <a:ext cx="3793624" cy="4389080"/>
          </a:xfrm>
          <a:prstGeom prst="rect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71450" indent="-173736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Char char="•"/>
              <a:defRPr sz="2200" b="0" i="0" kern="1200" cap="none" spc="30" baseline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34448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2pPr>
            <a:lvl3pPr marL="51593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3pPr>
            <a:lvl4pPr marL="688975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4pPr>
            <a:lvl5pPr marL="860425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5pPr>
            <a:lvl6pPr marL="105156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23444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41732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60020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dirty="0"/>
              <a:t>n</a:t>
            </a:r>
            <a:r>
              <a:rPr lang="cs-CZ" dirty="0" smtClean="0"/>
              <a:t>adměrná </a:t>
            </a:r>
            <a:r>
              <a:rPr lang="cs-CZ" dirty="0"/>
              <a:t>těžba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fosilních</a:t>
            </a:r>
            <a:r>
              <a:rPr lang="cs-CZ" dirty="0"/>
              <a:t> zdrojů vedoucí k neudržitelnému stavu</a:t>
            </a:r>
          </a:p>
          <a:p>
            <a:pPr lvl="0"/>
            <a:r>
              <a:rPr lang="cs-CZ" dirty="0"/>
              <a:t>i</a:t>
            </a:r>
            <a:r>
              <a:rPr lang="cs-CZ" dirty="0" smtClean="0"/>
              <a:t>gnorování </a:t>
            </a:r>
            <a:r>
              <a:rPr lang="cs-CZ" dirty="0"/>
              <a:t>lokálních zdrojů energie</a:t>
            </a:r>
          </a:p>
          <a:p>
            <a:pPr lvl="0"/>
            <a:r>
              <a:rPr lang="cs-CZ" dirty="0"/>
              <a:t>p</a:t>
            </a:r>
            <a:r>
              <a:rPr lang="cs-CZ" dirty="0" smtClean="0"/>
              <a:t>řemýšlí </a:t>
            </a:r>
            <a:r>
              <a:rPr lang="cs-CZ" dirty="0"/>
              <a:t>o zdrojích energie jako o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palivech</a:t>
            </a:r>
          </a:p>
          <a:p>
            <a:pPr lvl="0"/>
            <a:r>
              <a:rPr lang="cs-CZ" dirty="0"/>
              <a:t>z</a:t>
            </a:r>
            <a:r>
              <a:rPr lang="cs-CZ" dirty="0" smtClean="0"/>
              <a:t>droj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spolehlivě dostupný </a:t>
            </a:r>
            <a:r>
              <a:rPr lang="cs-CZ" dirty="0"/>
              <a:t>(potraviny, paliva, materiály</a:t>
            </a:r>
            <a:r>
              <a:rPr lang="cs-CZ" dirty="0" smtClean="0"/>
              <a:t>), </a:t>
            </a:r>
            <a:r>
              <a:rPr lang="cs-CZ" dirty="0"/>
              <a:t>zachycování a ukládání energie </a:t>
            </a:r>
            <a:r>
              <a:rPr lang="cs-CZ" dirty="0" smtClean="0"/>
              <a:t>tak přestalo </a:t>
            </a:r>
            <a:r>
              <a:rPr lang="cs-CZ" dirty="0"/>
              <a:t>být důležité</a:t>
            </a:r>
          </a:p>
          <a:p>
            <a:r>
              <a:rPr lang="cs-CZ" dirty="0"/>
              <a:t>z</a:t>
            </a:r>
            <a:r>
              <a:rPr lang="cs-CZ" dirty="0" smtClean="0"/>
              <a:t>ásoby energie </a:t>
            </a:r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vysokokapacitní, centralizované</a:t>
            </a:r>
            <a:endParaRPr lang="cs-CZ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064656" y="1444371"/>
            <a:ext cx="3384376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GLOBÁLNÍ TRŽNÍ SYSTÉM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Násobení 7"/>
          <p:cNvSpPr/>
          <p:nvPr/>
        </p:nvSpPr>
        <p:spPr>
          <a:xfrm>
            <a:off x="3919062" y="3907904"/>
            <a:ext cx="1145593" cy="1033264"/>
          </a:xfrm>
          <a:prstGeom prst="mathMultiply">
            <a:avLst/>
          </a:prstGeom>
          <a:solidFill>
            <a:schemeClr val="bg2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969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6225" y="404663"/>
            <a:ext cx="8591550" cy="576065"/>
          </a:xfrm>
        </p:spPr>
        <p:txBody>
          <a:bodyPr>
            <a:normAutofit fontScale="90000"/>
          </a:bodyPr>
          <a:lstStyle/>
          <a:p>
            <a:r>
              <a:rPr lang="cs-CZ" sz="3200" dirty="0" smtClean="0">
                <a:solidFill>
                  <a:schemeClr val="bg2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PRINCIP 3: Získávej výnos</a:t>
            </a:r>
            <a:endParaRPr lang="cs-CZ" sz="3200" dirty="0">
              <a:solidFill>
                <a:schemeClr val="bg2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2060848"/>
            <a:ext cx="3793624" cy="4406774"/>
          </a:xfrm>
          <a:ln w="19050">
            <a:solidFill>
              <a:schemeClr val="accent1">
                <a:lumMod val="5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k</a:t>
            </a:r>
            <a:r>
              <a:rPr lang="cs-CZ" dirty="0" smtClean="0"/>
              <a:t>ruh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kladné ZV</a:t>
            </a:r>
            <a:r>
              <a:rPr lang="cs-CZ" dirty="0"/>
              <a:t>, soběstačnost na všech </a:t>
            </a:r>
            <a:r>
              <a:rPr lang="cs-CZ" dirty="0" smtClean="0"/>
              <a:t>úrovních</a:t>
            </a:r>
          </a:p>
          <a:p>
            <a:pPr lvl="0"/>
            <a:r>
              <a:rPr lang="cs-CZ" dirty="0"/>
              <a:t>v</a:t>
            </a:r>
            <a:r>
              <a:rPr lang="cs-CZ" dirty="0" smtClean="0"/>
              <a:t>eškeré </a:t>
            </a:r>
            <a:r>
              <a:rPr lang="cs-CZ" dirty="0"/>
              <a:t>užívání přírodních zdrojů s dosažením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maximální možné účinnosti </a:t>
            </a:r>
            <a:r>
              <a:rPr lang="cs-CZ" dirty="0"/>
              <a:t>(max. využití užitečné </a:t>
            </a:r>
            <a:r>
              <a:rPr lang="cs-CZ" dirty="0" smtClean="0"/>
              <a:t>práce)</a:t>
            </a:r>
            <a:endParaRPr lang="cs-CZ" dirty="0"/>
          </a:p>
          <a:p>
            <a:pPr lvl="0"/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č</a:t>
            </a:r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istá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dodávka </a:t>
            </a:r>
            <a:r>
              <a:rPr lang="cs-CZ" dirty="0"/>
              <a:t>energie, která je beze ztrát</a:t>
            </a:r>
          </a:p>
          <a:p>
            <a:pPr lvl="0"/>
            <a:r>
              <a:rPr lang="cs-CZ" dirty="0"/>
              <a:t>n</a:t>
            </a:r>
            <a:r>
              <a:rPr lang="cs-CZ" dirty="0" smtClean="0"/>
              <a:t>apojení </a:t>
            </a:r>
            <a:r>
              <a:rPr lang="cs-CZ" dirty="0"/>
              <a:t>na cykly, sezónnost, časové rozvržení v závislosti na úrodě, uchovávání a dávkování</a:t>
            </a:r>
          </a:p>
          <a:p>
            <a:pPr lvl="0"/>
            <a:r>
              <a:rPr lang="cs-CZ" dirty="0"/>
              <a:t>v</a:t>
            </a:r>
            <a:r>
              <a:rPr lang="cs-CZ" dirty="0" smtClean="0"/>
              <a:t>olné </a:t>
            </a:r>
            <a:r>
              <a:rPr lang="cs-CZ" dirty="0"/>
              <a:t>systémy vydrží déle a pracují </a:t>
            </a:r>
            <a:r>
              <a:rPr lang="cs-CZ" dirty="0" smtClean="0"/>
              <a:t>lépe</a:t>
            </a:r>
          </a:p>
          <a:p>
            <a:pPr lvl="0"/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ú</a:t>
            </a:r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činnost produktu</a:t>
            </a:r>
            <a:endParaRPr lang="cs-CZ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43608" y="1444371"/>
            <a:ext cx="216024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PERMAKULTURA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4788024" y="2060848"/>
            <a:ext cx="3793624" cy="4389080"/>
          </a:xfrm>
          <a:prstGeom prst="rect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171450" indent="-173736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Char char="•"/>
              <a:defRPr sz="2200" b="0" i="0" kern="1200" cap="none" spc="30" baseline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34448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2pPr>
            <a:lvl3pPr marL="51593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3pPr>
            <a:lvl4pPr marL="688975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4pPr>
            <a:lvl5pPr marL="860425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5pPr>
            <a:lvl6pPr marL="105156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23444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41732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60020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2000" dirty="0"/>
              <a:t>s</a:t>
            </a:r>
            <a:r>
              <a:rPr lang="cs-CZ" sz="2000" dirty="0" smtClean="0"/>
              <a:t>elekce</a:t>
            </a:r>
            <a:r>
              <a:rPr lang="cs-CZ" sz="2000" dirty="0"/>
              <a:t>, </a:t>
            </a:r>
            <a:r>
              <a:rPr lang="cs-CZ" sz="2000" b="1" dirty="0">
                <a:solidFill>
                  <a:schemeClr val="accent4">
                    <a:lumMod val="75000"/>
                  </a:schemeClr>
                </a:solidFill>
              </a:rPr>
              <a:t>ekonomická soutěž</a:t>
            </a:r>
          </a:p>
          <a:p>
            <a:pPr lvl="0"/>
            <a:r>
              <a:rPr lang="cs-CZ" sz="2000" dirty="0"/>
              <a:t>s</a:t>
            </a:r>
            <a:r>
              <a:rPr lang="cs-CZ" sz="2000" dirty="0" smtClean="0"/>
              <a:t>potřeba </a:t>
            </a:r>
            <a:r>
              <a:rPr lang="cs-CZ" sz="2000" dirty="0"/>
              <a:t>pro spotřebu samotnou, </a:t>
            </a:r>
            <a:r>
              <a:rPr lang="cs-CZ" sz="2000" b="1" dirty="0">
                <a:solidFill>
                  <a:schemeClr val="accent4">
                    <a:lumMod val="75000"/>
                  </a:schemeClr>
                </a:solidFill>
              </a:rPr>
              <a:t>motor běžící naprázdno</a:t>
            </a:r>
          </a:p>
          <a:p>
            <a:pPr marL="0" indent="0">
              <a:buNone/>
            </a:pPr>
            <a:endParaRPr lang="cs-CZ" sz="2000" dirty="0"/>
          </a:p>
          <a:p>
            <a:pPr lvl="0"/>
            <a:r>
              <a:rPr lang="cs-CZ" sz="2000" b="1" dirty="0">
                <a:solidFill>
                  <a:schemeClr val="accent4">
                    <a:lumMod val="75000"/>
                  </a:schemeClr>
                </a:solidFill>
              </a:rPr>
              <a:t>v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nější </a:t>
            </a:r>
            <a:r>
              <a:rPr lang="cs-CZ" sz="2000" b="1" dirty="0">
                <a:solidFill>
                  <a:schemeClr val="accent4">
                    <a:lumMod val="75000"/>
                  </a:schemeClr>
                </a:solidFill>
              </a:rPr>
              <a:t>energie </a:t>
            </a:r>
            <a:r>
              <a:rPr lang="cs-CZ" sz="2000" dirty="0"/>
              <a:t>dodávaná do systému</a:t>
            </a:r>
          </a:p>
          <a:p>
            <a:pPr lvl="0"/>
            <a:r>
              <a:rPr lang="cs-CZ" sz="2000" dirty="0"/>
              <a:t>v</a:t>
            </a:r>
            <a:r>
              <a:rPr lang="cs-CZ" sz="2000" dirty="0" smtClean="0"/>
              <a:t>še </a:t>
            </a:r>
            <a:r>
              <a:rPr lang="cs-CZ" sz="2000" dirty="0"/>
              <a:t>vždy dostupné </a:t>
            </a:r>
          </a:p>
          <a:p>
            <a:endParaRPr lang="cs-CZ" sz="2000" dirty="0"/>
          </a:p>
          <a:p>
            <a:endParaRPr lang="cs-CZ" sz="2000" dirty="0"/>
          </a:p>
          <a:p>
            <a:r>
              <a:rPr lang="cs-CZ" sz="2000" b="1" dirty="0">
                <a:solidFill>
                  <a:schemeClr val="accent4">
                    <a:lumMod val="75000"/>
                  </a:schemeClr>
                </a:solidFill>
              </a:rPr>
              <a:t>ú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činnost </a:t>
            </a:r>
            <a:r>
              <a:rPr lang="cs-CZ" sz="2000" b="1" dirty="0">
                <a:solidFill>
                  <a:schemeClr val="accent4">
                    <a:lumMod val="75000"/>
                  </a:schemeClr>
                </a:solidFill>
              </a:rPr>
              <a:t>práce a strojů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064656" y="1444371"/>
            <a:ext cx="3384376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GLOBÁLNÍ TRŽNÍ SYSTÉM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Násobení 7"/>
          <p:cNvSpPr/>
          <p:nvPr/>
        </p:nvSpPr>
        <p:spPr>
          <a:xfrm>
            <a:off x="3919062" y="3907904"/>
            <a:ext cx="1145593" cy="1033264"/>
          </a:xfrm>
          <a:prstGeom prst="mathMultiply">
            <a:avLst/>
          </a:prstGeom>
          <a:solidFill>
            <a:schemeClr val="bg2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90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6083" y="764704"/>
            <a:ext cx="8591550" cy="576065"/>
          </a:xfrm>
        </p:spPr>
        <p:txBody>
          <a:bodyPr>
            <a:normAutofit fontScale="90000"/>
          </a:bodyPr>
          <a:lstStyle/>
          <a:p>
            <a:r>
              <a:rPr lang="cs-CZ" sz="3200" dirty="0" smtClean="0">
                <a:solidFill>
                  <a:schemeClr val="bg2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PRINCIP 4: </a:t>
            </a:r>
            <a:r>
              <a:rPr lang="cs-CZ" sz="3200" dirty="0">
                <a:solidFill>
                  <a:schemeClr val="bg2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Usměrňuj sebe sama a přijímej zpětnou vazbu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2060848"/>
            <a:ext cx="3793624" cy="4406774"/>
          </a:xfrm>
          <a:ln w="19050">
            <a:solidFill>
              <a:schemeClr val="accent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lvl="0"/>
            <a:r>
              <a:rPr lang="cs-CZ" sz="1800" dirty="0" smtClean="0"/>
              <a:t>samoregulační aspekty</a:t>
            </a:r>
          </a:p>
          <a:p>
            <a:pPr lvl="0"/>
            <a:r>
              <a:rPr lang="cs-CZ" sz="1800" b="1" dirty="0" smtClean="0">
                <a:solidFill>
                  <a:schemeClr val="accent4">
                    <a:lumMod val="75000"/>
                  </a:schemeClr>
                </a:solidFill>
              </a:rPr>
              <a:t>potřeba osobní odpovědnosti</a:t>
            </a:r>
          </a:p>
          <a:p>
            <a:pPr lvl="0"/>
            <a:r>
              <a:rPr lang="cs-CZ" sz="1800" dirty="0" smtClean="0"/>
              <a:t>v</a:t>
            </a:r>
            <a:r>
              <a:rPr lang="cs-CZ" sz="1800" dirty="0"/>
              <a:t> praxi to může vyžadovat přijetí větších dopadů na místní životní prostředí, výměnou za větší soběstačnost a kontrolu </a:t>
            </a:r>
            <a:endParaRPr lang="cs-CZ" sz="1800" dirty="0" smtClean="0"/>
          </a:p>
          <a:p>
            <a:pPr lvl="0"/>
            <a:r>
              <a:rPr lang="cs-CZ" sz="1800" dirty="0" smtClean="0"/>
              <a:t>menší </a:t>
            </a:r>
            <a:r>
              <a:rPr lang="cs-CZ" sz="1800" dirty="0"/>
              <a:t>závislost na centralizovaných strojích</a:t>
            </a:r>
          </a:p>
          <a:p>
            <a:pPr lvl="0"/>
            <a:r>
              <a:rPr lang="cs-CZ" sz="1800" dirty="0" smtClean="0"/>
              <a:t>selhání </a:t>
            </a:r>
            <a:r>
              <a:rPr lang="cs-CZ" sz="1800" dirty="0"/>
              <a:t>jednoho prvku nevede k dominovému zhroucení systému</a:t>
            </a:r>
          </a:p>
          <a:p>
            <a:r>
              <a:rPr lang="cs-CZ" sz="1800" dirty="0" smtClean="0"/>
              <a:t>malé </a:t>
            </a:r>
            <a:r>
              <a:rPr lang="cs-CZ" sz="1800" dirty="0"/>
              <a:t>systémy </a:t>
            </a:r>
            <a:r>
              <a:rPr lang="cs-CZ" sz="1800" b="1" dirty="0">
                <a:solidFill>
                  <a:schemeClr val="accent4">
                    <a:lumMod val="75000"/>
                  </a:schemeClr>
                </a:solidFill>
              </a:rPr>
              <a:t>přizpůsobivější</a:t>
            </a:r>
            <a:r>
              <a:rPr lang="cs-CZ" sz="1800" dirty="0"/>
              <a:t>, pružnější</a:t>
            </a:r>
            <a:endParaRPr lang="cs-CZ" sz="18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43608" y="1444371"/>
            <a:ext cx="216024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PERMAKULTURA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4788024" y="2060848"/>
            <a:ext cx="3793624" cy="4389080"/>
          </a:xfrm>
          <a:prstGeom prst="rect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>
            <a:lvl1pPr marL="171450" indent="-173736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Char char="•"/>
              <a:defRPr sz="2200" b="0" i="0" kern="1200" cap="none" spc="30" baseline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34448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2pPr>
            <a:lvl3pPr marL="51593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3pPr>
            <a:lvl4pPr marL="688975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4pPr>
            <a:lvl5pPr marL="860425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5pPr>
            <a:lvl6pPr marL="105156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23444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41732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60020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2000" b="1" dirty="0">
                <a:solidFill>
                  <a:schemeClr val="accent4">
                    <a:lumMod val="75000"/>
                  </a:schemeClr>
                </a:solidFill>
              </a:rPr>
              <a:t>závislost</a:t>
            </a:r>
            <a:r>
              <a:rPr lang="cs-CZ" sz="2000" dirty="0"/>
              <a:t> na velkých, často vzdálených systémech zajišťujících naše potřeby, a zároveň </a:t>
            </a:r>
            <a:r>
              <a:rPr lang="cs-CZ" sz="2000" dirty="0" smtClean="0"/>
              <a:t>očekávání </a:t>
            </a:r>
            <a:r>
              <a:rPr lang="cs-CZ" sz="2000" dirty="0"/>
              <a:t>enormní </a:t>
            </a:r>
            <a:r>
              <a:rPr lang="cs-CZ" sz="2000" dirty="0" smtClean="0"/>
              <a:t>svobody </a:t>
            </a:r>
            <a:r>
              <a:rPr lang="cs-CZ" sz="2000" dirty="0"/>
              <a:t>v tom, co děláme bez vnější </a:t>
            </a:r>
            <a:r>
              <a:rPr lang="cs-CZ" sz="2000" dirty="0" smtClean="0"/>
              <a:t>kontroly</a:t>
            </a:r>
          </a:p>
          <a:p>
            <a:pPr lvl="0"/>
            <a:r>
              <a:rPr lang="cs-CZ" sz="2000" dirty="0" smtClean="0"/>
              <a:t>ekonomické </a:t>
            </a:r>
            <a:r>
              <a:rPr lang="cs-CZ" sz="2000" dirty="0"/>
              <a:t>a jiné </a:t>
            </a:r>
            <a:r>
              <a:rPr lang="cs-CZ" sz="2000" dirty="0" smtClean="0"/>
              <a:t>výhody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soustředěné </a:t>
            </a:r>
            <a:r>
              <a:rPr lang="cs-CZ" sz="2000" b="1" dirty="0">
                <a:solidFill>
                  <a:schemeClr val="accent4">
                    <a:lumMod val="75000"/>
                  </a:schemeClr>
                </a:solidFill>
              </a:rPr>
              <a:t>v bohatých centrech</a:t>
            </a:r>
            <a:r>
              <a:rPr lang="cs-CZ" sz="2000" dirty="0"/>
              <a:t>, zatímco nepříznivé dopady na společnost a životní prostředí se hromadí na jejich </a:t>
            </a:r>
            <a:r>
              <a:rPr lang="cs-CZ" sz="2000" dirty="0" smtClean="0"/>
              <a:t>okrajích </a:t>
            </a:r>
          </a:p>
          <a:p>
            <a:pPr lvl="0"/>
            <a:r>
              <a:rPr lang="cs-CZ" sz="2100" b="1" dirty="0" smtClean="0">
                <a:solidFill>
                  <a:schemeClr val="accent4">
                    <a:lumMod val="75000"/>
                  </a:schemeClr>
                </a:solidFill>
              </a:rPr>
              <a:t>závislost</a:t>
            </a:r>
            <a:r>
              <a:rPr lang="cs-CZ" sz="2100" dirty="0" smtClean="0"/>
              <a:t> center</a:t>
            </a:r>
            <a:endParaRPr lang="cs-CZ" sz="2100" dirty="0"/>
          </a:p>
          <a:p>
            <a:pPr lvl="0"/>
            <a:r>
              <a:rPr lang="cs-CZ" sz="2100" b="1" dirty="0" smtClean="0">
                <a:solidFill>
                  <a:schemeClr val="accent4">
                    <a:lumMod val="75000"/>
                  </a:schemeClr>
                </a:solidFill>
              </a:rPr>
              <a:t>závislost</a:t>
            </a:r>
            <a:r>
              <a:rPr lang="cs-CZ" sz="2100" dirty="0" smtClean="0"/>
              <a:t> </a:t>
            </a:r>
            <a:r>
              <a:rPr lang="cs-CZ" sz="2100" dirty="0"/>
              <a:t>na vnějších </a:t>
            </a:r>
            <a:r>
              <a:rPr lang="cs-CZ" sz="2100" dirty="0" smtClean="0"/>
              <a:t>zdrojích</a:t>
            </a:r>
            <a:endParaRPr lang="cs-CZ" sz="2100" dirty="0"/>
          </a:p>
          <a:p>
            <a:pPr lvl="0"/>
            <a:r>
              <a:rPr lang="cs-CZ" sz="2100" dirty="0" smtClean="0"/>
              <a:t>velké </a:t>
            </a:r>
            <a:r>
              <a:rPr lang="cs-CZ" sz="2100" dirty="0"/>
              <a:t>mocné systémy se dokáží bránit důsledkům malých pohrom, nedostatek schopnosti vyrovnat se s </a:t>
            </a:r>
            <a:r>
              <a:rPr lang="cs-CZ" sz="2100" dirty="0" smtClean="0"/>
              <a:t>velkými</a:t>
            </a:r>
            <a:endParaRPr lang="cs-CZ" sz="21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5064656" y="1444371"/>
            <a:ext cx="3384376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GLOBÁLNÍ TRŽNÍ SYSTÉM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Násobení 7"/>
          <p:cNvSpPr/>
          <p:nvPr/>
        </p:nvSpPr>
        <p:spPr>
          <a:xfrm>
            <a:off x="3919062" y="3907904"/>
            <a:ext cx="1145593" cy="1033264"/>
          </a:xfrm>
          <a:prstGeom prst="mathMultiply">
            <a:avLst/>
          </a:prstGeom>
          <a:solidFill>
            <a:schemeClr val="bg2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793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591550" cy="576065"/>
          </a:xfrm>
        </p:spPr>
        <p:txBody>
          <a:bodyPr>
            <a:normAutofit fontScale="90000"/>
          </a:bodyPr>
          <a:lstStyle/>
          <a:p>
            <a:r>
              <a:rPr lang="cs-CZ" sz="3200" dirty="0" smtClean="0">
                <a:solidFill>
                  <a:schemeClr val="bg2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PRINCIP 5: Využívej obnovu zdrojů a važ si jich</a:t>
            </a:r>
            <a:endParaRPr lang="cs-CZ" sz="3200" dirty="0">
              <a:solidFill>
                <a:schemeClr val="bg2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2060848"/>
            <a:ext cx="3793624" cy="4406774"/>
          </a:xfrm>
          <a:ln w="19050">
            <a:solidFill>
              <a:schemeClr val="accent1">
                <a:lumMod val="5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o</a:t>
            </a:r>
            <a:r>
              <a:rPr lang="cs-CZ" dirty="0" smtClean="0"/>
              <a:t>bnovitelné </a:t>
            </a:r>
            <a:r>
              <a:rPr lang="cs-CZ" dirty="0"/>
              <a:t>zdroje jako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příjem</a:t>
            </a:r>
            <a:r>
              <a:rPr lang="cs-CZ" dirty="0"/>
              <a:t>, neobnovitelné jako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kapitál</a:t>
            </a:r>
          </a:p>
          <a:p>
            <a:pPr lvl="0"/>
            <a:r>
              <a:rPr lang="cs-CZ" dirty="0"/>
              <a:t>v</a:t>
            </a:r>
            <a:r>
              <a:rPr lang="cs-CZ" dirty="0" smtClean="0"/>
              <a:t>yužít </a:t>
            </a:r>
            <a:r>
              <a:rPr lang="cs-CZ" dirty="0"/>
              <a:t>vše, co obnovitelné zdroje nabízí </a:t>
            </a:r>
            <a:r>
              <a:rPr lang="cs-CZ" dirty="0" smtClean="0"/>
              <a:t>a zajištění, </a:t>
            </a:r>
            <a:r>
              <a:rPr lang="cs-CZ" dirty="0"/>
              <a:t>že využívání zdroje je v obnovitelných mezích</a:t>
            </a:r>
          </a:p>
          <a:p>
            <a:pPr lvl="0"/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p</a:t>
            </a:r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rincip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probírek </a:t>
            </a:r>
            <a:r>
              <a:rPr lang="cs-CZ" dirty="0"/>
              <a:t>– slabé nízkoenergetické kusy, rozvoj těch silných</a:t>
            </a:r>
          </a:p>
          <a:p>
            <a:pPr lvl="0"/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o</a:t>
            </a:r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bnovitelné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služby z přírody </a:t>
            </a:r>
            <a:r>
              <a:rPr lang="cs-CZ" dirty="0"/>
              <a:t>– využití služeb organismů, ekologických služeb (čištění vod, kompostování, přírodní technologie)</a:t>
            </a:r>
          </a:p>
          <a:p>
            <a:r>
              <a:rPr lang="cs-CZ" dirty="0"/>
              <a:t>ú</a:t>
            </a:r>
            <a:r>
              <a:rPr lang="cs-CZ" dirty="0" smtClean="0"/>
              <a:t>zké </a:t>
            </a:r>
            <a:r>
              <a:rPr lang="cs-CZ" dirty="0"/>
              <a:t>soužití a využití přírody</a:t>
            </a:r>
            <a:endParaRPr lang="cs-CZ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43608" y="1444371"/>
            <a:ext cx="216024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PERMAKULTURA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064656" y="1444371"/>
            <a:ext cx="3384376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GLOBÁLNÍ TRŽNÍ SYSTÉM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4860032" y="2046562"/>
            <a:ext cx="3793624" cy="4406774"/>
          </a:xfrm>
          <a:prstGeom prst="rect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171450" indent="-173736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Char char="•"/>
              <a:defRPr sz="2200" b="0" i="0" kern="1200" cap="none" spc="30" baseline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34448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2pPr>
            <a:lvl3pPr marL="51593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3pPr>
            <a:lvl4pPr marL="688975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4pPr>
            <a:lvl5pPr marL="860425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5pPr>
            <a:lvl6pPr marL="105156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23444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41732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60020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2000" dirty="0"/>
              <a:t>p</a:t>
            </a:r>
            <a:r>
              <a:rPr lang="cs-CZ" sz="2000" dirty="0" smtClean="0"/>
              <a:t>růmyslový </a:t>
            </a:r>
            <a:r>
              <a:rPr lang="cs-CZ" sz="2000" dirty="0"/>
              <a:t>necitlivý přístup</a:t>
            </a:r>
          </a:p>
          <a:p>
            <a:pPr marL="0" lvl="0" indent="0">
              <a:buNone/>
            </a:pPr>
            <a:endParaRPr lang="cs-CZ" sz="2000" dirty="0"/>
          </a:p>
          <a:p>
            <a:pPr lvl="0"/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růst </a:t>
            </a:r>
            <a:r>
              <a:rPr lang="cs-CZ" sz="2000" b="1" dirty="0">
                <a:solidFill>
                  <a:schemeClr val="accent4">
                    <a:lumMod val="75000"/>
                  </a:schemeClr>
                </a:solidFill>
              </a:rPr>
              <a:t>produktivity </a:t>
            </a:r>
            <a:r>
              <a:rPr lang="cs-CZ" sz="2000" dirty="0"/>
              <a:t>s využitím neobnovitelných zdrojů, energií, materiálů, technologií</a:t>
            </a:r>
          </a:p>
          <a:p>
            <a:pPr marL="0" indent="0">
              <a:buNone/>
            </a:pPr>
            <a:r>
              <a:rPr lang="cs-CZ" sz="2000" dirty="0"/>
              <a:t> </a:t>
            </a:r>
          </a:p>
          <a:p>
            <a:r>
              <a:rPr lang="cs-CZ" sz="2000" dirty="0" err="1" smtClean="0"/>
              <a:t>technosféra</a:t>
            </a:r>
            <a:endParaRPr lang="cs-CZ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Násobení 7"/>
          <p:cNvSpPr/>
          <p:nvPr/>
        </p:nvSpPr>
        <p:spPr>
          <a:xfrm>
            <a:off x="3923928" y="3907904"/>
            <a:ext cx="1224136" cy="1033264"/>
          </a:xfrm>
          <a:prstGeom prst="mathMultiply">
            <a:avLst/>
          </a:prstGeom>
          <a:solidFill>
            <a:schemeClr val="bg2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8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Horizont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Malé pracoviště, domácnost (SoHo)</Template>
  <TotalTime>242</TotalTime>
  <Words>691</Words>
  <Application>Microsoft Office PowerPoint</Application>
  <PresentationFormat>Předvádění na obrazovce (4:3)</PresentationFormat>
  <Paragraphs>191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Soho</vt:lpstr>
      <vt:lpstr>Regionální rozvoj v souvislosti s konceptem permakultury, srovnání s jinými koncepty </vt:lpstr>
      <vt:lpstr>Permakultura</vt:lpstr>
      <vt:lpstr>Trvalý růst, parciální výhody, globální trh</vt:lpstr>
      <vt:lpstr>Prezentace aplikace PowerPoint</vt:lpstr>
      <vt:lpstr>PRINCIP 1: Pozoruj a jednej</vt:lpstr>
      <vt:lpstr>PRINCIP 2: Zachycuj a uchovávej energii</vt:lpstr>
      <vt:lpstr>PRINCIP 3: Získávej výnos</vt:lpstr>
      <vt:lpstr>PRINCIP 4: Usměrňuj sebe sama a přijímej zpětnou vazbu</vt:lpstr>
      <vt:lpstr>PRINCIP 5: Využívej obnovu zdrojů a važ si jich</vt:lpstr>
      <vt:lpstr>PRINCIP 6: Nevytvářej odpad</vt:lpstr>
      <vt:lpstr>PRINCIP 7: Navrhuj od vzorů k detailům</vt:lpstr>
      <vt:lpstr>PRINCIP 8: Dej přednost začleňování před oddělováním</vt:lpstr>
      <vt:lpstr>PRINCIP 9: Využívej malých a pomalých řešení</vt:lpstr>
      <vt:lpstr>PRINCIP 10: Využívej rozmanitosti a važ si jí</vt:lpstr>
      <vt:lpstr>PRINCIP 11: Využívej rozmanitosti a važ si jí</vt:lpstr>
      <vt:lpstr>Prezentace aplikace PowerPoint</vt:lpstr>
      <vt:lpstr>Děkuji za pozornost.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PC</dc:creator>
  <cp:lastModifiedBy>PC</cp:lastModifiedBy>
  <cp:revision>16</cp:revision>
  <dcterms:created xsi:type="dcterms:W3CDTF">2015-10-25T15:26:54Z</dcterms:created>
  <dcterms:modified xsi:type="dcterms:W3CDTF">2015-10-26T08:00:10Z</dcterms:modified>
</cp:coreProperties>
</file>