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5A4ABC-50AA-41E5-8204-56F25A909DA4}" type="datetimeFigureOut">
              <a:rPr lang="cs-CZ" smtClean="0"/>
              <a:t>6.12.2015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6D9DB4-6E80-4390-9512-81114F8889E5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89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4ABC-50AA-41E5-8204-56F25A909DA4}" type="datetimeFigureOut">
              <a:rPr lang="cs-CZ" smtClean="0"/>
              <a:t>6.12.2015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9DB4-6E80-4390-9512-81114F888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88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4ABC-50AA-41E5-8204-56F25A909DA4}" type="datetimeFigureOut">
              <a:rPr lang="cs-CZ" smtClean="0"/>
              <a:t>6.12.2015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9DB4-6E80-4390-9512-81114F888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18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4ABC-50AA-41E5-8204-56F25A909DA4}" type="datetimeFigureOut">
              <a:rPr lang="cs-CZ" smtClean="0"/>
              <a:t>6.12.2015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9DB4-6E80-4390-9512-81114F888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62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4ABC-50AA-41E5-8204-56F25A909DA4}" type="datetimeFigureOut">
              <a:rPr lang="cs-CZ" smtClean="0"/>
              <a:t>6.12.2015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9DB4-6E80-4390-9512-81114F8889E5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30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4ABC-50AA-41E5-8204-56F25A909DA4}" type="datetimeFigureOut">
              <a:rPr lang="cs-CZ" smtClean="0"/>
              <a:t>6.12.2015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9DB4-6E80-4390-9512-81114F888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2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4ABC-50AA-41E5-8204-56F25A909DA4}" type="datetimeFigureOut">
              <a:rPr lang="cs-CZ" smtClean="0"/>
              <a:t>6.12.2015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9DB4-6E80-4390-9512-81114F888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47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4ABC-50AA-41E5-8204-56F25A909DA4}" type="datetimeFigureOut">
              <a:rPr lang="cs-CZ" smtClean="0"/>
              <a:t>6.12.2015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9DB4-6E80-4390-9512-81114F888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11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4ABC-50AA-41E5-8204-56F25A909DA4}" type="datetimeFigureOut">
              <a:rPr lang="cs-CZ" smtClean="0"/>
              <a:t>6.12.2015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9DB4-6E80-4390-9512-81114F888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45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4ABC-50AA-41E5-8204-56F25A909DA4}" type="datetimeFigureOut">
              <a:rPr lang="cs-CZ" smtClean="0"/>
              <a:t>6.12.2015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9DB4-6E80-4390-9512-81114F888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56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4ABC-50AA-41E5-8204-56F25A909DA4}" type="datetimeFigureOut">
              <a:rPr lang="cs-CZ" smtClean="0"/>
              <a:t>6.12.2015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9DB4-6E80-4390-9512-81114F888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85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75A4ABC-50AA-41E5-8204-56F25A909DA4}" type="datetimeFigureOut">
              <a:rPr lang="cs-CZ" smtClean="0"/>
              <a:t>6.12.2015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56D9DB4-6E80-4390-9512-81114F888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38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4227" y="-700216"/>
            <a:ext cx="11203459" cy="40447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>
                <a:latin typeface="Franklin Gothic Demi Cond" panose="020B0706030402020204" pitchFamily="34" charset="0"/>
              </a:rPr>
              <a:t> </a:t>
            </a:r>
            <a:r>
              <a:rPr lang="sk-SK" sz="3600" dirty="0" smtClean="0">
                <a:latin typeface="Franklin Gothic Demi Cond" panose="020B0706030402020204" pitchFamily="34" charset="0"/>
              </a:rPr>
              <a:t>Navrhovanie trvalo udržateľných ľudských sídiel </a:t>
            </a:r>
            <a:br>
              <a:rPr lang="sk-SK" sz="3600" dirty="0" smtClean="0">
                <a:latin typeface="Franklin Gothic Demi Cond" panose="020B0706030402020204" pitchFamily="34" charset="0"/>
              </a:rPr>
            </a:br>
            <a:r>
              <a:rPr lang="sk-SK" sz="3200" dirty="0" smtClean="0">
                <a:latin typeface="Franklin Gothic Demi Cond" panose="020B0706030402020204" pitchFamily="34" charset="0"/>
              </a:rPr>
              <a:t>na základe princípov </a:t>
            </a:r>
            <a:br>
              <a:rPr lang="sk-SK" sz="3200" dirty="0" smtClean="0">
                <a:latin typeface="Franklin Gothic Demi Cond" panose="020B0706030402020204" pitchFamily="34" charset="0"/>
              </a:rPr>
            </a:br>
            <a:r>
              <a:rPr lang="sk-SK" sz="3200" dirty="0" smtClean="0">
                <a:latin typeface="Franklin Gothic Demi Cond" panose="020B0706030402020204" pitchFamily="34" charset="0"/>
              </a:rPr>
              <a:t>ekologického poľnohospodárstva, rodového statku, poľnohospodárskeho družstva či </a:t>
            </a:r>
            <a:r>
              <a:rPr lang="sk-SK" sz="3200" dirty="0" err="1" smtClean="0">
                <a:latin typeface="Franklin Gothic Demi Cond" panose="020B0706030402020204" pitchFamily="34" charset="0"/>
              </a:rPr>
              <a:t>permakultúrneho</a:t>
            </a:r>
            <a:r>
              <a:rPr lang="sk-SK" sz="3200" dirty="0" smtClean="0">
                <a:latin typeface="Franklin Gothic Demi Cond" panose="020B0706030402020204" pitchFamily="34" charset="0"/>
              </a:rPr>
              <a:t> dizajnu. </a:t>
            </a:r>
            <a:endParaRPr lang="sk-SK" sz="3200" dirty="0">
              <a:latin typeface="Franklin Gothic Demi Cond" panose="020B07060304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572366" y="6120713"/>
            <a:ext cx="228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Franklin Gothic Demi Cond" panose="020B0706030402020204" pitchFamily="34" charset="0"/>
              </a:rPr>
              <a:t>Júlia Štefková, 427958</a:t>
            </a:r>
            <a:endParaRPr lang="cs-CZ" dirty="0">
              <a:latin typeface="Franklin Gothic Demi Cond" panose="020B0706030402020204" pitchFamily="34" charset="0"/>
            </a:endParaRPr>
          </a:p>
        </p:txBody>
      </p:sp>
      <p:pic>
        <p:nvPicPr>
          <p:cNvPr id="1026" name="Picture 2" descr="http://media0.webgarden.name/images/media0:50aa094d47d05.jpg/59411_492453710776812_111668374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930" y="3932799"/>
            <a:ext cx="4382530" cy="255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90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odovystatek.cz/mlada_lou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35" y="3263020"/>
            <a:ext cx="3918140" cy="293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odovystatek.cz/dyne_hokkaid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601" y="51982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odovystatek.cz/psi_v_tra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86" y="737103"/>
            <a:ext cx="2595329" cy="194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50617" y="4979406"/>
            <a:ext cx="5901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 smtClean="0">
                <a:latin typeface="Franklin Gothic Medium" panose="020B0603020102020204" pitchFamily="34" charset="0"/>
              </a:rPr>
              <a:t>Miesto na fotkách bolo ešte pred dvoma rokmi polomŕtve rozorané pole.</a:t>
            </a:r>
            <a:r>
              <a:rPr lang="sk-SK" sz="1600" dirty="0" smtClean="0">
                <a:latin typeface="Franklin Gothic Medium" panose="020B0603020102020204" pitchFamily="34" charset="0"/>
              </a:rPr>
              <a:t> </a:t>
            </a:r>
            <a:r>
              <a:rPr lang="sk-SK" sz="1600" i="1" dirty="0" smtClean="0">
                <a:latin typeface="Franklin Gothic Medium" panose="020B0603020102020204" pitchFamily="34" charset="0"/>
              </a:rPr>
              <a:t>Dnes každým rokom zvyšuje svoju úrodnosť</a:t>
            </a:r>
            <a:r>
              <a:rPr lang="cs-CZ" sz="1600" i="1" dirty="0" smtClean="0">
                <a:latin typeface="Franklin Gothic Medium" panose="020B0603020102020204" pitchFamily="34" charset="0"/>
              </a:rPr>
              <a:t>.</a:t>
            </a:r>
            <a:endParaRPr lang="sk-SK" sz="16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47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ipka doprava 1"/>
          <p:cNvSpPr/>
          <p:nvPr/>
        </p:nvSpPr>
        <p:spPr>
          <a:xfrm>
            <a:off x="1195057" y="11407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TextovéPole 2"/>
          <p:cNvSpPr txBox="1"/>
          <p:nvPr/>
        </p:nvSpPr>
        <p:spPr>
          <a:xfrm>
            <a:off x="2815629" y="1145536"/>
            <a:ext cx="640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i="1" dirty="0" smtClean="0">
                <a:latin typeface="Franklin Gothic Medium" panose="020B0603020102020204" pitchFamily="34" charset="0"/>
              </a:rPr>
              <a:t>Ako na to ? </a:t>
            </a:r>
            <a:endParaRPr lang="sk-SK" sz="2800" b="1" i="1" dirty="0">
              <a:latin typeface="Franklin Gothic Medium" panose="020B06030201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95056" y="2118511"/>
            <a:ext cx="9696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600" dirty="0" smtClean="0">
                <a:latin typeface="Franklin Gothic Medium" panose="020B0603020102020204" pitchFamily="34" charset="0"/>
              </a:rPr>
              <a:t> Rodový statok nás môže v počiatočnom štádiu otestovať, či to myslíme naozaj vážne. Aby sme boli úspešní potrebujeme silný zámer a nadšenie.  Príroda toho veľa spraví za nás, ale na začiatku, pri holej pôde, musíme väčšinu urobiť my sami. Aby pozemok harmonicky fungoval a plodil čo najskôr, tak to vyžaduje od jeho majiteľa istý vklad vlastných síl, veľa myšlienkovej energie, určitú zmenu životného štýlu, ochotu sa vzdelávať, a tiež investíciu času. </a:t>
            </a:r>
            <a:endParaRPr lang="sk-SK" sz="1600" dirty="0">
              <a:latin typeface="Franklin Gothic Medium" panose="020B06030201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95056" y="4110273"/>
            <a:ext cx="96057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600" dirty="0" smtClean="0">
                <a:latin typeface="Franklin Gothic Medium" panose="020B0603020102020204" pitchFamily="34" charset="0"/>
              </a:rPr>
              <a:t>Dnes mnoho ľudí nie je ochotných investovať čas. Je preto dôležité prehodnotiť, ako trávime svoje dni a aké duševné a materiálne hodnoty nám to vlastne prináša. Pre koho pracujeme ? Čomu slúžime ? Chceme to takto aj naďalej ?  Má zmysel naháňať sa za kariérou ? Rodový statok je zásadná investícia do vlastného života a vlastného rodu. S každým ďalším rokom sa potreba práce na pozemku znižuje a výnosy zvyšujú. Výsledné dielo môže byť vďaka </a:t>
            </a:r>
            <a:r>
              <a:rPr lang="sk-SK" sz="1600" dirty="0" err="1" smtClean="0">
                <a:latin typeface="Franklin Gothic Medium" panose="020B0603020102020204" pitchFamily="34" charset="0"/>
              </a:rPr>
              <a:t>permakultúre</a:t>
            </a:r>
            <a:r>
              <a:rPr lang="sk-SK" sz="1600" dirty="0" smtClean="0">
                <a:latin typeface="Franklin Gothic Medium" panose="020B0603020102020204" pitchFamily="34" charset="0"/>
              </a:rPr>
              <a:t> a prírodným metódam veľmi jednoduché na údržbu, začiatky sú vždy najnáročnejšie.</a:t>
            </a:r>
            <a:r>
              <a:rPr lang="sk-SK" dirty="0" smtClean="0"/>
              <a:t> 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48514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sisfarms.files.wordpress.com/2013/12/permaculture-orchar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884" y="581670"/>
            <a:ext cx="59817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675708" y="5595042"/>
            <a:ext cx="6807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Century Gothic" panose="020B0502020202020204" pitchFamily="34" charset="0"/>
              </a:rPr>
              <a:t>Ďakujem za pozornosť </a:t>
            </a:r>
            <a:r>
              <a:rPr lang="sk-SK" sz="28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sk-SK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55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968721" y="905346"/>
            <a:ext cx="998597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latin typeface="Franklin Gothic Medium" panose="020B0603020102020204" pitchFamily="34" charset="0"/>
              </a:rPr>
              <a:t>Zdroje : </a:t>
            </a:r>
          </a:p>
          <a:p>
            <a:endParaRPr lang="sk-SK" sz="3200" dirty="0" smtClean="0">
              <a:latin typeface="Franklin Gothic Medium" panose="020B0603020102020204" pitchFamily="34" charset="0"/>
            </a:endParaRPr>
          </a:p>
          <a:p>
            <a:endParaRPr lang="sk-SK" dirty="0" smtClean="0">
              <a:latin typeface="Franklin Gothic Medium" panose="020B0603020102020204" pitchFamily="34" charset="0"/>
            </a:endParaRPr>
          </a:p>
          <a:p>
            <a:r>
              <a:rPr lang="cs-CZ" dirty="0">
                <a:latin typeface="Franklin Gothic Medium" panose="020B0603020102020204" pitchFamily="34" charset="0"/>
              </a:rPr>
              <a:t>"</a:t>
            </a:r>
            <a:r>
              <a:rPr lang="cs-CZ" dirty="0" err="1">
                <a:latin typeface="Franklin Gothic Medium" panose="020B0603020102020204" pitchFamily="34" charset="0"/>
              </a:rPr>
              <a:t>Ekozahrady</a:t>
            </a:r>
            <a:r>
              <a:rPr lang="cs-CZ" dirty="0">
                <a:latin typeface="Franklin Gothic Medium" panose="020B0603020102020204" pitchFamily="34" charset="0"/>
              </a:rPr>
              <a:t>, </a:t>
            </a:r>
            <a:r>
              <a:rPr lang="cs-CZ" dirty="0" err="1">
                <a:latin typeface="Franklin Gothic Medium" panose="020B0603020102020204" pitchFamily="34" charset="0"/>
              </a:rPr>
              <a:t>Permakultura</a:t>
            </a:r>
            <a:r>
              <a:rPr lang="cs-CZ" dirty="0">
                <a:latin typeface="Franklin Gothic Medium" panose="020B0603020102020204" pitchFamily="34" charset="0"/>
              </a:rPr>
              <a:t>, Přírodní Zahrady." </a:t>
            </a:r>
            <a:r>
              <a:rPr lang="cs-CZ" i="1" dirty="0" err="1">
                <a:latin typeface="Franklin Gothic Medium" panose="020B0603020102020204" pitchFamily="34" charset="0"/>
              </a:rPr>
              <a:t>Ekozahrady</a:t>
            </a:r>
            <a:r>
              <a:rPr lang="cs-CZ" i="1" dirty="0">
                <a:latin typeface="Franklin Gothic Medium" panose="020B0603020102020204" pitchFamily="34" charset="0"/>
              </a:rPr>
              <a:t>, </a:t>
            </a:r>
            <a:r>
              <a:rPr lang="cs-CZ" i="1" dirty="0" err="1">
                <a:latin typeface="Franklin Gothic Medium" panose="020B0603020102020204" pitchFamily="34" charset="0"/>
              </a:rPr>
              <a:t>Permakultura</a:t>
            </a:r>
            <a:r>
              <a:rPr lang="cs-CZ" i="1" dirty="0">
                <a:latin typeface="Franklin Gothic Medium" panose="020B0603020102020204" pitchFamily="34" charset="0"/>
              </a:rPr>
              <a:t>, Přírodní Zahrady</a:t>
            </a:r>
            <a:r>
              <a:rPr lang="cs-CZ" dirty="0">
                <a:latin typeface="Franklin Gothic Medium" panose="020B0603020102020204" pitchFamily="34" charset="0"/>
              </a:rPr>
              <a:t>. Web. 6 Dec. 2015.</a:t>
            </a:r>
            <a:endParaRPr lang="sk-SK" dirty="0">
              <a:latin typeface="Franklin Gothic Medium" panose="020B0603020102020204" pitchFamily="34" charset="0"/>
            </a:endParaRPr>
          </a:p>
          <a:p>
            <a:endParaRPr lang="sk-SK" dirty="0" smtClean="0">
              <a:latin typeface="Franklin Gothic Medium" panose="020B0603020102020204" pitchFamily="34" charset="0"/>
            </a:endParaRPr>
          </a:p>
          <a:p>
            <a:endParaRPr lang="sk-SK" dirty="0">
              <a:latin typeface="Franklin Gothic Medium" panose="020B0603020102020204" pitchFamily="34" charset="0"/>
            </a:endParaRPr>
          </a:p>
          <a:p>
            <a:r>
              <a:rPr lang="cs-CZ" dirty="0" err="1">
                <a:latin typeface="Franklin Gothic Medium" panose="020B0603020102020204" pitchFamily="34" charset="0"/>
              </a:rPr>
              <a:t>Juršík</a:t>
            </a:r>
            <a:r>
              <a:rPr lang="cs-CZ" dirty="0">
                <a:latin typeface="Franklin Gothic Medium" panose="020B0603020102020204" pitchFamily="34" charset="0"/>
              </a:rPr>
              <a:t>, Jozef. "</a:t>
            </a:r>
            <a:r>
              <a:rPr lang="cs-CZ" dirty="0" err="1">
                <a:latin typeface="Franklin Gothic Medium" panose="020B0603020102020204" pitchFamily="34" charset="0"/>
              </a:rPr>
              <a:t>Čo</a:t>
            </a:r>
            <a:r>
              <a:rPr lang="cs-CZ" dirty="0">
                <a:latin typeface="Franklin Gothic Medium" panose="020B0603020102020204" pitchFamily="34" charset="0"/>
              </a:rPr>
              <a:t> </a:t>
            </a:r>
            <a:r>
              <a:rPr lang="cs-CZ" dirty="0" smtClean="0">
                <a:latin typeface="Franklin Gothic Medium" panose="020B0603020102020204" pitchFamily="34" charset="0"/>
              </a:rPr>
              <a:t>je </a:t>
            </a:r>
            <a:r>
              <a:rPr lang="cs-CZ" dirty="0">
                <a:latin typeface="Franklin Gothic Medium" panose="020B0603020102020204" pitchFamily="34" charset="0"/>
              </a:rPr>
              <a:t>a </a:t>
            </a:r>
            <a:r>
              <a:rPr lang="cs-CZ" dirty="0" err="1">
                <a:latin typeface="Franklin Gothic Medium" panose="020B0603020102020204" pitchFamily="34" charset="0"/>
              </a:rPr>
              <a:t>čo</a:t>
            </a:r>
            <a:r>
              <a:rPr lang="cs-CZ" dirty="0">
                <a:latin typeface="Franklin Gothic Medium" panose="020B0603020102020204" pitchFamily="34" charset="0"/>
              </a:rPr>
              <a:t> </a:t>
            </a:r>
            <a:r>
              <a:rPr lang="cs-CZ" dirty="0" err="1">
                <a:latin typeface="Franklin Gothic Medium" panose="020B0603020102020204" pitchFamily="34" charset="0"/>
              </a:rPr>
              <a:t>n</a:t>
            </a:r>
            <a:r>
              <a:rPr lang="cs-CZ" dirty="0" err="1" smtClean="0">
                <a:latin typeface="Franklin Gothic Medium" panose="020B0603020102020204" pitchFamily="34" charset="0"/>
              </a:rPr>
              <a:t>ie</a:t>
            </a:r>
            <a:r>
              <a:rPr lang="cs-CZ" dirty="0" smtClean="0">
                <a:latin typeface="Franklin Gothic Medium" panose="020B0603020102020204" pitchFamily="34" charset="0"/>
              </a:rPr>
              <a:t> </a:t>
            </a:r>
            <a:r>
              <a:rPr lang="cs-CZ" dirty="0">
                <a:latin typeface="Franklin Gothic Medium" panose="020B0603020102020204" pitchFamily="34" charset="0"/>
              </a:rPr>
              <a:t>j</a:t>
            </a:r>
            <a:r>
              <a:rPr lang="cs-CZ" dirty="0" smtClean="0">
                <a:latin typeface="Franklin Gothic Medium" panose="020B0603020102020204" pitchFamily="34" charset="0"/>
              </a:rPr>
              <a:t>e ekologické </a:t>
            </a:r>
            <a:r>
              <a:rPr lang="cs-CZ" dirty="0" err="1">
                <a:latin typeface="Franklin Gothic Medium" panose="020B0603020102020204" pitchFamily="34" charset="0"/>
              </a:rPr>
              <a:t>p</a:t>
            </a:r>
            <a:r>
              <a:rPr lang="cs-CZ" dirty="0" err="1" smtClean="0">
                <a:latin typeface="Franklin Gothic Medium" panose="020B0603020102020204" pitchFamily="34" charset="0"/>
              </a:rPr>
              <a:t>oľnohospodárstvo</a:t>
            </a:r>
            <a:r>
              <a:rPr lang="cs-CZ" dirty="0">
                <a:latin typeface="Franklin Gothic Medium" panose="020B0603020102020204" pitchFamily="34" charset="0"/>
              </a:rPr>
              <a:t>?" </a:t>
            </a:r>
            <a:r>
              <a:rPr lang="cs-CZ" i="1" dirty="0">
                <a:latin typeface="Franklin Gothic Medium" panose="020B0603020102020204" pitchFamily="34" charset="0"/>
              </a:rPr>
              <a:t>Projekt </a:t>
            </a:r>
            <a:r>
              <a:rPr lang="cs-CZ" i="1" dirty="0" err="1">
                <a:latin typeface="Franklin Gothic Medium" panose="020B0603020102020204" pitchFamily="34" charset="0"/>
              </a:rPr>
              <a:t>Infovek</a:t>
            </a:r>
            <a:r>
              <a:rPr lang="cs-CZ" i="1" dirty="0">
                <a:latin typeface="Franklin Gothic Medium" panose="020B0603020102020204" pitchFamily="34" charset="0"/>
              </a:rPr>
              <a:t> Slovensko</a:t>
            </a:r>
            <a:r>
              <a:rPr lang="cs-CZ" dirty="0">
                <a:latin typeface="Franklin Gothic Medium" panose="020B0603020102020204" pitchFamily="34" charset="0"/>
              </a:rPr>
              <a:t>. </a:t>
            </a:r>
            <a:r>
              <a:rPr lang="cs-CZ" dirty="0" err="1">
                <a:latin typeface="Franklin Gothic Medium" panose="020B0603020102020204" pitchFamily="34" charset="0"/>
              </a:rPr>
              <a:t>Ďalekohľad</a:t>
            </a:r>
            <a:r>
              <a:rPr lang="cs-CZ" dirty="0">
                <a:latin typeface="Franklin Gothic Medium" panose="020B0603020102020204" pitchFamily="34" charset="0"/>
              </a:rPr>
              <a:t>, 1 Sept. 2006. Web. 6 Dec. 2015</a:t>
            </a:r>
            <a:r>
              <a:rPr lang="cs-CZ" dirty="0" smtClean="0">
                <a:latin typeface="Franklin Gothic Medium" panose="020B0603020102020204" pitchFamily="34" charset="0"/>
              </a:rPr>
              <a:t>.</a:t>
            </a:r>
          </a:p>
          <a:p>
            <a:endParaRPr lang="cs-CZ" dirty="0" smtClean="0">
              <a:latin typeface="Franklin Gothic Medium" panose="020B0603020102020204" pitchFamily="34" charset="0"/>
            </a:endParaRPr>
          </a:p>
          <a:p>
            <a:endParaRPr lang="sk-SK" dirty="0">
              <a:latin typeface="Franklin Gothic Medium" panose="020B0603020102020204" pitchFamily="34" charset="0"/>
            </a:endParaRPr>
          </a:p>
          <a:p>
            <a:r>
              <a:rPr lang="pl-PL" dirty="0">
                <a:latin typeface="Franklin Gothic Medium" panose="020B0603020102020204" pitchFamily="34" charset="0"/>
              </a:rPr>
              <a:t>"Rodový Statek." </a:t>
            </a:r>
            <a:r>
              <a:rPr lang="pl-PL" i="1" dirty="0">
                <a:latin typeface="Franklin Gothic Medium" panose="020B0603020102020204" pitchFamily="34" charset="0"/>
              </a:rPr>
              <a:t>Rodový Statek</a:t>
            </a:r>
            <a:r>
              <a:rPr lang="pl-PL" dirty="0">
                <a:latin typeface="Franklin Gothic Medium" panose="020B0603020102020204" pitchFamily="34" charset="0"/>
              </a:rPr>
              <a:t>. Web. 6 Dec. 2015</a:t>
            </a:r>
            <a:r>
              <a:rPr lang="pl-PL" dirty="0" smtClean="0">
                <a:latin typeface="Franklin Gothic Medium" panose="020B0603020102020204" pitchFamily="34" charset="0"/>
              </a:rPr>
              <a:t>.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516782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ipka doprava 1"/>
          <p:cNvSpPr/>
          <p:nvPr/>
        </p:nvSpPr>
        <p:spPr>
          <a:xfrm>
            <a:off x="922638" y="8814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084172" y="781306"/>
            <a:ext cx="498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latin typeface="Franklin Gothic Demi Cond" panose="020B0706030402020204" pitchFamily="34" charset="0"/>
              </a:rPr>
              <a:t>Ekologické poľnohospodárstvo</a:t>
            </a:r>
            <a:endParaRPr lang="sk-SK" sz="32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22638" y="1886464"/>
            <a:ext cx="10478529" cy="14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dirty="0" smtClean="0">
                <a:latin typeface="Franklin Gothic Demi Cond" panose="020B0706030402020204" pitchFamily="34" charset="0"/>
              </a:rPr>
              <a:t>„</a:t>
            </a:r>
            <a:r>
              <a:rPr lang="cs-CZ" sz="2000" dirty="0" smtClean="0">
                <a:latin typeface="Franklin Gothic Demi Cond" panose="020B0706030402020204" pitchFamily="34" charset="0"/>
              </a:rPr>
              <a:t>Ekologické </a:t>
            </a:r>
            <a:r>
              <a:rPr lang="cs-CZ" sz="2000" dirty="0" err="1" smtClean="0">
                <a:latin typeface="Franklin Gothic Demi Cond" panose="020B0706030402020204" pitchFamily="34" charset="0"/>
              </a:rPr>
              <a:t>poľnohospodárstvo</a:t>
            </a:r>
            <a:r>
              <a:rPr lang="cs-CZ" sz="2000" dirty="0" smtClean="0">
                <a:latin typeface="Franklin Gothic Demi Cond" panose="020B0706030402020204" pitchFamily="34" charset="0"/>
              </a:rPr>
              <a:t> je </a:t>
            </a:r>
            <a:r>
              <a:rPr lang="cs-CZ" sz="2000" dirty="0" err="1" smtClean="0">
                <a:latin typeface="Franklin Gothic Demi Cond" panose="020B0706030402020204" pitchFamily="34" charset="0"/>
              </a:rPr>
              <a:t>poľnohospodárstvo</a:t>
            </a:r>
            <a:r>
              <a:rPr lang="cs-CZ" sz="2000" dirty="0" smtClean="0">
                <a:latin typeface="Franklin Gothic Demi Cond" panose="020B0706030402020204" pitchFamily="34" charset="0"/>
              </a:rPr>
              <a:t>, </a:t>
            </a:r>
            <a:r>
              <a:rPr lang="cs-CZ" sz="2000" dirty="0" err="1" smtClean="0">
                <a:latin typeface="Franklin Gothic Demi Cond" panose="020B0706030402020204" pitchFamily="34" charset="0"/>
              </a:rPr>
              <a:t>ktoré</a:t>
            </a:r>
            <a:r>
              <a:rPr lang="cs-CZ" sz="2000" dirty="0" smtClean="0">
                <a:latin typeface="Franklin Gothic Demi Cond" panose="020B0706030402020204" pitchFamily="34" charset="0"/>
              </a:rPr>
              <a:t> </a:t>
            </a:r>
            <a:r>
              <a:rPr lang="cs-CZ" sz="2000" dirty="0" err="1" smtClean="0">
                <a:latin typeface="Franklin Gothic Demi Cond" panose="020B0706030402020204" pitchFamily="34" charset="0"/>
              </a:rPr>
              <a:t>vychádza</a:t>
            </a:r>
            <a:r>
              <a:rPr lang="cs-CZ" sz="2000" dirty="0" smtClean="0">
                <a:latin typeface="Franklin Gothic Demi Cond" panose="020B0706030402020204" pitchFamily="34" charset="0"/>
              </a:rPr>
              <a:t> z </a:t>
            </a:r>
            <a:r>
              <a:rPr lang="cs-CZ" sz="2000" dirty="0" err="1" smtClean="0">
                <a:latin typeface="Franklin Gothic Demi Cond" panose="020B0706030402020204" pitchFamily="34" charset="0"/>
              </a:rPr>
              <a:t>princípov</a:t>
            </a:r>
            <a:r>
              <a:rPr lang="cs-CZ" sz="2000" dirty="0" smtClean="0">
                <a:latin typeface="Franklin Gothic Demi Cond" panose="020B0706030402020204" pitchFamily="34" charset="0"/>
              </a:rPr>
              <a:t> návratu </a:t>
            </a:r>
            <a:r>
              <a:rPr lang="cs-CZ" sz="2000" dirty="0" err="1" smtClean="0">
                <a:latin typeface="Franklin Gothic Demi Cond" panose="020B0706030402020204" pitchFamily="34" charset="0"/>
              </a:rPr>
              <a:t>tradičného</a:t>
            </a:r>
            <a:r>
              <a:rPr lang="cs-CZ" sz="2000" dirty="0" smtClean="0">
                <a:latin typeface="Franklin Gothic Demi Cond" panose="020B0706030402020204" pitchFamily="34" charset="0"/>
              </a:rPr>
              <a:t> </a:t>
            </a:r>
            <a:r>
              <a:rPr lang="cs-CZ" sz="2000" dirty="0" err="1" smtClean="0">
                <a:latin typeface="Franklin Gothic Demi Cond" panose="020B0706030402020204" pitchFamily="34" charset="0"/>
              </a:rPr>
              <a:t>spôsobu</a:t>
            </a:r>
            <a:r>
              <a:rPr lang="cs-CZ" sz="2000" dirty="0" smtClean="0">
                <a:latin typeface="Franklin Gothic Demi Cond" panose="020B0706030402020204" pitchFamily="34" charset="0"/>
              </a:rPr>
              <a:t> </a:t>
            </a:r>
            <a:r>
              <a:rPr lang="cs-CZ" sz="2000" dirty="0" err="1" smtClean="0">
                <a:latin typeface="Franklin Gothic Demi Cond" panose="020B0706030402020204" pitchFamily="34" charset="0"/>
              </a:rPr>
              <a:t>obrábania</a:t>
            </a:r>
            <a:r>
              <a:rPr lang="cs-CZ" sz="2000" dirty="0" smtClean="0">
                <a:latin typeface="Franklin Gothic Demi Cond" panose="020B0706030402020204" pitchFamily="34" charset="0"/>
              </a:rPr>
              <a:t> </a:t>
            </a:r>
            <a:r>
              <a:rPr lang="cs-CZ" sz="2000" dirty="0" err="1" smtClean="0">
                <a:latin typeface="Franklin Gothic Demi Cond" panose="020B0706030402020204" pitchFamily="34" charset="0"/>
              </a:rPr>
              <a:t>pôdy</a:t>
            </a:r>
            <a:r>
              <a:rPr lang="cs-CZ" sz="2000" dirty="0" smtClean="0">
                <a:latin typeface="Franklin Gothic Demi Cond" panose="020B0706030402020204" pitchFamily="34" charset="0"/>
              </a:rPr>
              <a:t> a </a:t>
            </a:r>
            <a:r>
              <a:rPr lang="cs-CZ" sz="2000" dirty="0" err="1" smtClean="0">
                <a:latin typeface="Franklin Gothic Demi Cond" panose="020B0706030402020204" pitchFamily="34" charset="0"/>
              </a:rPr>
              <a:t>poľnohospodárskej</a:t>
            </a:r>
            <a:r>
              <a:rPr lang="cs-CZ" sz="2000" dirty="0" smtClean="0">
                <a:latin typeface="Franklin Gothic Demi Cond" panose="020B0706030402020204" pitchFamily="34" charset="0"/>
              </a:rPr>
              <a:t> výroby založených na </a:t>
            </a:r>
            <a:r>
              <a:rPr lang="cs-CZ" sz="2000" dirty="0" err="1" smtClean="0">
                <a:latin typeface="Franklin Gothic Demi Cond" panose="020B0706030402020204" pitchFamily="34" charset="0"/>
              </a:rPr>
              <a:t>vylúčení</a:t>
            </a:r>
            <a:r>
              <a:rPr lang="cs-CZ" sz="2000" dirty="0" smtClean="0">
                <a:latin typeface="Franklin Gothic Demi Cond" panose="020B0706030402020204" pitchFamily="34" charset="0"/>
              </a:rPr>
              <a:t> škodlivých </a:t>
            </a:r>
            <a:r>
              <a:rPr lang="cs-CZ" sz="2000" dirty="0" err="1" smtClean="0">
                <a:latin typeface="Franklin Gothic Demi Cond" panose="020B0706030402020204" pitchFamily="34" charset="0"/>
              </a:rPr>
              <a:t>vstupov</a:t>
            </a:r>
            <a:r>
              <a:rPr lang="cs-CZ" sz="2000" dirty="0" smtClean="0">
                <a:latin typeface="Franklin Gothic Demi Cond" panose="020B0706030402020204" pitchFamily="34" charset="0"/>
              </a:rPr>
              <a:t> chemického </a:t>
            </a:r>
            <a:r>
              <a:rPr lang="cs-CZ" sz="2000" dirty="0" err="1" smtClean="0">
                <a:latin typeface="Franklin Gothic Demi Cond" panose="020B0706030402020204" pitchFamily="34" charset="0"/>
              </a:rPr>
              <a:t>priemyslu</a:t>
            </a:r>
            <a:r>
              <a:rPr lang="cs-CZ" sz="2000" dirty="0" smtClean="0">
                <a:latin typeface="Franklin Gothic Demi Cond" panose="020B0706030402020204" pitchFamily="34" charset="0"/>
              </a:rPr>
              <a:t>, </a:t>
            </a:r>
            <a:r>
              <a:rPr lang="cs-CZ" sz="2000" dirty="0" err="1" smtClean="0">
                <a:latin typeface="Franklin Gothic Demi Cond" panose="020B0706030402020204" pitchFamily="34" charset="0"/>
              </a:rPr>
              <a:t>ako</a:t>
            </a:r>
            <a:r>
              <a:rPr lang="cs-CZ" sz="2000" dirty="0" smtClean="0">
                <a:latin typeface="Franklin Gothic Demi Cond" panose="020B0706030402020204" pitchFamily="34" charset="0"/>
              </a:rPr>
              <a:t> sú </a:t>
            </a:r>
            <a:r>
              <a:rPr lang="cs-CZ" sz="2000" dirty="0" err="1" smtClean="0">
                <a:latin typeface="Franklin Gothic Demi Cond" panose="020B0706030402020204" pitchFamily="34" charset="0"/>
              </a:rPr>
              <a:t>umelé</a:t>
            </a:r>
            <a:r>
              <a:rPr lang="cs-CZ" sz="2000" dirty="0" smtClean="0">
                <a:latin typeface="Franklin Gothic Demi Cond" panose="020B0706030402020204" pitchFamily="34" charset="0"/>
              </a:rPr>
              <a:t> hnojivá, </a:t>
            </a:r>
            <a:r>
              <a:rPr lang="cs-CZ" sz="2000" dirty="0" err="1" smtClean="0">
                <a:latin typeface="Franklin Gothic Demi Cond" panose="020B0706030402020204" pitchFamily="34" charset="0"/>
              </a:rPr>
              <a:t>pesticídy</a:t>
            </a:r>
            <a:r>
              <a:rPr lang="cs-CZ" sz="2000" dirty="0" smtClean="0">
                <a:latin typeface="Franklin Gothic Demi Cond" panose="020B0706030402020204" pitchFamily="34" charset="0"/>
              </a:rPr>
              <a:t>, </a:t>
            </a:r>
            <a:r>
              <a:rPr lang="cs-CZ" sz="2000" dirty="0" err="1" smtClean="0">
                <a:latin typeface="Franklin Gothic Demi Cond" panose="020B0706030402020204" pitchFamily="34" charset="0"/>
              </a:rPr>
              <a:t>herbicídy</a:t>
            </a:r>
            <a:r>
              <a:rPr lang="cs-CZ" sz="2000" dirty="0" smtClean="0">
                <a:latin typeface="Franklin Gothic Demi Cond" panose="020B0706030402020204" pitchFamily="34" charset="0"/>
              </a:rPr>
              <a:t>, </a:t>
            </a:r>
            <a:r>
              <a:rPr lang="cs-CZ" sz="2000" dirty="0" err="1" smtClean="0">
                <a:latin typeface="Franklin Gothic Demi Cond" panose="020B0706030402020204" pitchFamily="34" charset="0"/>
              </a:rPr>
              <a:t>fungicídy</a:t>
            </a:r>
            <a:r>
              <a:rPr lang="cs-CZ" sz="2000" dirty="0" smtClean="0">
                <a:latin typeface="Franklin Gothic Demi Cond" panose="020B0706030402020204" pitchFamily="34" charset="0"/>
              </a:rPr>
              <a:t> a </a:t>
            </a:r>
            <a:r>
              <a:rPr lang="cs-CZ" sz="2000" dirty="0" err="1" smtClean="0">
                <a:latin typeface="Franklin Gothic Demi Cond" panose="020B0706030402020204" pitchFamily="34" charset="0"/>
              </a:rPr>
              <a:t>iné</a:t>
            </a:r>
            <a:r>
              <a:rPr lang="cs-CZ" sz="2000" dirty="0" smtClean="0">
                <a:latin typeface="Franklin Gothic Demi Cond" panose="020B0706030402020204" pitchFamily="34" charset="0"/>
              </a:rPr>
              <a:t>.“</a:t>
            </a:r>
            <a:endParaRPr lang="sk-SK" sz="2000" dirty="0">
              <a:latin typeface="Franklin Gothic Demi Cond" panose="020B0706030402020204" pitchFamily="34" charset="0"/>
            </a:endParaRPr>
          </a:p>
        </p:txBody>
      </p:sp>
      <p:pic>
        <p:nvPicPr>
          <p:cNvPr id="2050" name="Picture 2" descr="http://www.activistpost.com/wp-content/uploads/2012/09/pesticide-foo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513" y="3174366"/>
            <a:ext cx="3167534" cy="326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27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95632"/>
          </a:xfrm>
        </p:spPr>
        <p:txBody>
          <a:bodyPr>
            <a:normAutofit/>
          </a:bodyPr>
          <a:lstStyle/>
          <a:p>
            <a:pPr algn="ctr"/>
            <a:r>
              <a:rPr lang="sk-SK" sz="3600" dirty="0" smtClean="0">
                <a:latin typeface="Franklin Gothic Demi Cond" panose="020B0706030402020204" pitchFamily="34" charset="0"/>
              </a:rPr>
              <a:t>Konvenčné </a:t>
            </a:r>
            <a:r>
              <a:rPr lang="sk-SK" sz="3600" dirty="0" err="1" smtClean="0">
                <a:latin typeface="Franklin Gothic Demi Cond" panose="020B0706030402020204" pitchFamily="34" charset="0"/>
              </a:rPr>
              <a:t>vs</a:t>
            </a:r>
            <a:r>
              <a:rPr lang="sk-SK" sz="3600" dirty="0" smtClean="0">
                <a:latin typeface="Franklin Gothic Demi Cond" panose="020B0706030402020204" pitchFamily="34" charset="0"/>
              </a:rPr>
              <a:t>. Ekologické </a:t>
            </a:r>
            <a:br>
              <a:rPr lang="sk-SK" sz="3600" dirty="0" smtClean="0">
                <a:latin typeface="Franklin Gothic Demi Cond" panose="020B0706030402020204" pitchFamily="34" charset="0"/>
              </a:rPr>
            </a:br>
            <a:r>
              <a:rPr lang="sk-SK" sz="3600" dirty="0" smtClean="0">
                <a:latin typeface="Franklin Gothic Demi Cond" panose="020B0706030402020204" pitchFamily="34" charset="0"/>
              </a:rPr>
              <a:t>poľnohospodárstvo</a:t>
            </a:r>
            <a:endParaRPr lang="sk-SK" sz="3600" dirty="0">
              <a:latin typeface="Franklin Gothic Demi Cond" panose="020B0706030402020204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453365"/>
          </a:xfrm>
        </p:spPr>
        <p:txBody>
          <a:bodyPr/>
          <a:lstStyle/>
          <a:p>
            <a:r>
              <a:rPr lang="sk-SK" dirty="0" smtClean="0"/>
              <a:t>Konvenčné</a:t>
            </a:r>
            <a:endParaRPr lang="sk-SK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7093350"/>
              </p:ext>
            </p:extLst>
          </p:nvPr>
        </p:nvGraphicFramePr>
        <p:xfrm>
          <a:off x="1143000" y="2537255"/>
          <a:ext cx="4754563" cy="38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4563"/>
              </a:tblGrid>
              <a:tr h="384132">
                <a:tc>
                  <a:txBody>
                    <a:bodyPr/>
                    <a:lstStyle/>
                    <a:p>
                      <a:r>
                        <a:rPr lang="sk-SK" sz="1400" b="1" i="0" u="none" strike="noStrike" kern="1200" baseline="0" dirty="0" smtClean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Priorita kvantity produkcie</a:t>
                      </a:r>
                      <a:endParaRPr lang="sk-SK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84132">
                <a:tc>
                  <a:txBody>
                    <a:bodyPr/>
                    <a:lstStyle/>
                    <a:p>
                      <a:r>
                        <a:rPr lang="sk-SK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Špecializovaná výroba</a:t>
                      </a:r>
                      <a:endParaRPr lang="sk-SK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84132">
                <a:tc>
                  <a:txBody>
                    <a:bodyPr/>
                    <a:lstStyle/>
                    <a:p>
                      <a:r>
                        <a:rPr lang="sk-SK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Jednoduchý osevný postup</a:t>
                      </a:r>
                      <a:endParaRPr lang="sk-SK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84132">
                <a:tc>
                  <a:txBody>
                    <a:bodyPr/>
                    <a:lstStyle/>
                    <a:p>
                      <a:r>
                        <a:rPr lang="sk-SK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Priemyselné hnojivá</a:t>
                      </a:r>
                      <a:endParaRPr lang="sk-SK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84132">
                <a:tc>
                  <a:txBody>
                    <a:bodyPr/>
                    <a:lstStyle/>
                    <a:p>
                      <a:r>
                        <a:rPr lang="sk-SK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Pesticídy</a:t>
                      </a:r>
                      <a:endParaRPr lang="sk-SK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84132">
                <a:tc>
                  <a:txBody>
                    <a:bodyPr/>
                    <a:lstStyle/>
                    <a:p>
                      <a:r>
                        <a:rPr lang="sk-SK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Ustajnenie zvierat</a:t>
                      </a:r>
                      <a:endParaRPr lang="sk-SK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84132">
                <a:tc>
                  <a:txBody>
                    <a:bodyPr/>
                    <a:lstStyle/>
                    <a:p>
                      <a:r>
                        <a:rPr lang="sk-SK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Meliorácia </a:t>
                      </a:r>
                      <a:r>
                        <a:rPr lang="cs-CZ" sz="1400" b="1" i="0" u="none" strike="noStrike" kern="1200" baseline="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</a:t>
                      </a:r>
                      <a:r>
                        <a:rPr lang="cs-CZ" sz="1400" b="1" i="0" dirty="0" err="1" smtClean="0">
                          <a:latin typeface="Century Gothic" panose="020B0502020202020204" pitchFamily="34" charset="0"/>
                        </a:rPr>
                        <a:t>ôdy</a:t>
                      </a:r>
                      <a:endParaRPr lang="sk-SK" sz="1400" b="1" i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84132">
                <a:tc>
                  <a:txBody>
                    <a:bodyPr/>
                    <a:lstStyle/>
                    <a:p>
                      <a:r>
                        <a:rPr lang="sk-SK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Ekonomická rentabilita a zisk</a:t>
                      </a:r>
                      <a:endParaRPr lang="sk-SK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84132">
                <a:tc>
                  <a:txBody>
                    <a:bodyPr/>
                    <a:lstStyle/>
                    <a:p>
                      <a:r>
                        <a:rPr lang="sk-SK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Využívanie prírodných zdrojov</a:t>
                      </a:r>
                      <a:endParaRPr lang="sk-SK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84132">
                <a:tc>
                  <a:txBody>
                    <a:bodyPr/>
                    <a:lstStyle/>
                    <a:p>
                      <a:r>
                        <a:rPr lang="cs-CZ" sz="1400" b="1" i="0" dirty="0" err="1" smtClean="0">
                          <a:latin typeface="Century Gothic" panose="020B0502020202020204" pitchFamily="34" charset="0"/>
                        </a:rPr>
                        <a:t>Väčšie</a:t>
                      </a:r>
                      <a:r>
                        <a:rPr lang="sk-SK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materiálové vstupy</a:t>
                      </a:r>
                      <a:endParaRPr lang="sk-SK" sz="1400" b="1" i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455844"/>
          </a:xfrm>
        </p:spPr>
        <p:txBody>
          <a:bodyPr/>
          <a:lstStyle/>
          <a:p>
            <a:r>
              <a:rPr lang="sk-SK" dirty="0" smtClean="0"/>
              <a:t>Ekologické</a:t>
            </a:r>
            <a:endParaRPr lang="sk-SK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3372209"/>
              </p:ext>
            </p:extLst>
          </p:nvPr>
        </p:nvGraphicFramePr>
        <p:xfrm>
          <a:off x="6269038" y="2537254"/>
          <a:ext cx="4754562" cy="38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4562"/>
              </a:tblGrid>
              <a:tr h="384132">
                <a:tc>
                  <a:txBody>
                    <a:bodyPr/>
                    <a:lstStyle/>
                    <a:p>
                      <a:r>
                        <a:rPr lang="sk-SK" sz="1400" b="1" i="0" u="none" strike="noStrike" kern="1200" baseline="0" dirty="0" smtClean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Priorita kvality produkcie</a:t>
                      </a:r>
                      <a:endParaRPr lang="sk-SK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84132">
                <a:tc>
                  <a:txBody>
                    <a:bodyPr/>
                    <a:lstStyle/>
                    <a:p>
                      <a:r>
                        <a:rPr lang="sk-SK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Mnohostranná výroba</a:t>
                      </a:r>
                      <a:endParaRPr lang="sk-SK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84132">
                <a:tc>
                  <a:txBody>
                    <a:bodyPr/>
                    <a:lstStyle/>
                    <a:p>
                      <a:r>
                        <a:rPr lang="sk-SK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Pestrý osevný postup</a:t>
                      </a:r>
                      <a:endParaRPr lang="sk-SK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84132">
                <a:tc>
                  <a:txBody>
                    <a:bodyPr/>
                    <a:lstStyle/>
                    <a:p>
                      <a:r>
                        <a:rPr lang="sk-SK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Organické hnojiva</a:t>
                      </a:r>
                      <a:endParaRPr lang="sk-SK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84132">
                <a:tc>
                  <a:txBody>
                    <a:bodyPr/>
                    <a:lstStyle/>
                    <a:p>
                      <a:r>
                        <a:rPr lang="sk-SK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Regulácia škodlivých činiteľov</a:t>
                      </a:r>
                      <a:endParaRPr lang="sk-SK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84132">
                <a:tc>
                  <a:txBody>
                    <a:bodyPr/>
                    <a:lstStyle/>
                    <a:p>
                      <a:r>
                        <a:rPr lang="sk-SK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Voľný chov zvierat</a:t>
                      </a:r>
                      <a:endParaRPr lang="sk-SK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84132">
                <a:tc>
                  <a:txBody>
                    <a:bodyPr/>
                    <a:lstStyle/>
                    <a:p>
                      <a:r>
                        <a:rPr lang="sk-SK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Uchovanie úrodnosti pod</a:t>
                      </a:r>
                      <a:endParaRPr lang="sk-SK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84132">
                <a:tc>
                  <a:txBody>
                    <a:bodyPr/>
                    <a:lstStyle/>
                    <a:p>
                      <a:r>
                        <a:rPr lang="sk-SK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Biologická rovnováha</a:t>
                      </a:r>
                      <a:endParaRPr lang="sk-SK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84132">
                <a:tc>
                  <a:txBody>
                    <a:bodyPr/>
                    <a:lstStyle/>
                    <a:p>
                      <a:r>
                        <a:rPr lang="sk-SK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Ochrana prírody</a:t>
                      </a:r>
                      <a:endParaRPr lang="sk-SK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84132">
                <a:tc>
                  <a:txBody>
                    <a:bodyPr/>
                    <a:lstStyle/>
                    <a:p>
                      <a:r>
                        <a:rPr lang="sk-SK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Vyššie pracovné náklady</a:t>
                      </a:r>
                      <a:endParaRPr lang="sk-SK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297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Šipka doprava 2"/>
          <p:cNvSpPr/>
          <p:nvPr/>
        </p:nvSpPr>
        <p:spPr>
          <a:xfrm>
            <a:off x="1433384" y="10132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611395" y="974666"/>
            <a:ext cx="5321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Franklin Gothic Medium Cond" panose="020B0606030402020204" pitchFamily="34" charset="0"/>
              </a:rPr>
              <a:t>Permakultúrny</a:t>
            </a:r>
            <a:r>
              <a:rPr lang="cs-CZ" sz="2800" dirty="0" smtClean="0">
                <a:latin typeface="Franklin Gothic Medium Cond" panose="020B0606030402020204" pitchFamily="34" charset="0"/>
              </a:rPr>
              <a:t> dizajn </a:t>
            </a:r>
            <a:r>
              <a:rPr lang="cs-CZ" sz="2800" dirty="0" err="1" smtClean="0">
                <a:latin typeface="Franklin Gothic Medium Cond" panose="020B0606030402020204" pitchFamily="34" charset="0"/>
              </a:rPr>
              <a:t>sídiel</a:t>
            </a:r>
            <a:endParaRPr lang="cs-CZ" sz="2800" dirty="0">
              <a:latin typeface="Franklin Gothic Medium Cond" panose="020B0606030402020204" pitchFamily="34" charset="0"/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1433385" y="2155431"/>
            <a:ext cx="255373" cy="233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089528" y="2087536"/>
            <a:ext cx="7982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Franklin Gothic Medium Cond" panose="020B0606030402020204" pitchFamily="34" charset="0"/>
              </a:rPr>
              <a:t>Komplexný</a:t>
            </a:r>
            <a:r>
              <a:rPr lang="cs-CZ" dirty="0" smtClean="0">
                <a:latin typeface="Franklin Gothic Medium Cond" panose="020B0606030402020204" pitchFamily="34" charset="0"/>
              </a:rPr>
              <a:t> systém </a:t>
            </a:r>
            <a:r>
              <a:rPr lang="cs-CZ" dirty="0" err="1" smtClean="0">
                <a:latin typeface="Franklin Gothic Medium Cond" panose="020B0606030402020204" pitchFamily="34" charset="0"/>
              </a:rPr>
              <a:t>navrhovania</a:t>
            </a:r>
            <a:r>
              <a:rPr lang="cs-CZ" dirty="0" smtClean="0">
                <a:latin typeface="Franklin Gothic Medium Cond" panose="020B0606030402020204" pitchFamily="34" charset="0"/>
              </a:rPr>
              <a:t> </a:t>
            </a:r>
            <a:r>
              <a:rPr lang="cs-CZ" dirty="0" err="1" smtClean="0">
                <a:latin typeface="Franklin Gothic Medium Cond" panose="020B0606030402020204" pitchFamily="34" charset="0"/>
              </a:rPr>
              <a:t>produktívnych</a:t>
            </a:r>
            <a:r>
              <a:rPr lang="cs-CZ" dirty="0" smtClean="0">
                <a:latin typeface="Franklin Gothic Medium Cond" panose="020B0606030402020204" pitchFamily="34" charset="0"/>
              </a:rPr>
              <a:t>, trvalo udržitelných </a:t>
            </a:r>
            <a:r>
              <a:rPr lang="cs-CZ" dirty="0" err="1" smtClean="0">
                <a:latin typeface="Franklin Gothic Medium Cond" panose="020B0606030402020204" pitchFamily="34" charset="0"/>
              </a:rPr>
              <a:t>ľudských</a:t>
            </a:r>
            <a:r>
              <a:rPr lang="cs-CZ" dirty="0" smtClean="0">
                <a:latin typeface="Franklin Gothic Medium Cond" panose="020B0606030402020204" pitchFamily="34" charset="0"/>
              </a:rPr>
              <a:t> </a:t>
            </a:r>
            <a:r>
              <a:rPr lang="cs-CZ" dirty="0" err="1" smtClean="0">
                <a:latin typeface="Franklin Gothic Medium Cond" panose="020B0606030402020204" pitchFamily="34" charset="0"/>
              </a:rPr>
              <a:t>sídiel</a:t>
            </a:r>
            <a:r>
              <a:rPr lang="cs-CZ" dirty="0" smtClean="0">
                <a:latin typeface="Franklin Gothic Medium Cond" panose="020B0606030402020204" pitchFamily="34" charset="0"/>
              </a:rPr>
              <a:t>. Vždy je navrhovaný </a:t>
            </a:r>
            <a:r>
              <a:rPr lang="cs-CZ" dirty="0" err="1" smtClean="0">
                <a:latin typeface="Franklin Gothic Medium Cond" panose="020B0606030402020204" pitchFamily="34" charset="0"/>
              </a:rPr>
              <a:t>podľa</a:t>
            </a:r>
            <a:r>
              <a:rPr lang="cs-CZ" dirty="0" smtClean="0">
                <a:latin typeface="Franklin Gothic Medium Cond" panose="020B0606030402020204" pitchFamily="34" charset="0"/>
              </a:rPr>
              <a:t> </a:t>
            </a:r>
            <a:r>
              <a:rPr lang="cs-CZ" dirty="0" err="1" smtClean="0">
                <a:latin typeface="Franklin Gothic Medium Cond" panose="020B0606030402020204" pitchFamily="34" charset="0"/>
              </a:rPr>
              <a:t>konkrétneho</a:t>
            </a:r>
            <a:r>
              <a:rPr lang="cs-CZ" dirty="0" smtClean="0">
                <a:latin typeface="Franklin Gothic Medium Cond" panose="020B0606030402020204" pitchFamily="34" charset="0"/>
              </a:rPr>
              <a:t> </a:t>
            </a:r>
            <a:r>
              <a:rPr lang="cs-CZ" dirty="0" err="1" smtClean="0">
                <a:latin typeface="Franklin Gothic Medium Cond" panose="020B0606030402020204" pitchFamily="34" charset="0"/>
              </a:rPr>
              <a:t>miesta</a:t>
            </a:r>
            <a:r>
              <a:rPr lang="cs-CZ" dirty="0" smtClean="0">
                <a:latin typeface="Franklin Gothic Medium Cond" panose="020B0606030402020204" pitchFamily="34" charset="0"/>
              </a:rPr>
              <a:t> a </a:t>
            </a:r>
            <a:r>
              <a:rPr lang="cs-CZ" dirty="0" err="1" smtClean="0">
                <a:latin typeface="Franklin Gothic Medium Cond" panose="020B0606030402020204" pitchFamily="34" charset="0"/>
              </a:rPr>
              <a:t>okoľností</a:t>
            </a:r>
            <a:r>
              <a:rPr lang="cs-CZ" dirty="0" smtClean="0">
                <a:latin typeface="Franklin Gothic Medium Cond" panose="020B0606030402020204" pitchFamily="34" charset="0"/>
              </a:rPr>
              <a:t>, teda nikdy </a:t>
            </a:r>
            <a:r>
              <a:rPr lang="cs-CZ" dirty="0" err="1" smtClean="0">
                <a:latin typeface="Franklin Gothic Medium Cond" panose="020B0606030402020204" pitchFamily="34" charset="0"/>
              </a:rPr>
              <a:t>nie</a:t>
            </a:r>
            <a:r>
              <a:rPr lang="cs-CZ" dirty="0" smtClean="0">
                <a:latin typeface="Franklin Gothic Medium Cond" panose="020B0606030402020204" pitchFamily="34" charset="0"/>
              </a:rPr>
              <a:t> je </a:t>
            </a:r>
            <a:r>
              <a:rPr lang="cs-CZ" dirty="0" err="1" smtClean="0">
                <a:latin typeface="Franklin Gothic Medium Cond" panose="020B0606030402020204" pitchFamily="34" charset="0"/>
              </a:rPr>
              <a:t>rovnaký</a:t>
            </a:r>
            <a:r>
              <a:rPr lang="cs-CZ" dirty="0" smtClean="0">
                <a:latin typeface="Franklin Gothic Medium Cond" panose="020B0606030402020204" pitchFamily="34" charset="0"/>
              </a:rPr>
              <a:t>. </a:t>
            </a:r>
            <a:endParaRPr lang="cs-CZ" dirty="0">
              <a:latin typeface="Franklin Gothic Medium Cond" panose="020B0606030402020204" pitchFamily="34" charset="0"/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1433385" y="2998574"/>
            <a:ext cx="255373" cy="230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089528" y="2929237"/>
            <a:ext cx="8666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Franklin Gothic Medium Cond" panose="020B0606030402020204" pitchFamily="34" charset="0"/>
              </a:rPr>
              <a:t>Stojí na uplatňovaní </a:t>
            </a:r>
            <a:r>
              <a:rPr lang="cs-CZ" dirty="0" err="1" smtClean="0">
                <a:latin typeface="Franklin Gothic Medium Cond" panose="020B0606030402020204" pitchFamily="34" charset="0"/>
              </a:rPr>
              <a:t>permakultúrnej</a:t>
            </a:r>
            <a:r>
              <a:rPr lang="cs-CZ" dirty="0" smtClean="0">
                <a:latin typeface="Franklin Gothic Medium Cond" panose="020B0606030402020204" pitchFamily="34" charset="0"/>
              </a:rPr>
              <a:t> etiky v </a:t>
            </a:r>
            <a:r>
              <a:rPr lang="cs-CZ" dirty="0" err="1" smtClean="0">
                <a:latin typeface="Franklin Gothic Medium Cond" panose="020B0606030402020204" pitchFamily="34" charset="0"/>
              </a:rPr>
              <a:t>každom</a:t>
            </a:r>
            <a:r>
              <a:rPr lang="cs-CZ" dirty="0" smtClean="0">
                <a:latin typeface="Franklin Gothic Medium Cond" panose="020B0606030402020204" pitchFamily="34" charset="0"/>
              </a:rPr>
              <a:t> bode jeho </a:t>
            </a:r>
            <a:r>
              <a:rPr lang="cs-CZ" dirty="0" err="1" smtClean="0">
                <a:latin typeface="Franklin Gothic Medium Cond" panose="020B0606030402020204" pitchFamily="34" charset="0"/>
              </a:rPr>
              <a:t>realizácie</a:t>
            </a:r>
            <a:endParaRPr lang="cs-CZ" dirty="0">
              <a:latin typeface="Franklin Gothic Medium Cond" panose="020B060603040202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1445742" y="3838833"/>
            <a:ext cx="243016" cy="222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2089527" y="3642565"/>
            <a:ext cx="8928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Franklin Gothic Medium Cond" panose="020B0606030402020204" pitchFamily="34" charset="0"/>
              </a:rPr>
              <a:t>Je to systém </a:t>
            </a:r>
            <a:r>
              <a:rPr lang="cs-CZ" dirty="0" err="1" smtClean="0">
                <a:latin typeface="Franklin Gothic Medium Cond" panose="020B0606030402020204" pitchFamily="34" charset="0"/>
              </a:rPr>
              <a:t>vzájomného</a:t>
            </a:r>
            <a:r>
              <a:rPr lang="cs-CZ" dirty="0" smtClean="0">
                <a:latin typeface="Franklin Gothic Medium Cond" panose="020B0606030402020204" pitchFamily="34" charset="0"/>
              </a:rPr>
              <a:t> </a:t>
            </a:r>
            <a:r>
              <a:rPr lang="cs-CZ" dirty="0" err="1" smtClean="0">
                <a:latin typeface="Franklin Gothic Medium Cond" panose="020B0606030402020204" pitchFamily="34" charset="0"/>
              </a:rPr>
              <a:t>funkčného</a:t>
            </a:r>
            <a:r>
              <a:rPr lang="cs-CZ" dirty="0" smtClean="0">
                <a:latin typeface="Franklin Gothic Medium Cond" panose="020B0606030402020204" pitchFamily="34" charset="0"/>
              </a:rPr>
              <a:t> </a:t>
            </a:r>
            <a:r>
              <a:rPr lang="cs-CZ" dirty="0" err="1" smtClean="0">
                <a:latin typeface="Franklin Gothic Medium Cond" panose="020B0606030402020204" pitchFamily="34" charset="0"/>
              </a:rPr>
              <a:t>kombinovania</a:t>
            </a:r>
            <a:r>
              <a:rPr lang="cs-CZ" dirty="0" smtClean="0">
                <a:latin typeface="Franklin Gothic Medium Cond" panose="020B0606030402020204" pitchFamily="34" charset="0"/>
              </a:rPr>
              <a:t> </a:t>
            </a:r>
            <a:r>
              <a:rPr lang="cs-CZ" dirty="0" err="1" smtClean="0">
                <a:latin typeface="Franklin Gothic Medium Cond" panose="020B0606030402020204" pitchFamily="34" charset="0"/>
              </a:rPr>
              <a:t>prvkov</a:t>
            </a:r>
            <a:r>
              <a:rPr lang="cs-CZ" dirty="0" smtClean="0">
                <a:latin typeface="Franklin Gothic Medium Cond" panose="020B0606030402020204" pitchFamily="34" charset="0"/>
              </a:rPr>
              <a:t> v </a:t>
            </a:r>
            <a:r>
              <a:rPr lang="cs-CZ" dirty="0" err="1" smtClean="0">
                <a:latin typeface="Franklin Gothic Medium Cond" panose="020B0606030402020204" pitchFamily="34" charset="0"/>
              </a:rPr>
              <a:t>krajine</a:t>
            </a:r>
            <a:r>
              <a:rPr lang="cs-CZ" dirty="0" smtClean="0">
                <a:latin typeface="Franklin Gothic Medium Cond" panose="020B0606030402020204" pitchFamily="34" charset="0"/>
              </a:rPr>
              <a:t> tak, aby </a:t>
            </a:r>
            <a:r>
              <a:rPr lang="cs-CZ" dirty="0" err="1" smtClean="0">
                <a:latin typeface="Franklin Gothic Medium Cond" panose="020B0606030402020204" pitchFamily="34" charset="0"/>
              </a:rPr>
              <a:t>boli</a:t>
            </a:r>
            <a:r>
              <a:rPr lang="cs-CZ" dirty="0" smtClean="0">
                <a:latin typeface="Franklin Gothic Medium Cond" panose="020B0606030402020204" pitchFamily="34" charset="0"/>
              </a:rPr>
              <a:t> minimalizované dopady na životné </a:t>
            </a:r>
            <a:r>
              <a:rPr lang="cs-CZ" dirty="0" err="1" smtClean="0">
                <a:latin typeface="Franklin Gothic Medium Cond" panose="020B0606030402020204" pitchFamily="34" charset="0"/>
              </a:rPr>
              <a:t>prostredie</a:t>
            </a:r>
            <a:r>
              <a:rPr lang="cs-CZ" dirty="0" smtClean="0">
                <a:latin typeface="Franklin Gothic Medium Cond" panose="020B0606030402020204" pitchFamily="34" charset="0"/>
              </a:rPr>
              <a:t> a přitom </a:t>
            </a:r>
            <a:r>
              <a:rPr lang="cs-CZ" dirty="0" err="1" smtClean="0">
                <a:latin typeface="Franklin Gothic Medium Cond" panose="020B0606030402020204" pitchFamily="34" charset="0"/>
              </a:rPr>
              <a:t>boli</a:t>
            </a:r>
            <a:r>
              <a:rPr lang="cs-CZ" dirty="0" smtClean="0">
                <a:latin typeface="Franklin Gothic Medium Cond" panose="020B0606030402020204" pitchFamily="34" charset="0"/>
              </a:rPr>
              <a:t> </a:t>
            </a:r>
            <a:r>
              <a:rPr lang="cs-CZ" dirty="0" err="1" smtClean="0">
                <a:latin typeface="Franklin Gothic Medium Cond" panose="020B0606030402020204" pitchFamily="34" charset="0"/>
              </a:rPr>
              <a:t>naplnené</a:t>
            </a:r>
            <a:r>
              <a:rPr lang="cs-CZ" dirty="0" smtClean="0">
                <a:latin typeface="Franklin Gothic Medium Cond" panose="020B0606030402020204" pitchFamily="34" charset="0"/>
              </a:rPr>
              <a:t> </a:t>
            </a:r>
            <a:r>
              <a:rPr lang="cs-CZ" dirty="0" err="1" smtClean="0">
                <a:latin typeface="Franklin Gothic Medium Cond" panose="020B0606030402020204" pitchFamily="34" charset="0"/>
              </a:rPr>
              <a:t>potreby</a:t>
            </a:r>
            <a:r>
              <a:rPr lang="cs-CZ" dirty="0" smtClean="0">
                <a:latin typeface="Franklin Gothic Medium Cond" panose="020B0606030402020204" pitchFamily="34" charset="0"/>
              </a:rPr>
              <a:t> </a:t>
            </a:r>
            <a:r>
              <a:rPr lang="cs-CZ" dirty="0" err="1" smtClean="0">
                <a:latin typeface="Franklin Gothic Medium Cond" panose="020B0606030402020204" pitchFamily="34" charset="0"/>
              </a:rPr>
              <a:t>užívateľov</a:t>
            </a:r>
            <a:endParaRPr lang="cs-CZ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Šipka doprava 10"/>
          <p:cNvSpPr/>
          <p:nvPr/>
        </p:nvSpPr>
        <p:spPr>
          <a:xfrm>
            <a:off x="1445742" y="4670854"/>
            <a:ext cx="243016" cy="214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015387" y="4593279"/>
            <a:ext cx="855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Franklin Gothic Medium Cond" panose="020B0606030402020204" pitchFamily="34" charset="0"/>
              </a:rPr>
              <a:t>Využíva</a:t>
            </a:r>
            <a:r>
              <a:rPr lang="cs-CZ" dirty="0" smtClean="0">
                <a:latin typeface="Franklin Gothic Medium Cond" panose="020B0606030402020204" pitchFamily="34" charset="0"/>
              </a:rPr>
              <a:t> </a:t>
            </a:r>
            <a:r>
              <a:rPr lang="cs-CZ" dirty="0" err="1" smtClean="0">
                <a:latin typeface="Franklin Gothic Medium Cond" panose="020B0606030402020204" pitchFamily="34" charset="0"/>
              </a:rPr>
              <a:t>tradične</a:t>
            </a:r>
            <a:r>
              <a:rPr lang="cs-CZ" dirty="0" smtClean="0">
                <a:latin typeface="Franklin Gothic Medium Cond" panose="020B0606030402020204" pitchFamily="34" charset="0"/>
              </a:rPr>
              <a:t> historicky </a:t>
            </a:r>
            <a:r>
              <a:rPr lang="cs-CZ" dirty="0" err="1" smtClean="0">
                <a:latin typeface="Franklin Gothic Medium Cond" panose="020B0606030402020204" pitchFamily="34" charset="0"/>
              </a:rPr>
              <a:t>overené</a:t>
            </a:r>
            <a:r>
              <a:rPr lang="cs-CZ" dirty="0" smtClean="0">
                <a:latin typeface="Franklin Gothic Medium Cond" panose="020B0606030402020204" pitchFamily="34" charset="0"/>
              </a:rPr>
              <a:t> postupy, </a:t>
            </a:r>
            <a:r>
              <a:rPr lang="cs-CZ" dirty="0" err="1" smtClean="0">
                <a:latin typeface="Franklin Gothic Medium Cond" panose="020B0606030402020204" pitchFamily="34" charset="0"/>
              </a:rPr>
              <a:t>ako</a:t>
            </a:r>
            <a:r>
              <a:rPr lang="cs-CZ" dirty="0" smtClean="0">
                <a:latin typeface="Franklin Gothic Medium Cond" panose="020B0606030402020204" pitchFamily="34" charset="0"/>
              </a:rPr>
              <a:t> aj </a:t>
            </a:r>
            <a:r>
              <a:rPr lang="cs-CZ" dirty="0" err="1" smtClean="0">
                <a:latin typeface="Franklin Gothic Medium Cond" panose="020B0606030402020204" pitchFamily="34" charset="0"/>
              </a:rPr>
              <a:t>moderné</a:t>
            </a:r>
            <a:r>
              <a:rPr lang="cs-CZ" dirty="0" smtClean="0">
                <a:latin typeface="Franklin Gothic Medium Cond" panose="020B0606030402020204" pitchFamily="34" charset="0"/>
              </a:rPr>
              <a:t> </a:t>
            </a:r>
            <a:r>
              <a:rPr lang="cs-CZ" dirty="0" err="1" smtClean="0">
                <a:latin typeface="Franklin Gothic Medium Cond" panose="020B0606030402020204" pitchFamily="34" charset="0"/>
              </a:rPr>
              <a:t>vedecké</a:t>
            </a:r>
            <a:r>
              <a:rPr lang="cs-CZ" dirty="0" smtClean="0">
                <a:latin typeface="Franklin Gothic Medium Cond" panose="020B0606030402020204" pitchFamily="34" charset="0"/>
              </a:rPr>
              <a:t> </a:t>
            </a:r>
            <a:r>
              <a:rPr lang="cs-CZ" dirty="0" err="1" smtClean="0">
                <a:latin typeface="Franklin Gothic Medium Cond" panose="020B0606030402020204" pitchFamily="34" charset="0"/>
              </a:rPr>
              <a:t>prístupy</a:t>
            </a:r>
            <a:endParaRPr lang="cs-CZ" dirty="0">
              <a:latin typeface="Franklin Gothic Medium Cond" panose="020B0606030402020204" pitchFamily="34" charset="0"/>
            </a:endParaRPr>
          </a:p>
        </p:txBody>
      </p:sp>
      <p:sp>
        <p:nvSpPr>
          <p:cNvPr id="13" name="Šipka doprava 12"/>
          <p:cNvSpPr/>
          <p:nvPr/>
        </p:nvSpPr>
        <p:spPr>
          <a:xfrm>
            <a:off x="1445742" y="5494637"/>
            <a:ext cx="267730" cy="247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1922589" y="5434980"/>
            <a:ext cx="798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Franklin Gothic Medium Cond" panose="020B0606030402020204" pitchFamily="34" charset="0"/>
              </a:rPr>
              <a:t>Uplatňovanie</a:t>
            </a:r>
            <a:r>
              <a:rPr lang="cs-CZ" dirty="0" smtClean="0">
                <a:latin typeface="Franklin Gothic Medium Cond" panose="020B0606030402020204" pitchFamily="34" charset="0"/>
              </a:rPr>
              <a:t> ekologických </a:t>
            </a:r>
            <a:r>
              <a:rPr lang="cs-CZ" dirty="0" err="1" smtClean="0">
                <a:latin typeface="Franklin Gothic Medium Cond" panose="020B0606030402020204" pitchFamily="34" charset="0"/>
              </a:rPr>
              <a:t>postupov</a:t>
            </a:r>
            <a:r>
              <a:rPr lang="cs-CZ" dirty="0" smtClean="0">
                <a:latin typeface="Franklin Gothic Medium Cond" panose="020B0606030402020204" pitchFamily="34" charset="0"/>
              </a:rPr>
              <a:t>, zdravého rozumu a </a:t>
            </a:r>
            <a:r>
              <a:rPr lang="cs-CZ" dirty="0" err="1" smtClean="0">
                <a:latin typeface="Franklin Gothic Medium Cond" panose="020B0606030402020204" pitchFamily="34" charset="0"/>
              </a:rPr>
              <a:t>humánnych</a:t>
            </a:r>
            <a:r>
              <a:rPr lang="cs-CZ" dirty="0" smtClean="0">
                <a:latin typeface="Franklin Gothic Medium Cond" panose="020B0606030402020204" pitchFamily="34" charset="0"/>
              </a:rPr>
              <a:t> </a:t>
            </a:r>
            <a:r>
              <a:rPr lang="cs-CZ" dirty="0" err="1">
                <a:latin typeface="Franklin Gothic Medium Cond" panose="020B0606030402020204" pitchFamily="34" charset="0"/>
              </a:rPr>
              <a:t>hodnôt</a:t>
            </a:r>
            <a:endParaRPr lang="cs-CZ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4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>
                <a:latin typeface="Franklin Gothic Medium Cond" panose="020B0606030402020204" pitchFamily="34" charset="0"/>
              </a:rPr>
              <a:t>Princípy</a:t>
            </a:r>
            <a:r>
              <a:rPr lang="cs-CZ" sz="4000" dirty="0" smtClean="0">
                <a:latin typeface="Franklin Gothic Medium Cond" panose="020B0606030402020204" pitchFamily="34" charset="0"/>
              </a:rPr>
              <a:t> </a:t>
            </a:r>
            <a:r>
              <a:rPr lang="cs-CZ" sz="4000" dirty="0" err="1" smtClean="0">
                <a:latin typeface="Franklin Gothic Medium Cond" panose="020B0606030402020204" pitchFamily="34" charset="0"/>
              </a:rPr>
              <a:t>permakultúrneho</a:t>
            </a:r>
            <a:r>
              <a:rPr lang="cs-CZ" sz="4000" dirty="0" smtClean="0">
                <a:latin typeface="Franklin Gothic Medium Cond" panose="020B0606030402020204" pitchFamily="34" charset="0"/>
              </a:rPr>
              <a:t> dizajnu</a:t>
            </a:r>
            <a:endParaRPr lang="cs-CZ" sz="4000" dirty="0">
              <a:latin typeface="Franklin Gothic Medium Cond" panose="020B06060304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43000" y="1837037"/>
            <a:ext cx="42774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latin typeface="Franklin Gothic Medium Cond" panose="020B0606030402020204" pitchFamily="34" charset="0"/>
              </a:rPr>
              <a:t>1. </a:t>
            </a:r>
            <a:r>
              <a:rPr lang="cs-CZ" b="1" dirty="0" err="1">
                <a:latin typeface="Franklin Gothic Medium Cond" panose="020B0606030402020204" pitchFamily="34" charset="0"/>
              </a:rPr>
              <a:t>Relatívne</a:t>
            </a:r>
            <a:r>
              <a:rPr lang="cs-CZ" b="1" dirty="0">
                <a:latin typeface="Franklin Gothic Medium Cond" panose="020B0606030402020204" pitchFamily="34" charset="0"/>
              </a:rPr>
              <a:t> </a:t>
            </a:r>
            <a:r>
              <a:rPr lang="cs-CZ" b="1" dirty="0" err="1">
                <a:latin typeface="Franklin Gothic Medium Cond" panose="020B0606030402020204" pitchFamily="34" charset="0"/>
              </a:rPr>
              <a:t>umiestnenie</a:t>
            </a:r>
            <a:endParaRPr lang="cs-CZ" b="1" dirty="0">
              <a:latin typeface="Franklin Gothic Medium Cond" panose="020B06060304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b="1" dirty="0">
                <a:latin typeface="Franklin Gothic Medium Cond" panose="020B0606030402020204" pitchFamily="34" charset="0"/>
              </a:rPr>
              <a:t>2. </a:t>
            </a:r>
            <a:r>
              <a:rPr lang="cs-CZ" b="1" dirty="0" err="1">
                <a:latin typeface="Franklin Gothic Medium Cond" panose="020B0606030402020204" pitchFamily="34" charset="0"/>
              </a:rPr>
              <a:t>Mnohorakos</a:t>
            </a:r>
            <a:r>
              <a:rPr lang="cs-CZ" dirty="0" err="1">
                <a:latin typeface="Franklin Gothic Medium Cond" panose="020B0606030402020204" pitchFamily="34" charset="0"/>
              </a:rPr>
              <a:t>ť</a:t>
            </a:r>
            <a:r>
              <a:rPr lang="cs-CZ" dirty="0">
                <a:latin typeface="Franklin Gothic Medium Cond" panose="020B0606030402020204" pitchFamily="34" charset="0"/>
              </a:rPr>
              <a:t> </a:t>
            </a:r>
            <a:r>
              <a:rPr lang="cs-CZ" b="1" dirty="0" err="1">
                <a:latin typeface="Franklin Gothic Medium Cond" panose="020B0606030402020204" pitchFamily="34" charset="0"/>
              </a:rPr>
              <a:t>funkcií</a:t>
            </a:r>
            <a:endParaRPr lang="cs-CZ" b="1" dirty="0">
              <a:latin typeface="Franklin Gothic Medium Cond" panose="020B06060304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b="1" dirty="0">
                <a:latin typeface="Franklin Gothic Medium Cond" panose="020B0606030402020204" pitchFamily="34" charset="0"/>
              </a:rPr>
              <a:t>3. </a:t>
            </a:r>
            <a:r>
              <a:rPr lang="cs-CZ" b="1" dirty="0" err="1">
                <a:latin typeface="Franklin Gothic Medium Cond" panose="020B0606030402020204" pitchFamily="34" charset="0"/>
              </a:rPr>
              <a:t>Mnohorakos</a:t>
            </a:r>
            <a:r>
              <a:rPr lang="cs-CZ" dirty="0" err="1">
                <a:latin typeface="Franklin Gothic Medium Cond" panose="020B0606030402020204" pitchFamily="34" charset="0"/>
              </a:rPr>
              <a:t>ť</a:t>
            </a:r>
            <a:r>
              <a:rPr lang="cs-CZ" dirty="0">
                <a:latin typeface="Franklin Gothic Medium Cond" panose="020B0606030402020204" pitchFamily="34" charset="0"/>
              </a:rPr>
              <a:t> </a:t>
            </a:r>
            <a:r>
              <a:rPr lang="cs-CZ" b="1" dirty="0" err="1">
                <a:latin typeface="Franklin Gothic Medium Cond" panose="020B0606030402020204" pitchFamily="34" charset="0"/>
              </a:rPr>
              <a:t>elementov</a:t>
            </a:r>
            <a:endParaRPr lang="cs-CZ" b="1" dirty="0">
              <a:latin typeface="Franklin Gothic Medium Cond" panose="020B06060304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b="1" dirty="0">
                <a:latin typeface="Franklin Gothic Medium Cond" panose="020B0606030402020204" pitchFamily="34" charset="0"/>
              </a:rPr>
              <a:t>4. </a:t>
            </a:r>
            <a:r>
              <a:rPr lang="cs-CZ" b="1" dirty="0" err="1">
                <a:latin typeface="Franklin Gothic Medium Cond" panose="020B0606030402020204" pitchFamily="34" charset="0"/>
              </a:rPr>
              <a:t>Použitie</a:t>
            </a:r>
            <a:r>
              <a:rPr lang="cs-CZ" b="1" dirty="0">
                <a:latin typeface="Franklin Gothic Medium Cond" panose="020B0606030402020204" pitchFamily="34" charset="0"/>
              </a:rPr>
              <a:t> energie a </a:t>
            </a:r>
            <a:r>
              <a:rPr lang="cs-CZ" b="1" dirty="0" err="1">
                <a:latin typeface="Franklin Gothic Medium Cond" panose="020B0606030402020204" pitchFamily="34" charset="0"/>
              </a:rPr>
              <a:t>recyklácia</a:t>
            </a:r>
            <a:endParaRPr lang="cs-CZ" b="1" dirty="0">
              <a:latin typeface="Franklin Gothic Medium Cond" panose="020B06060304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b="1" dirty="0">
                <a:latin typeface="Franklin Gothic Medium Cond" panose="020B0606030402020204" pitchFamily="34" charset="0"/>
              </a:rPr>
              <a:t>5. Biologické zdroje</a:t>
            </a:r>
          </a:p>
          <a:p>
            <a:pPr>
              <a:lnSpc>
                <a:spcPct val="150000"/>
              </a:lnSpc>
            </a:pPr>
            <a:r>
              <a:rPr lang="cs-CZ" b="1" dirty="0">
                <a:latin typeface="Franklin Gothic Medium Cond" panose="020B0606030402020204" pitchFamily="34" charset="0"/>
              </a:rPr>
              <a:t>6. Energeticky úsporné </a:t>
            </a:r>
            <a:r>
              <a:rPr lang="cs-CZ" b="1" dirty="0" err="1">
                <a:latin typeface="Franklin Gothic Medium Cond" panose="020B0606030402020204" pitchFamily="34" charset="0"/>
              </a:rPr>
              <a:t>plánovanie</a:t>
            </a:r>
            <a:endParaRPr lang="cs-CZ" b="1" dirty="0">
              <a:latin typeface="Franklin Gothic Medium Cond" panose="020B06060304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b="1" dirty="0">
                <a:latin typeface="Franklin Gothic Medium Cond" panose="020B0606030402020204" pitchFamily="34" charset="0"/>
              </a:rPr>
              <a:t>7. Malé </a:t>
            </a:r>
            <a:r>
              <a:rPr lang="cs-CZ" b="1" dirty="0" err="1">
                <a:latin typeface="Franklin Gothic Medium Cond" panose="020B0606030402020204" pitchFamily="34" charset="0"/>
              </a:rPr>
              <a:t>intenzívne</a:t>
            </a:r>
            <a:r>
              <a:rPr lang="cs-CZ" b="1" dirty="0">
                <a:latin typeface="Franklin Gothic Medium Cond" panose="020B0606030402020204" pitchFamily="34" charset="0"/>
              </a:rPr>
              <a:t> systémy / </a:t>
            </a:r>
            <a:r>
              <a:rPr lang="cs-CZ" b="1" dirty="0" err="1">
                <a:latin typeface="Franklin Gothic Medium Cond" panose="020B0606030402020204" pitchFamily="34" charset="0"/>
              </a:rPr>
              <a:t>stohovanie</a:t>
            </a:r>
            <a:endParaRPr lang="cs-CZ" b="1" dirty="0">
              <a:latin typeface="Franklin Gothic Medium Cond" panose="020B06060304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b="1" dirty="0">
                <a:latin typeface="Franklin Gothic Medium Cond" panose="020B0606030402020204" pitchFamily="34" charset="0"/>
              </a:rPr>
              <a:t>8. </a:t>
            </a:r>
            <a:r>
              <a:rPr lang="cs-CZ" b="1" dirty="0" err="1">
                <a:latin typeface="Franklin Gothic Medium Cond" panose="020B0606030402020204" pitchFamily="34" charset="0"/>
              </a:rPr>
              <a:t>Prirodzená</a:t>
            </a:r>
            <a:r>
              <a:rPr lang="cs-CZ" b="1" dirty="0">
                <a:latin typeface="Franklin Gothic Medium Cond" panose="020B0606030402020204" pitchFamily="34" charset="0"/>
              </a:rPr>
              <a:t> </a:t>
            </a:r>
            <a:r>
              <a:rPr lang="cs-CZ" b="1" dirty="0" err="1">
                <a:latin typeface="Franklin Gothic Medium Cond" panose="020B0606030402020204" pitchFamily="34" charset="0"/>
              </a:rPr>
              <a:t>sukcesia</a:t>
            </a:r>
            <a:endParaRPr lang="cs-CZ" b="1" dirty="0">
              <a:latin typeface="Franklin Gothic Medium Cond" panose="020B06060304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b="1" dirty="0">
                <a:latin typeface="Franklin Gothic Medium Cond" panose="020B0606030402020204" pitchFamily="34" charset="0"/>
              </a:rPr>
              <a:t>9. </a:t>
            </a:r>
            <a:r>
              <a:rPr lang="cs-CZ" b="1" dirty="0" smtClean="0">
                <a:latin typeface="Franklin Gothic Medium Cond" panose="020B0606030402020204" pitchFamily="34" charset="0"/>
              </a:rPr>
              <a:t>Diverzita</a:t>
            </a:r>
          </a:p>
          <a:p>
            <a:pPr>
              <a:lnSpc>
                <a:spcPct val="150000"/>
              </a:lnSpc>
            </a:pPr>
            <a:r>
              <a:rPr lang="cs-CZ" b="1" dirty="0" smtClean="0">
                <a:latin typeface="Franklin Gothic Medium Cond" panose="020B0606030402020204" pitchFamily="34" charset="0"/>
              </a:rPr>
              <a:t>10</a:t>
            </a:r>
            <a:r>
              <a:rPr lang="cs-CZ" b="1" dirty="0">
                <a:latin typeface="Franklin Gothic Medium Cond" panose="020B0606030402020204" pitchFamily="34" charset="0"/>
              </a:rPr>
              <a:t>. Vzory a </a:t>
            </a:r>
            <a:r>
              <a:rPr lang="cs-CZ" b="1" dirty="0" err="1">
                <a:latin typeface="Franklin Gothic Medium Cond" panose="020B0606030402020204" pitchFamily="34" charset="0"/>
              </a:rPr>
              <a:t>hrani</a:t>
            </a:r>
            <a:r>
              <a:rPr lang="cs-CZ" dirty="0" err="1">
                <a:latin typeface="Franklin Gothic Medium Cond" panose="020B0606030402020204" pitchFamily="34" charset="0"/>
              </a:rPr>
              <a:t>č</a:t>
            </a:r>
            <a:r>
              <a:rPr lang="cs-CZ" b="1" dirty="0" err="1">
                <a:latin typeface="Franklin Gothic Medium Cond" panose="020B0606030402020204" pitchFamily="34" charset="0"/>
              </a:rPr>
              <a:t>né</a:t>
            </a:r>
            <a:r>
              <a:rPr lang="cs-CZ" b="1" dirty="0">
                <a:latin typeface="Franklin Gothic Medium Cond" panose="020B0606030402020204" pitchFamily="34" charset="0"/>
              </a:rPr>
              <a:t> zóny</a:t>
            </a:r>
            <a:endParaRPr lang="cs-CZ" dirty="0">
              <a:latin typeface="Franklin Gothic Medium Cond" panose="020B0606030402020204" pitchFamily="34" charset="0"/>
            </a:endParaRPr>
          </a:p>
        </p:txBody>
      </p:sp>
      <p:pic>
        <p:nvPicPr>
          <p:cNvPr id="3074" name="Picture 2" descr="http://www.ecobuilding.org/conference/2011-archive/2011%20session-overviews/Permaculture/@@images/75e91cb8-e204-40b2-9b5a-3acd25f4087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34" y="1749154"/>
            <a:ext cx="6198478" cy="455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65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ipka doprava 1"/>
          <p:cNvSpPr/>
          <p:nvPr/>
        </p:nvSpPr>
        <p:spPr>
          <a:xfrm>
            <a:off x="1614616" y="1169773"/>
            <a:ext cx="296562" cy="280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421925" y="848151"/>
            <a:ext cx="8435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Franklin Gothic Medium Cond" panose="020B0606030402020204" pitchFamily="34" charset="0"/>
              </a:rPr>
              <a:t>Relatívne</a:t>
            </a:r>
            <a:r>
              <a:rPr lang="cs-CZ" b="1" dirty="0" smtClean="0">
                <a:latin typeface="Franklin Gothic Medium Cond" panose="020B0606030402020204" pitchFamily="34" charset="0"/>
              </a:rPr>
              <a:t> </a:t>
            </a:r>
            <a:r>
              <a:rPr lang="cs-CZ" b="1" dirty="0" err="1" smtClean="0">
                <a:latin typeface="Franklin Gothic Medium Cond" panose="020B0606030402020204" pitchFamily="34" charset="0"/>
              </a:rPr>
              <a:t>umiestnenie</a:t>
            </a:r>
            <a:r>
              <a:rPr lang="cs-CZ" b="1" dirty="0" smtClean="0">
                <a:latin typeface="Franklin Gothic Medium Cond" panose="020B0606030402020204" pitchFamily="34" charset="0"/>
              </a:rPr>
              <a:t> </a:t>
            </a:r>
            <a:r>
              <a:rPr lang="cs-CZ" dirty="0" smtClean="0">
                <a:latin typeface="Franklin Gothic Medium Cond" panose="020B0606030402020204" pitchFamily="34" charset="0"/>
              </a:rPr>
              <a:t>je </a:t>
            </a:r>
            <a:r>
              <a:rPr lang="cs-CZ" dirty="0">
                <a:latin typeface="Franklin Gothic Medium Cond" panose="020B0606030402020204" pitchFamily="34" charset="0"/>
              </a:rPr>
              <a:t>základným </a:t>
            </a:r>
            <a:r>
              <a:rPr lang="cs-CZ" dirty="0" err="1">
                <a:latin typeface="Franklin Gothic Medium Cond" panose="020B0606030402020204" pitchFamily="34" charset="0"/>
              </a:rPr>
              <a:t>prístupom</a:t>
            </a:r>
            <a:r>
              <a:rPr lang="cs-CZ" dirty="0">
                <a:latin typeface="Franklin Gothic Medium Cond" panose="020B0606030402020204" pitchFamily="34" charset="0"/>
              </a:rPr>
              <a:t> k dizajnu. Prvky a energie sú </a:t>
            </a:r>
            <a:r>
              <a:rPr lang="cs-CZ" dirty="0" err="1">
                <a:latin typeface="Franklin Gothic Medium Cond" panose="020B0606030402020204" pitchFamily="34" charset="0"/>
              </a:rPr>
              <a:t>posudzované</a:t>
            </a:r>
            <a:r>
              <a:rPr lang="cs-CZ" dirty="0">
                <a:latin typeface="Franklin Gothic Medium Cond" panose="020B0606030402020204" pitchFamily="34" charset="0"/>
              </a:rPr>
              <a:t> </a:t>
            </a:r>
            <a:r>
              <a:rPr lang="cs-CZ" dirty="0" err="1">
                <a:latin typeface="Franklin Gothic Medium Cond" panose="020B0606030402020204" pitchFamily="34" charset="0"/>
              </a:rPr>
              <a:t>vo</a:t>
            </a:r>
            <a:r>
              <a:rPr lang="cs-CZ" dirty="0">
                <a:latin typeface="Franklin Gothic Medium Cond" panose="020B0606030402020204" pitchFamily="34" charset="0"/>
              </a:rPr>
              <a:t> </a:t>
            </a:r>
            <a:r>
              <a:rPr lang="cs-CZ" dirty="0" err="1">
                <a:latin typeface="Franklin Gothic Medium Cond" panose="020B0606030402020204" pitchFamily="34" charset="0"/>
              </a:rPr>
              <a:t>vzájomných</a:t>
            </a:r>
            <a:r>
              <a:rPr lang="cs-CZ" dirty="0">
                <a:latin typeface="Franklin Gothic Medium Cond" panose="020B0606030402020204" pitchFamily="34" charset="0"/>
              </a:rPr>
              <a:t> </a:t>
            </a:r>
            <a:r>
              <a:rPr lang="cs-CZ" dirty="0" err="1">
                <a:latin typeface="Franklin Gothic Medium Cond" panose="020B0606030402020204" pitchFamily="34" charset="0"/>
              </a:rPr>
              <a:t>vzťahoch</a:t>
            </a:r>
            <a:r>
              <a:rPr lang="cs-CZ" dirty="0">
                <a:latin typeface="Franklin Gothic Medium Cond" panose="020B0606030402020204" pitchFamily="34" charset="0"/>
              </a:rPr>
              <a:t>, </a:t>
            </a:r>
            <a:r>
              <a:rPr lang="cs-CZ" dirty="0" err="1">
                <a:latin typeface="Franklin Gothic Medium Cond" panose="020B0606030402020204" pitchFamily="34" charset="0"/>
              </a:rPr>
              <a:t>nie</a:t>
            </a:r>
            <a:r>
              <a:rPr lang="cs-CZ" dirty="0">
                <a:latin typeface="Franklin Gothic Medium Cond" panose="020B0606030402020204" pitchFamily="34" charset="0"/>
              </a:rPr>
              <a:t> </a:t>
            </a:r>
            <a:r>
              <a:rPr lang="cs-CZ" dirty="0" err="1">
                <a:latin typeface="Franklin Gothic Medium Cond" panose="020B0606030402020204" pitchFamily="34" charset="0"/>
              </a:rPr>
              <a:t>ako</a:t>
            </a:r>
            <a:r>
              <a:rPr lang="cs-CZ" dirty="0">
                <a:latin typeface="Franklin Gothic Medium Cond" panose="020B0606030402020204" pitchFamily="34" charset="0"/>
              </a:rPr>
              <a:t> jednotlivé položky. Je to </a:t>
            </a:r>
            <a:r>
              <a:rPr lang="cs-CZ" dirty="0" err="1">
                <a:latin typeface="Franklin Gothic Medium Cond" panose="020B0606030402020204" pitchFamily="34" charset="0"/>
              </a:rPr>
              <a:t>princíp</a:t>
            </a:r>
            <a:r>
              <a:rPr lang="cs-CZ" dirty="0">
                <a:latin typeface="Franklin Gothic Medium Cond" panose="020B0606030402020204" pitchFamily="34" charset="0"/>
              </a:rPr>
              <a:t> </a:t>
            </a:r>
            <a:r>
              <a:rPr lang="cs-CZ" dirty="0" err="1">
                <a:latin typeface="Franklin Gothic Medium Cond" panose="020B0606030402020204" pitchFamily="34" charset="0"/>
              </a:rPr>
              <a:t>hľadania</a:t>
            </a:r>
            <a:r>
              <a:rPr lang="cs-CZ" dirty="0">
                <a:latin typeface="Franklin Gothic Medium Cond" panose="020B0606030402020204" pitchFamily="34" charset="0"/>
              </a:rPr>
              <a:t> </a:t>
            </a:r>
            <a:r>
              <a:rPr lang="cs-CZ" dirty="0" err="1">
                <a:latin typeface="Franklin Gothic Medium Cond" panose="020B0606030402020204" pitchFamily="34" charset="0"/>
              </a:rPr>
              <a:t>správneho</a:t>
            </a:r>
            <a:r>
              <a:rPr lang="cs-CZ" dirty="0">
                <a:latin typeface="Franklin Gothic Medium Cond" panose="020B0606030402020204" pitchFamily="34" charset="0"/>
              </a:rPr>
              <a:t> </a:t>
            </a:r>
            <a:r>
              <a:rPr lang="cs-CZ" dirty="0" err="1" smtClean="0">
                <a:latin typeface="Franklin Gothic Medium Cond" panose="020B0606030402020204" pitchFamily="34" charset="0"/>
              </a:rPr>
              <a:t>umiestnenia</a:t>
            </a:r>
            <a:r>
              <a:rPr lang="cs-CZ" dirty="0" smtClean="0">
                <a:latin typeface="Franklin Gothic Medium Cond" panose="020B0606030402020204" pitchFamily="34" charset="0"/>
              </a:rPr>
              <a:t> </a:t>
            </a:r>
            <a:r>
              <a:rPr lang="cs-CZ" dirty="0" err="1">
                <a:latin typeface="Franklin Gothic Medium Cond" panose="020B0606030402020204" pitchFamily="34" charset="0"/>
              </a:rPr>
              <a:t>prvkov</a:t>
            </a:r>
            <a:r>
              <a:rPr lang="cs-CZ" dirty="0">
                <a:latin typeface="Franklin Gothic Medium Cond" panose="020B0606030402020204" pitchFamily="34" charset="0"/>
              </a:rPr>
              <a:t> v </a:t>
            </a:r>
            <a:r>
              <a:rPr lang="cs-CZ" dirty="0" err="1">
                <a:latin typeface="Franklin Gothic Medium Cond" panose="020B0606030402020204" pitchFamily="34" charset="0"/>
              </a:rPr>
              <a:t>priestore</a:t>
            </a:r>
            <a:r>
              <a:rPr lang="cs-CZ" dirty="0">
                <a:latin typeface="Franklin Gothic Medium Cond" panose="020B0606030402020204" pitchFamily="34" charset="0"/>
              </a:rPr>
              <a:t> tak, aby fungovali </a:t>
            </a:r>
            <a:r>
              <a:rPr lang="cs-CZ" dirty="0" err="1">
                <a:latin typeface="Franklin Gothic Medium Cond" panose="020B0606030402020204" pitchFamily="34" charset="0"/>
              </a:rPr>
              <a:t>prirodzene</a:t>
            </a:r>
            <a:r>
              <a:rPr lang="cs-CZ" dirty="0">
                <a:latin typeface="Franklin Gothic Medium Cond" panose="020B0606030402020204" pitchFamily="34" charset="0"/>
              </a:rPr>
              <a:t> </a:t>
            </a:r>
            <a:r>
              <a:rPr lang="cs-CZ" dirty="0" err="1">
                <a:latin typeface="Franklin Gothic Medium Cond" panose="020B0606030402020204" pitchFamily="34" charset="0"/>
              </a:rPr>
              <a:t>ako</a:t>
            </a:r>
            <a:r>
              <a:rPr lang="cs-CZ" dirty="0">
                <a:latin typeface="Franklin Gothic Medium Cond" panose="020B0606030402020204" pitchFamily="34" charset="0"/>
              </a:rPr>
              <a:t> </a:t>
            </a:r>
            <a:r>
              <a:rPr lang="cs-CZ" dirty="0" err="1">
                <a:latin typeface="Franklin Gothic Medium Cond" panose="020B0606030402020204" pitchFamily="34" charset="0"/>
              </a:rPr>
              <a:t>súčasť</a:t>
            </a:r>
            <a:r>
              <a:rPr lang="cs-CZ" dirty="0">
                <a:latin typeface="Franklin Gothic Medium Cond" panose="020B0606030402020204" pitchFamily="34" charset="0"/>
              </a:rPr>
              <a:t> </a:t>
            </a:r>
            <a:r>
              <a:rPr lang="cs-CZ" dirty="0" err="1">
                <a:latin typeface="Franklin Gothic Medium Cond" panose="020B0606030402020204" pitchFamily="34" charset="0"/>
              </a:rPr>
              <a:t>cyklov</a:t>
            </a:r>
            <a:r>
              <a:rPr lang="cs-CZ" dirty="0">
                <a:latin typeface="Franklin Gothic Medium Cond" panose="020B0606030402020204" pitchFamily="34" charset="0"/>
              </a:rPr>
              <a:t> energií. </a:t>
            </a:r>
            <a:endParaRPr lang="cs-CZ" dirty="0" smtClean="0">
              <a:latin typeface="Franklin Gothic Medium Cond" panose="020B0606030402020204" pitchFamily="34" charset="0"/>
            </a:endParaRPr>
          </a:p>
          <a:p>
            <a:endParaRPr lang="cs-CZ" dirty="0">
              <a:latin typeface="Franklin Gothic Medium Cond" panose="020B0606030402020204" pitchFamily="34" charset="0"/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1651685" y="2446638"/>
            <a:ext cx="288325" cy="280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388974" y="2151073"/>
            <a:ext cx="8501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Franklin Gothic Medium Cond" panose="020B0606030402020204" pitchFamily="34" charset="0"/>
              </a:rPr>
              <a:t>V </a:t>
            </a:r>
            <a:r>
              <a:rPr lang="cs-CZ" dirty="0" err="1">
                <a:latin typeface="Franklin Gothic Medium Cond" panose="020B0606030402020204" pitchFamily="34" charset="0"/>
              </a:rPr>
              <a:t>permakultúre</a:t>
            </a:r>
            <a:r>
              <a:rPr lang="cs-CZ" dirty="0">
                <a:latin typeface="Franklin Gothic Medium Cond" panose="020B0606030402020204" pitchFamily="34" charset="0"/>
              </a:rPr>
              <a:t> </a:t>
            </a:r>
            <a:r>
              <a:rPr lang="cs-CZ" dirty="0" err="1">
                <a:latin typeface="Franklin Gothic Medium Cond" panose="020B0606030402020204" pitchFamily="34" charset="0"/>
              </a:rPr>
              <a:t>rozoznávame</a:t>
            </a:r>
            <a:r>
              <a:rPr lang="cs-CZ" dirty="0">
                <a:latin typeface="Franklin Gothic Medium Cond" panose="020B0606030402020204" pitchFamily="34" charset="0"/>
              </a:rPr>
              <a:t> </a:t>
            </a:r>
            <a:r>
              <a:rPr lang="cs-CZ" b="1" dirty="0" smtClean="0">
                <a:latin typeface="Franklin Gothic Medium Cond" panose="020B0606030402020204" pitchFamily="34" charset="0"/>
              </a:rPr>
              <a:t>5 </a:t>
            </a:r>
            <a:r>
              <a:rPr lang="cs-CZ" b="1" dirty="0">
                <a:latin typeface="Franklin Gothic Medium Cond" panose="020B0606030402020204" pitchFamily="34" charset="0"/>
              </a:rPr>
              <a:t>plánovacích zón</a:t>
            </a:r>
            <a:r>
              <a:rPr lang="cs-CZ" dirty="0">
                <a:latin typeface="Franklin Gothic Medium Cond" panose="020B0606030402020204" pitchFamily="34" charset="0"/>
              </a:rPr>
              <a:t>, </a:t>
            </a:r>
            <a:r>
              <a:rPr lang="cs-CZ" dirty="0" err="1">
                <a:latin typeface="Franklin Gothic Medium Cond" panose="020B0606030402020204" pitchFamily="34" charset="0"/>
              </a:rPr>
              <a:t>ktoré</a:t>
            </a:r>
            <a:r>
              <a:rPr lang="cs-CZ" dirty="0">
                <a:latin typeface="Franklin Gothic Medium Cond" panose="020B0606030402020204" pitchFamily="34" charset="0"/>
              </a:rPr>
              <a:t> </a:t>
            </a:r>
            <a:r>
              <a:rPr lang="cs-CZ" dirty="0" err="1">
                <a:latin typeface="Franklin Gothic Medium Cond" panose="020B0606030402020204" pitchFamily="34" charset="0"/>
              </a:rPr>
              <a:t>sa</a:t>
            </a:r>
            <a:r>
              <a:rPr lang="cs-CZ" dirty="0">
                <a:latin typeface="Franklin Gothic Medium Cond" panose="020B0606030402020204" pitchFamily="34" charset="0"/>
              </a:rPr>
              <a:t> </a:t>
            </a:r>
            <a:r>
              <a:rPr lang="cs-CZ" dirty="0" err="1">
                <a:latin typeface="Franklin Gothic Medium Cond" panose="020B0606030402020204" pitchFamily="34" charset="0"/>
              </a:rPr>
              <a:t>odvíjajú</a:t>
            </a:r>
            <a:r>
              <a:rPr lang="cs-CZ" dirty="0">
                <a:latin typeface="Franklin Gothic Medium Cond" panose="020B0606030402020204" pitchFamily="34" charset="0"/>
              </a:rPr>
              <a:t> od </a:t>
            </a:r>
            <a:r>
              <a:rPr lang="cs-CZ" dirty="0" err="1">
                <a:latin typeface="Franklin Gothic Medium Cond" panose="020B0606030402020204" pitchFamily="34" charset="0"/>
              </a:rPr>
              <a:t>energetickej</a:t>
            </a:r>
            <a:r>
              <a:rPr lang="cs-CZ" dirty="0">
                <a:latin typeface="Franklin Gothic Medium Cond" panose="020B0606030402020204" pitchFamily="34" charset="0"/>
              </a:rPr>
              <a:t> náročnosti </a:t>
            </a:r>
            <a:r>
              <a:rPr lang="cs-CZ" dirty="0" err="1">
                <a:latin typeface="Franklin Gothic Medium Cond" panose="020B0606030402020204" pitchFamily="34" charset="0"/>
              </a:rPr>
              <a:t>nutnej</a:t>
            </a:r>
            <a:r>
              <a:rPr lang="cs-CZ" dirty="0">
                <a:latin typeface="Franklin Gothic Medium Cond" panose="020B0606030402020204" pitchFamily="34" charset="0"/>
              </a:rPr>
              <a:t> na </a:t>
            </a:r>
            <a:r>
              <a:rPr lang="cs-CZ" dirty="0" err="1">
                <a:latin typeface="Franklin Gothic Medium Cond" panose="020B0606030402020204" pitchFamily="34" charset="0"/>
              </a:rPr>
              <a:t>každodennú</a:t>
            </a:r>
            <a:r>
              <a:rPr lang="cs-CZ" dirty="0">
                <a:latin typeface="Franklin Gothic Medium Cond" panose="020B0606030402020204" pitchFamily="34" charset="0"/>
              </a:rPr>
              <a:t> </a:t>
            </a:r>
            <a:r>
              <a:rPr lang="cs-CZ" dirty="0" err="1">
                <a:latin typeface="Franklin Gothic Medium Cond" panose="020B0606030402020204" pitchFamily="34" charset="0"/>
              </a:rPr>
              <a:t>prevádzku</a:t>
            </a:r>
            <a:r>
              <a:rPr lang="cs-CZ" dirty="0">
                <a:latin typeface="Franklin Gothic Medium Cond" panose="020B0606030402020204" pitchFamily="34" charset="0"/>
              </a:rPr>
              <a:t> </a:t>
            </a:r>
            <a:r>
              <a:rPr lang="cs-CZ" dirty="0" err="1">
                <a:latin typeface="Franklin Gothic Medium Cond" panose="020B0606030402020204" pitchFamily="34" charset="0"/>
              </a:rPr>
              <a:t>prvkov</a:t>
            </a:r>
            <a:r>
              <a:rPr lang="cs-CZ" dirty="0">
                <a:latin typeface="Franklin Gothic Medium Cond" panose="020B0606030402020204" pitchFamily="34" charset="0"/>
              </a:rPr>
              <a:t> v </a:t>
            </a:r>
            <a:r>
              <a:rPr lang="cs-CZ" dirty="0" err="1">
                <a:latin typeface="Franklin Gothic Medium Cond" panose="020B0606030402020204" pitchFamily="34" charset="0"/>
              </a:rPr>
              <a:t>nej</a:t>
            </a:r>
            <a:r>
              <a:rPr lang="cs-CZ" dirty="0">
                <a:latin typeface="Franklin Gothic Medium Cond" panose="020B0606030402020204" pitchFamily="34" charset="0"/>
              </a:rPr>
              <a:t> </a:t>
            </a:r>
            <a:r>
              <a:rPr lang="cs-CZ" dirty="0" err="1">
                <a:latin typeface="Franklin Gothic Medium Cond" panose="020B0606030402020204" pitchFamily="34" charset="0"/>
              </a:rPr>
              <a:t>umiestnených</a:t>
            </a:r>
            <a:r>
              <a:rPr lang="cs-CZ" dirty="0" smtClean="0">
                <a:latin typeface="Franklin Gothic Medium Cond" panose="020B0606030402020204" pitchFamily="34" charset="0"/>
              </a:rPr>
              <a:t>. </a:t>
            </a:r>
            <a:r>
              <a:rPr lang="cs-CZ" dirty="0">
                <a:latin typeface="Franklin Gothic Medium Cond" panose="020B0606030402020204" pitchFamily="34" charset="0"/>
              </a:rPr>
              <a:t>Zóny sú číslované od 0 do 5 </a:t>
            </a:r>
            <a:r>
              <a:rPr lang="cs-CZ" dirty="0" err="1">
                <a:latin typeface="Franklin Gothic Medium Cond" panose="020B0606030402020204" pitchFamily="34" charset="0"/>
              </a:rPr>
              <a:t>podľa</a:t>
            </a:r>
            <a:r>
              <a:rPr lang="cs-CZ" dirty="0">
                <a:latin typeface="Franklin Gothic Medium Cond" panose="020B0606030402020204" pitchFamily="34" charset="0"/>
              </a:rPr>
              <a:t> blízkosti k centru </a:t>
            </a:r>
            <a:r>
              <a:rPr lang="cs-CZ" dirty="0" err="1">
                <a:latin typeface="Franklin Gothic Medium Cond" panose="020B0606030402020204" pitchFamily="34" charset="0"/>
              </a:rPr>
              <a:t>aktivít</a:t>
            </a:r>
            <a:r>
              <a:rPr lang="cs-CZ" dirty="0">
                <a:latin typeface="Franklin Gothic Medium Cond" panose="020B0606030402020204" pitchFamily="34" charset="0"/>
              </a:rPr>
              <a:t>, </a:t>
            </a:r>
            <a:r>
              <a:rPr lang="cs-CZ" dirty="0" err="1">
                <a:latin typeface="Franklin Gothic Medium Cond" panose="020B0606030402020204" pitchFamily="34" charset="0"/>
              </a:rPr>
              <a:t>ktorým</a:t>
            </a:r>
            <a:r>
              <a:rPr lang="cs-CZ" dirty="0">
                <a:latin typeface="Franklin Gothic Medium Cond" panose="020B0606030402020204" pitchFamily="34" charset="0"/>
              </a:rPr>
              <a:t> je obvykle dom (v </a:t>
            </a:r>
            <a:r>
              <a:rPr lang="cs-CZ" dirty="0" err="1">
                <a:latin typeface="Franklin Gothic Medium Cond" panose="020B0606030402020204" pitchFamily="34" charset="0"/>
              </a:rPr>
              <a:t>prípade</a:t>
            </a:r>
            <a:r>
              <a:rPr lang="cs-CZ" dirty="0">
                <a:latin typeface="Franklin Gothic Medium Cond" panose="020B0606030402020204" pitchFamily="34" charset="0"/>
              </a:rPr>
              <a:t> </a:t>
            </a:r>
            <a:r>
              <a:rPr lang="cs-CZ" dirty="0" err="1">
                <a:latin typeface="Franklin Gothic Medium Cond" panose="020B0606030402020204" pitchFamily="34" charset="0"/>
              </a:rPr>
              <a:t>zónovania</a:t>
            </a:r>
            <a:r>
              <a:rPr lang="cs-CZ" dirty="0">
                <a:latin typeface="Franklin Gothic Medium Cond" panose="020B0606030402020204" pitchFamily="34" charset="0"/>
              </a:rPr>
              <a:t> </a:t>
            </a:r>
            <a:r>
              <a:rPr lang="cs-CZ" dirty="0" err="1">
                <a:latin typeface="Franklin Gothic Medium Cond" panose="020B0606030402020204" pitchFamily="34" charset="0"/>
              </a:rPr>
              <a:t>domáceho</a:t>
            </a:r>
            <a:r>
              <a:rPr lang="cs-CZ" dirty="0">
                <a:latin typeface="Franklin Gothic Medium Cond" panose="020B0606030402020204" pitchFamily="34" charset="0"/>
              </a:rPr>
              <a:t> </a:t>
            </a:r>
            <a:r>
              <a:rPr lang="cs-CZ" dirty="0" err="1">
                <a:latin typeface="Franklin Gothic Medium Cond" panose="020B0606030402020204" pitchFamily="34" charset="0"/>
              </a:rPr>
              <a:t>hospodárstva</a:t>
            </a:r>
            <a:r>
              <a:rPr lang="cs-CZ" dirty="0">
                <a:latin typeface="Franklin Gothic Medium Cond" panose="020B0606030402020204" pitchFamily="34" charset="0"/>
              </a:rPr>
              <a:t>) </a:t>
            </a:r>
            <a:r>
              <a:rPr lang="cs-CZ" dirty="0" err="1">
                <a:latin typeface="Franklin Gothic Medium Cond" panose="020B0606030402020204" pitchFamily="34" charset="0"/>
              </a:rPr>
              <a:t>alebo</a:t>
            </a:r>
            <a:r>
              <a:rPr lang="cs-CZ" dirty="0">
                <a:latin typeface="Franklin Gothic Medium Cond" panose="020B0606030402020204" pitchFamily="34" charset="0"/>
              </a:rPr>
              <a:t> aj </a:t>
            </a:r>
            <a:r>
              <a:rPr lang="cs-CZ" dirty="0" err="1">
                <a:latin typeface="Franklin Gothic Medium Cond" panose="020B0606030402020204" pitchFamily="34" charset="0"/>
              </a:rPr>
              <a:t>napr</a:t>
            </a:r>
            <a:r>
              <a:rPr lang="cs-CZ" dirty="0">
                <a:latin typeface="Franklin Gothic Medium Cond" panose="020B0606030402020204" pitchFamily="34" charset="0"/>
              </a:rPr>
              <a:t>. obec (v </a:t>
            </a:r>
            <a:r>
              <a:rPr lang="cs-CZ" dirty="0" err="1">
                <a:latin typeface="Franklin Gothic Medium Cond" panose="020B0606030402020204" pitchFamily="34" charset="0"/>
              </a:rPr>
              <a:t>prípade</a:t>
            </a:r>
            <a:r>
              <a:rPr lang="cs-CZ" dirty="0">
                <a:latin typeface="Franklin Gothic Medium Cond" panose="020B0606030402020204" pitchFamily="34" charset="0"/>
              </a:rPr>
              <a:t> </a:t>
            </a:r>
            <a:r>
              <a:rPr lang="cs-CZ" dirty="0" err="1">
                <a:latin typeface="Franklin Gothic Medium Cond" panose="020B0606030402020204" pitchFamily="34" charset="0"/>
              </a:rPr>
              <a:t>zónovania</a:t>
            </a:r>
            <a:r>
              <a:rPr lang="cs-CZ" dirty="0">
                <a:latin typeface="Franklin Gothic Medium Cond" panose="020B0606030402020204" pitchFamily="34" charset="0"/>
              </a:rPr>
              <a:t> regiónu).</a:t>
            </a:r>
          </a:p>
        </p:txBody>
      </p:sp>
      <p:pic>
        <p:nvPicPr>
          <p:cNvPr id="1026" name="Picture 2" descr="http://blog.bio.cz/files/Screen%20shot%202011-06-10%20at%2012.23.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239" y="3122141"/>
            <a:ext cx="3850753" cy="320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868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055436"/>
              </p:ext>
            </p:extLst>
          </p:nvPr>
        </p:nvGraphicFramePr>
        <p:xfrm>
          <a:off x="796325" y="411893"/>
          <a:ext cx="9888151" cy="313805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36019"/>
                <a:gridCol w="8652132"/>
              </a:tblGrid>
              <a:tr h="515602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Zóna 0</a:t>
                      </a:r>
                      <a:endParaRPr lang="cs-CZ" sz="1400" b="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patrí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sem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zimná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záhrada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, skleník, balkón, bylinkové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kvetináče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, zelená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strecha</a:t>
                      </a:r>
                      <a:endParaRPr lang="cs-CZ" sz="1400" b="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02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Zóna 1</a:t>
                      </a:r>
                      <a:endParaRPr lang="cs-CZ" sz="1400" b="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je zónou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najintenzívnejšej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starostlivosti,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pestuje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sa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tu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najčastejšie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využívaná zelenina, zeleninová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polykultúra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, bylinky, jedlý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trávnik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, cestičky, vodný prvok, kompost</a:t>
                      </a:r>
                      <a:endParaRPr lang="cs-CZ" sz="1400" b="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369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Zóna 2</a:t>
                      </a:r>
                      <a:endParaRPr lang="cs-CZ" sz="1400" b="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plynule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nadväzuje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na zónu 1,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môže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sa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tu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nachádzať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jedlý les so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záhonmi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,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manipulačný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priestor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(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napr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,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pre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krátkodobé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skladovanie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materiálu)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kúpacie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jazierko</a:t>
                      </a:r>
                      <a:endParaRPr lang="cs-CZ" sz="1400" b="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02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Zóna 3</a:t>
                      </a:r>
                      <a:endParaRPr lang="cs-CZ" sz="1400" b="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je zónou sadovou,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farmárskou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,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nachádza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sa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tu stodola,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skladiská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materiálu,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stajne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,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väčšie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vodné prvky,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extenzívny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sad, výmladkové lesíky na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pestovanie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vlastného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dreva</a:t>
                      </a:r>
                      <a:endParaRPr lang="cs-CZ" sz="1400" b="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02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Zóna 4</a:t>
                      </a:r>
                      <a:endParaRPr lang="cs-CZ" sz="1400" b="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je zóna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minimálnej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starostlivosti,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ktorá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je určená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pre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pastviny,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lúky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, les,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pôvodné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dreviny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, aj plané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ovocie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, byliny, rybník,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mokraď</a:t>
                      </a:r>
                      <a:endParaRPr lang="cs-CZ" sz="1400" b="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02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Zóna 5</a:t>
                      </a:r>
                      <a:endParaRPr lang="cs-CZ" sz="1400" b="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divočina</a:t>
                      </a:r>
                      <a:r>
                        <a:rPr lang="cs-CZ" sz="1400" b="0" baseline="0" dirty="0" smtClean="0">
                          <a:latin typeface="Franklin Gothic Medium Cond" panose="020B0606030402020204" pitchFamily="34" charset="0"/>
                        </a:rPr>
                        <a:t> - 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tento kus je ponechaný bez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zásahov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človeka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(okrem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nevyhnutnej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výsadby a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počiatočného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mulčovania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),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patria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sem naše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pôvodné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domáce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 „divoké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rastliny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“, </a:t>
                      </a:r>
                      <a:r>
                        <a:rPr lang="cs-CZ" sz="1400" b="0" dirty="0" err="1" smtClean="0">
                          <a:latin typeface="Franklin Gothic Medium Cond" panose="020B0606030402020204" pitchFamily="34" charset="0"/>
                        </a:rPr>
                        <a:t>medze</a:t>
                      </a:r>
                      <a:r>
                        <a:rPr lang="cs-CZ" sz="1400" b="0" dirty="0" smtClean="0">
                          <a:latin typeface="Franklin Gothic Medium Cond" panose="020B0606030402020204" pitchFamily="34" charset="0"/>
                        </a:rPr>
                        <a:t>, živé ploty</a:t>
                      </a:r>
                      <a:endParaRPr lang="cs-CZ" sz="1400" b="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http://www.jandjacres.net/wp-content/uploads/2013/06/PermacultureZonesC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66" y="3669056"/>
            <a:ext cx="6639696" cy="27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42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-ams3-1.xx.fbcdn.net/hphotos-xpt1/v/t34.0-12/12351213_10205184983441117_1461043957_n.jpg?oh=fa60975108885a84325d5cd3b7fe6124&amp;oe=5664D9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703" y="400681"/>
            <a:ext cx="8147222" cy="604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1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ipka doprava 1"/>
          <p:cNvSpPr/>
          <p:nvPr/>
        </p:nvSpPr>
        <p:spPr>
          <a:xfrm>
            <a:off x="1312752" y="1186004"/>
            <a:ext cx="706171" cy="570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652664" y="1209578"/>
            <a:ext cx="662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Franklin Gothic Medium" panose="020B0603020102020204" pitchFamily="34" charset="0"/>
              </a:rPr>
              <a:t>Rodový </a:t>
            </a:r>
            <a:r>
              <a:rPr lang="cs-CZ" sz="2800" dirty="0" err="1" smtClean="0">
                <a:latin typeface="Franklin Gothic Medium" panose="020B0603020102020204" pitchFamily="34" charset="0"/>
              </a:rPr>
              <a:t>statok</a:t>
            </a:r>
            <a:endParaRPr lang="cs-CZ" sz="2800" dirty="0">
              <a:latin typeface="Franklin Gothic Medium" panose="020B0603020102020204" pitchFamily="34" charset="0"/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1720159" y="2390114"/>
            <a:ext cx="298764" cy="344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571184" y="2100404"/>
            <a:ext cx="8926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latin typeface="Franklin Gothic Medium" panose="020B0603020102020204" pitchFamily="34" charset="0"/>
              </a:rPr>
              <a:t>Rodový statok je pozemok o rozlohe hektár a viac, skladajúci sa z mnohých prírodných a užitočných prvkov, ako je </a:t>
            </a:r>
            <a:r>
              <a:rPr lang="sk-SK" sz="1600" dirty="0" err="1" smtClean="0">
                <a:latin typeface="Franklin Gothic Medium" panose="020B0603020102020204" pitchFamily="34" charset="0"/>
              </a:rPr>
              <a:t>ekozáhrada</a:t>
            </a:r>
            <a:r>
              <a:rPr lang="sk-SK" sz="1600" dirty="0" smtClean="0">
                <a:latin typeface="Franklin Gothic Medium" panose="020B0603020102020204" pitchFamily="34" charset="0"/>
              </a:rPr>
              <a:t> s jedlým ovocným lesom, jazierko, sad, lúka a les. Je ohraničený voľne rastúcimi živými plotmi z pôvodných druhov krov, ktoré môžu byť v prípade potreby doplnené o ďalšiu radu vyšších drevín fungujúcich ako vetrolamy.</a:t>
            </a:r>
            <a:endParaRPr lang="sk-SK" sz="1600" dirty="0">
              <a:latin typeface="Franklin Gothic Medium" panose="020B0603020102020204" pitchFamily="34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1742792" y="3765280"/>
            <a:ext cx="280658" cy="334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39496" y="3517271"/>
            <a:ext cx="8958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latin typeface="Franklin Gothic Medium" panose="020B0603020102020204" pitchFamily="34" charset="0"/>
              </a:rPr>
              <a:t>Výsadba a pestovanie všetkých plodín je založené na princípoch </a:t>
            </a:r>
            <a:r>
              <a:rPr lang="sk-SK" sz="1600" dirty="0" err="1" smtClean="0">
                <a:latin typeface="Franklin Gothic Medium" panose="020B0603020102020204" pitchFamily="34" charset="0"/>
              </a:rPr>
              <a:t>permakultúry</a:t>
            </a:r>
            <a:r>
              <a:rPr lang="sk-SK" sz="1600" dirty="0" smtClean="0">
                <a:latin typeface="Franklin Gothic Medium" panose="020B0603020102020204" pitchFamily="34" charset="0"/>
              </a:rPr>
              <a:t> a prírodných metódach hospodárenia. Ovocné stromy sa môžu pestovať pravokorenné, bez rezania a inej údržby, ich zdravie a hnojenie je zabezpečené pestrosťou vhodne skombinovaných rastlinných spoločenstiev.</a:t>
            </a:r>
            <a:endParaRPr lang="sk-SK" sz="1600" dirty="0">
              <a:latin typeface="Franklin Gothic Medium" panose="020B0603020102020204" pitchFamily="34" charset="0"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1742792" y="5131392"/>
            <a:ext cx="276131" cy="355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2539496" y="4879818"/>
            <a:ext cx="9057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latin typeface="Franklin Gothic Medium" panose="020B0603020102020204" pitchFamily="34" charset="0"/>
              </a:rPr>
              <a:t>So znalosťou prírodných zákonov a </a:t>
            </a:r>
            <a:r>
              <a:rPr lang="sk-SK" sz="1600" dirty="0" err="1" smtClean="0">
                <a:latin typeface="Franklin Gothic Medium" panose="020B0603020102020204" pitchFamily="34" charset="0"/>
              </a:rPr>
              <a:t>permakultúrných</a:t>
            </a:r>
            <a:r>
              <a:rPr lang="sk-SK" sz="1600" dirty="0" smtClean="0">
                <a:latin typeface="Franklin Gothic Medium" panose="020B0603020102020204" pitchFamily="34" charset="0"/>
              </a:rPr>
              <a:t> zásad je možné minimalizovať objem práce, rodový statok tak zásobuje zdravou potravou celú rodinu, ktorá tu trvalo žije. Vzniká aj mnoho prebytkov na rozdávanie, spracovanie alebo predaj.</a:t>
            </a:r>
            <a:endParaRPr lang="sk-SK" sz="16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23278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TM03457444[[fn=Základna]]</Template>
  <TotalTime>206</TotalTime>
  <Words>711</Words>
  <Application>Microsoft Office PowerPoint</Application>
  <PresentationFormat>Širokoúhlá obrazovka</PresentationFormat>
  <Paragraphs>78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Century Gothic</vt:lpstr>
      <vt:lpstr>Corbel</vt:lpstr>
      <vt:lpstr>Franklin Gothic Demi Cond</vt:lpstr>
      <vt:lpstr>Franklin Gothic Medium</vt:lpstr>
      <vt:lpstr>Franklin Gothic Medium Cond</vt:lpstr>
      <vt:lpstr>Wingdings</vt:lpstr>
      <vt:lpstr>Základ</vt:lpstr>
      <vt:lpstr> Navrhovanie trvalo udržateľných ľudských sídiel  na základe princípov  ekologického poľnohospodárstva, rodového statku, poľnohospodárskeho družstva či permakultúrneho dizajnu. </vt:lpstr>
      <vt:lpstr>Prezentace aplikace PowerPoint</vt:lpstr>
      <vt:lpstr>Konvenčné vs. Ekologické  poľnohospodárstvo</vt:lpstr>
      <vt:lpstr>  </vt:lpstr>
      <vt:lpstr>Princípy permakultúrneho dizajnu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trvale udržitelných lidských sídel na základě principů ekologického zemědělství, rodového statku, zemědělského družstva či permakulturního dizajnu.</dc:title>
  <dc:creator>Júlia Štefková</dc:creator>
  <cp:lastModifiedBy>Júlia Štefková</cp:lastModifiedBy>
  <cp:revision>23</cp:revision>
  <dcterms:created xsi:type="dcterms:W3CDTF">2015-12-05T10:03:04Z</dcterms:created>
  <dcterms:modified xsi:type="dcterms:W3CDTF">2015-12-06T13:38:26Z</dcterms:modified>
</cp:coreProperties>
</file>