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7" r:id="rId4"/>
    <p:sldId id="260" r:id="rId5"/>
    <p:sldId id="266" r:id="rId6"/>
    <p:sldId id="261" r:id="rId7"/>
    <p:sldId id="268" r:id="rId8"/>
    <p:sldId id="269" r:id="rId9"/>
    <p:sldId id="270" r:id="rId10"/>
    <p:sldId id="271" r:id="rId11"/>
    <p:sldId id="259" r:id="rId12"/>
    <p:sldId id="262" r:id="rId13"/>
    <p:sldId id="263" r:id="rId14"/>
    <p:sldId id="265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79" r:id="rId24"/>
    <p:sldId id="283" r:id="rId25"/>
    <p:sldId id="282" r:id="rId26"/>
    <p:sldId id="272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6D39"/>
    <a:srgbClr val="FCC704"/>
    <a:srgbClr val="65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bdélník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obsah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Ová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á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Nadpis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Zástupný symbol pro obsah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Ová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á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římá spojnice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Obdélník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EC25B65-8BC4-411C-AC06-8A5DEF770D98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á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3E3F94D-58B2-4AED-AB7B-F77DCA55D936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0254" y="3460334"/>
            <a:ext cx="8534400" cy="2684092"/>
          </a:xfrm>
        </p:spPr>
        <p:txBody>
          <a:bodyPr>
            <a:normAutofit/>
          </a:bodyPr>
          <a:lstStyle/>
          <a:p>
            <a:r>
              <a:rPr lang="cs-CZ" sz="2400" dirty="0"/>
              <a:t>efektivní využití </a:t>
            </a:r>
            <a:r>
              <a:rPr lang="cs-CZ" sz="2400" dirty="0" smtClean="0"/>
              <a:t>energie</a:t>
            </a:r>
          </a:p>
          <a:p>
            <a:pPr>
              <a:spcBef>
                <a:spcPts val="6000"/>
              </a:spcBef>
            </a:pPr>
            <a:r>
              <a:rPr lang="cs-CZ" sz="2400" dirty="0" smtClean="0"/>
              <a:t>využití </a:t>
            </a:r>
            <a:r>
              <a:rPr lang="cs-CZ" sz="2400" dirty="0"/>
              <a:t>a ochrana biologických zdrojů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Toky energií </a:t>
            </a:r>
            <a:r>
              <a:rPr lang="cs-CZ" dirty="0" smtClean="0"/>
              <a:t>v přírodě </a:t>
            </a:r>
            <a:r>
              <a:rPr lang="cs-CZ" dirty="0"/>
              <a:t>a </a:t>
            </a:r>
            <a:r>
              <a:rPr lang="cs-CZ" dirty="0" smtClean="0"/>
              <a:t>v člověkem </a:t>
            </a:r>
            <a:r>
              <a:rPr lang="cs-CZ" dirty="0"/>
              <a:t>ovlivněné </a:t>
            </a:r>
            <a:r>
              <a:rPr lang="cs-CZ" dirty="0" smtClean="0"/>
              <a:t>krajině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08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Závislost systému na dodávané energii</a:t>
            </a:r>
            <a:endParaRPr lang="cs-CZ" dirty="0"/>
          </a:p>
        </p:txBody>
      </p:sp>
      <p:pic>
        <p:nvPicPr>
          <p:cNvPr id="15362" name="Picture 2" descr="https://s-media-cache-ak0.pinimg.com/originals/0c/9a/d6/0c9ad650ae2dfac3546fbc3d5b1d929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1" y="2560102"/>
            <a:ext cx="49625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aliforniawaterblog.files.wordpress.com/2011/03/sprinklers-in-fie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43" y="2392822"/>
            <a:ext cx="4877511" cy="32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ásobení 3"/>
          <p:cNvSpPr/>
          <p:nvPr/>
        </p:nvSpPr>
        <p:spPr>
          <a:xfrm>
            <a:off x="5372782" y="3213219"/>
            <a:ext cx="1298961" cy="1418602"/>
          </a:xfrm>
          <a:prstGeom prst="mathMultipl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10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cgJVkJ_wtYU/U2DmBiYrpEI/AAAAAAAAAMU/i8LRIr4geyE/s1600/pic3.gi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91" y="572568"/>
            <a:ext cx="10662556" cy="584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stenec 4"/>
          <p:cNvSpPr/>
          <p:nvPr/>
        </p:nvSpPr>
        <p:spPr>
          <a:xfrm>
            <a:off x="1922803" y="683661"/>
            <a:ext cx="2640651" cy="2555193"/>
          </a:xfrm>
          <a:prstGeom prst="donut">
            <a:avLst/>
          </a:prstGeom>
          <a:solidFill>
            <a:srgbClr val="EF6D39">
              <a:alpha val="17000"/>
            </a:srgb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0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</a:t>
            </a:r>
            <a:endParaRPr lang="cs-CZ" dirty="0"/>
          </a:p>
        </p:txBody>
      </p:sp>
      <p:pic>
        <p:nvPicPr>
          <p:cNvPr id="5122" name="Picture 2" descr="http://www.priroda-valasska.cz/files/files/regulace_jasenice_vychop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9" y="1677866"/>
            <a:ext cx="58597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0.geograph.org.uk/photos/48/33/483359_03df11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64" y="2055935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ostrava-educanet.cz/svoboda/obrazky/vyuka/kvinta/fyzickogeograficka_%20sfera/geomorfologie/voda/meandr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16" y="1952136"/>
            <a:ext cx="3000375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bigbloger.lidovky.cz/blog/7697/363317/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28" y="2123585"/>
            <a:ext cx="7315200" cy="35623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00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bohemiaorientalis.cz/wp-content/uploads/2013/01/PR-Zbytka-luzni-les-v-s-cesnekem-medvedim-Allium-ursinum-v-jarnim-aspekt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826" y="237761"/>
            <a:ext cx="8338944" cy="63193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Zachycuj a uchovávej </a:t>
            </a:r>
            <a:r>
              <a:rPr lang="cs-CZ" dirty="0" smtClean="0"/>
              <a:t>energii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Usměrňuj sebe sama a přijímej zpětnou vazbu</a:t>
            </a:r>
          </a:p>
          <a:p>
            <a:pPr lvl="1"/>
            <a:r>
              <a:rPr lang="cs-CZ" dirty="0" smtClean="0"/>
              <a:t>Zachycení energie na úrovni domácnosti</a:t>
            </a:r>
          </a:p>
          <a:p>
            <a:pPr lvl="2"/>
            <a:r>
              <a:rPr lang="cs-CZ" dirty="0" smtClean="0"/>
              <a:t>spíž, </a:t>
            </a:r>
            <a:r>
              <a:rPr lang="cs-CZ" dirty="0" smtClean="0"/>
              <a:t>sklep – jídlo</a:t>
            </a:r>
          </a:p>
          <a:p>
            <a:pPr lvl="2"/>
            <a:r>
              <a:rPr lang="cs-CZ" dirty="0"/>
              <a:t>k</a:t>
            </a:r>
            <a:r>
              <a:rPr lang="cs-CZ" dirty="0" smtClean="0"/>
              <a:t>rabičky se semínky</a:t>
            </a:r>
          </a:p>
          <a:p>
            <a:pPr lvl="2"/>
            <a:r>
              <a:rPr lang="cs-CZ" dirty="0"/>
              <a:t>p</a:t>
            </a:r>
            <a:r>
              <a:rPr lang="cs-CZ" dirty="0" smtClean="0"/>
              <a:t>alivové dříví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ádrže na dešťovou vodu, zpomalení odtoku, </a:t>
            </a:r>
            <a:r>
              <a:rPr lang="cs-CZ" dirty="0" err="1" smtClean="0"/>
              <a:t>flow-forms</a:t>
            </a:r>
            <a:r>
              <a:rPr lang="cs-CZ" dirty="0" smtClean="0"/>
              <a:t>…</a:t>
            </a:r>
          </a:p>
          <a:p>
            <a:pPr lvl="2"/>
            <a:r>
              <a:rPr lang="cs-CZ" dirty="0"/>
              <a:t>z</a:t>
            </a:r>
            <a:r>
              <a:rPr lang="cs-CZ" dirty="0" smtClean="0"/>
              <a:t>ateplení domu…</a:t>
            </a:r>
            <a:endParaRPr lang="cs-CZ" dirty="0" smtClean="0"/>
          </a:p>
          <a:p>
            <a:pPr>
              <a:spcBef>
                <a:spcPts val="2400"/>
              </a:spcBef>
            </a:pPr>
            <a:r>
              <a:rPr lang="cs-CZ" dirty="0" smtClean="0"/>
              <a:t>Zásoby energie</a:t>
            </a:r>
          </a:p>
          <a:p>
            <a:pPr lvl="2"/>
            <a:r>
              <a:rPr lang="cs-CZ" dirty="0"/>
              <a:t>r</a:t>
            </a:r>
            <a:r>
              <a:rPr lang="cs-CZ" dirty="0" smtClean="0"/>
              <a:t>ozmanité</a:t>
            </a:r>
          </a:p>
          <a:p>
            <a:pPr lvl="2"/>
            <a:r>
              <a:rPr lang="cs-CZ" dirty="0" smtClean="0"/>
              <a:t>malé</a:t>
            </a:r>
          </a:p>
          <a:p>
            <a:pPr lvl="2"/>
            <a:r>
              <a:rPr lang="cs-CZ" dirty="0"/>
              <a:t>r</a:t>
            </a:r>
            <a:r>
              <a:rPr lang="cs-CZ" dirty="0" smtClean="0"/>
              <a:t>ozptýlené</a:t>
            </a:r>
          </a:p>
          <a:p>
            <a:pPr lvl="2"/>
            <a:r>
              <a:rPr lang="cs-CZ" dirty="0"/>
              <a:t>l</a:t>
            </a:r>
            <a:r>
              <a:rPr lang="cs-CZ" dirty="0" smtClean="0"/>
              <a:t>ehce použitelné</a:t>
            </a:r>
          </a:p>
        </p:txBody>
      </p:sp>
      <p:pic>
        <p:nvPicPr>
          <p:cNvPr id="9218" name="Picture 2" descr="http://permacultureprinciples.com/wp-content/uploads/2013/01/Pc-Icons-Principle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6648" y="421696"/>
            <a:ext cx="2695575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thehomespun.com/wp-content/uploads/2013/06/Girl-in-Pantry-picture-from-Cooking-from-Quilt-Count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1" y="136172"/>
            <a:ext cx="5074454" cy="65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nopes.com/photos/arts/graphics/woodpi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23" y="23233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„</a:t>
            </a:r>
            <a:r>
              <a:rPr lang="en-US" b="1" dirty="0" smtClean="0"/>
              <a:t>Heat </a:t>
            </a:r>
            <a:r>
              <a:rPr lang="en-US" b="1" dirty="0"/>
              <a:t>people not the </a:t>
            </a:r>
            <a:r>
              <a:rPr lang="en-US" b="1" dirty="0" smtClean="0"/>
              <a:t>space</a:t>
            </a:r>
            <a:r>
              <a:rPr lang="cs-CZ" b="1" dirty="0" smtClean="0"/>
              <a:t>“</a:t>
            </a:r>
            <a:endParaRPr lang="cs-CZ" dirty="0"/>
          </a:p>
        </p:txBody>
      </p:sp>
      <p:pic>
        <p:nvPicPr>
          <p:cNvPr id="16388" name="Picture 4" descr="http://permacultureprinciples.com/wp-content/uploads/2013/01/2014-Pc-Cal-LR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10" y="1527175"/>
            <a:ext cx="64671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„</a:t>
            </a:r>
            <a:r>
              <a:rPr lang="en-US" b="1" dirty="0" smtClean="0"/>
              <a:t>Dry </a:t>
            </a:r>
            <a:r>
              <a:rPr lang="en-US" b="1" dirty="0"/>
              <a:t>bananas while the sun </a:t>
            </a:r>
            <a:r>
              <a:rPr lang="en-US" b="1" dirty="0" smtClean="0"/>
              <a:t>shines</a:t>
            </a:r>
            <a:r>
              <a:rPr lang="cs-CZ" b="1" dirty="0" smtClean="0"/>
              <a:t>“</a:t>
            </a:r>
            <a:endParaRPr lang="cs-CZ" dirty="0"/>
          </a:p>
        </p:txBody>
      </p:sp>
      <p:pic>
        <p:nvPicPr>
          <p:cNvPr id="19460" name="Picture 4" descr="http://permacultureprinciples.com/wp-content/uploads/2013/01/2012-Pc-Cal-LR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10" y="1527175"/>
            <a:ext cx="646716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336" y="228599"/>
            <a:ext cx="11379200" cy="88235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„</a:t>
            </a:r>
            <a:r>
              <a:rPr lang="en-US" b="1" dirty="0" smtClean="0"/>
              <a:t>Catching </a:t>
            </a:r>
            <a:r>
              <a:rPr lang="en-US" b="1" dirty="0"/>
              <a:t>and storing the goodness of the alpine </a:t>
            </a:r>
            <a:r>
              <a:rPr lang="en-US" b="1" dirty="0" smtClean="0"/>
              <a:t>meadow</a:t>
            </a:r>
            <a:r>
              <a:rPr lang="cs-CZ" b="1" dirty="0" smtClean="0"/>
              <a:t>“</a:t>
            </a:r>
            <a:endParaRPr lang="cs-CZ" dirty="0"/>
          </a:p>
        </p:txBody>
      </p:sp>
      <p:pic>
        <p:nvPicPr>
          <p:cNvPr id="18434" name="Picture 2" descr="http://permacultureprinciples.com/wp-content/uploads/2013/01/2010-cal-P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02" y="1638270"/>
            <a:ext cx="646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Starý strom zachycující opadané listí, živiny, vodu…</a:t>
            </a:r>
            <a:endParaRPr lang="cs-CZ" dirty="0"/>
          </a:p>
        </p:txBody>
      </p:sp>
      <p:pic>
        <p:nvPicPr>
          <p:cNvPr id="17410" name="Picture 2" descr="http://permacultureprinciples.com/wp-content/uploads/2013/01/2011-cal-P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56" y="1527175"/>
            <a:ext cx="6466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79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Využití </a:t>
            </a:r>
            <a:r>
              <a:rPr lang="cs-CZ" sz="3600" dirty="0"/>
              <a:t>a ochrana biologických </a:t>
            </a:r>
            <a:r>
              <a:rPr lang="cs-CZ" sz="3600" dirty="0" smtClean="0"/>
              <a:t>zdrojů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Biologické zdroje samy o sobě neexistují!</a:t>
            </a:r>
          </a:p>
          <a:p>
            <a:pPr lvl="1">
              <a:spcBef>
                <a:spcPts val="6000"/>
              </a:spcBef>
            </a:pPr>
            <a:r>
              <a:rPr lang="cs-CZ" dirty="0" smtClean="0"/>
              <a:t>VYUŽITELNÉ pro člověka</a:t>
            </a:r>
          </a:p>
          <a:p>
            <a:pPr lvl="2">
              <a:spcBef>
                <a:spcPts val="1800"/>
              </a:spcBef>
            </a:pPr>
            <a:r>
              <a:rPr lang="cs-CZ" dirty="0"/>
              <a:t>g</a:t>
            </a:r>
            <a:r>
              <a:rPr lang="cs-CZ" dirty="0" smtClean="0"/>
              <a:t>enetická </a:t>
            </a:r>
            <a:r>
              <a:rPr lang="cs-CZ" dirty="0" smtClean="0"/>
              <a:t>variabilita – odolnost proti nemocem…</a:t>
            </a:r>
            <a:endParaRPr lang="cs-CZ" dirty="0" smtClean="0"/>
          </a:p>
          <a:p>
            <a:pPr lvl="2"/>
            <a:r>
              <a:rPr lang="cs-CZ" dirty="0"/>
              <a:t>d</a:t>
            </a:r>
            <a:r>
              <a:rPr lang="cs-CZ" dirty="0" smtClean="0"/>
              <a:t>ruhová </a:t>
            </a:r>
            <a:r>
              <a:rPr lang="cs-CZ" dirty="0" smtClean="0"/>
              <a:t>diverzita – možnost výběru</a:t>
            </a:r>
            <a:endParaRPr lang="cs-CZ" dirty="0" smtClean="0"/>
          </a:p>
          <a:p>
            <a:pPr lvl="2"/>
            <a:r>
              <a:rPr lang="cs-CZ" dirty="0"/>
              <a:t>p</a:t>
            </a:r>
            <a:r>
              <a:rPr lang="cs-CZ" dirty="0" smtClean="0"/>
              <a:t>opulace – stabilita systému, regulace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3965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Toky energií v </a:t>
            </a:r>
            <a:r>
              <a:rPr lang="cs-CZ" dirty="0" smtClean="0"/>
              <a:t>přírodě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38385" y="1696811"/>
            <a:ext cx="11044015" cy="4322988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Energie</a:t>
            </a:r>
            <a:r>
              <a:rPr lang="cs-CZ" dirty="0" smtClean="0"/>
              <a:t> systémem pouze PROCHÁZÍ!</a:t>
            </a:r>
          </a:p>
          <a:p>
            <a:pPr marL="0" indent="0">
              <a:buNone/>
            </a:pPr>
            <a:r>
              <a:rPr lang="cs-CZ" dirty="0" smtClean="0"/>
              <a:t>	</a:t>
            </a:r>
          </a:p>
          <a:p>
            <a:pPr>
              <a:spcBef>
                <a:spcPts val="16800"/>
              </a:spcBef>
            </a:pPr>
            <a:r>
              <a:rPr lang="cs-CZ" dirty="0" smtClean="0">
                <a:solidFill>
                  <a:srgbClr val="0070C0"/>
                </a:solidFill>
              </a:rPr>
              <a:t>Látky</a:t>
            </a:r>
            <a:r>
              <a:rPr lang="cs-CZ" dirty="0" smtClean="0"/>
              <a:t> jsou součástí cyklů</a:t>
            </a:r>
            <a:endParaRPr lang="cs-CZ" dirty="0"/>
          </a:p>
        </p:txBody>
      </p:sp>
      <p:pic>
        <p:nvPicPr>
          <p:cNvPr id="3076" name="Picture 4" descr="http://i1.mirror.co.uk/incoming/article4929591.ece/ALTERNATES/s615/Earth-from-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82" y="2367765"/>
            <a:ext cx="5857875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eknowyourdreams.com/images/sun/sun-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1" y="2367765"/>
            <a:ext cx="1787286" cy="17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Zakřivená spojnice 11"/>
          <p:cNvCxnSpPr/>
          <p:nvPr/>
        </p:nvCxnSpPr>
        <p:spPr>
          <a:xfrm flipV="1">
            <a:off x="2794474" y="2256091"/>
            <a:ext cx="7768127" cy="1159142"/>
          </a:xfrm>
          <a:prstGeom prst="curvedConnector3">
            <a:avLst>
              <a:gd name="adj1" fmla="val 63861"/>
            </a:avLst>
          </a:prstGeom>
          <a:ln w="38100">
            <a:solidFill>
              <a:srgbClr val="C00000"/>
            </a:solidFill>
            <a:tailEnd type="arrow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Volný tvar 15"/>
          <p:cNvSpPr/>
          <p:nvPr/>
        </p:nvSpPr>
        <p:spPr>
          <a:xfrm>
            <a:off x="7605757" y="4238116"/>
            <a:ext cx="1770661" cy="1350834"/>
          </a:xfrm>
          <a:custGeom>
            <a:avLst/>
            <a:gdLst>
              <a:gd name="connsiteX0" fmla="*/ 316195 w 1770661"/>
              <a:gd name="connsiteY0" fmla="*/ 308247 h 1350834"/>
              <a:gd name="connsiteX1" fmla="*/ 264920 w 1770661"/>
              <a:gd name="connsiteY1" fmla="*/ 325338 h 1350834"/>
              <a:gd name="connsiteX2" fmla="*/ 222191 w 1770661"/>
              <a:gd name="connsiteY2" fmla="*/ 342430 h 1350834"/>
              <a:gd name="connsiteX3" fmla="*/ 153824 w 1770661"/>
              <a:gd name="connsiteY3" fmla="*/ 359521 h 1350834"/>
              <a:gd name="connsiteX4" fmla="*/ 119641 w 1770661"/>
              <a:gd name="connsiteY4" fmla="*/ 385159 h 1350834"/>
              <a:gd name="connsiteX5" fmla="*/ 42729 w 1770661"/>
              <a:gd name="connsiteY5" fmla="*/ 436434 h 1350834"/>
              <a:gd name="connsiteX6" fmla="*/ 25638 w 1770661"/>
              <a:gd name="connsiteY6" fmla="*/ 462071 h 1350834"/>
              <a:gd name="connsiteX7" fmla="*/ 17092 w 1770661"/>
              <a:gd name="connsiteY7" fmla="*/ 496254 h 1350834"/>
              <a:gd name="connsiteX8" fmla="*/ 8546 w 1770661"/>
              <a:gd name="connsiteY8" fmla="*/ 538983 h 1350834"/>
              <a:gd name="connsiteX9" fmla="*/ 0 w 1770661"/>
              <a:gd name="connsiteY9" fmla="*/ 564620 h 1350834"/>
              <a:gd name="connsiteX10" fmla="*/ 8546 w 1770661"/>
              <a:gd name="connsiteY10" fmla="*/ 692807 h 1350834"/>
              <a:gd name="connsiteX11" fmla="*/ 42729 w 1770661"/>
              <a:gd name="connsiteY11" fmla="*/ 752628 h 1350834"/>
              <a:gd name="connsiteX12" fmla="*/ 59821 w 1770661"/>
              <a:gd name="connsiteY12" fmla="*/ 778265 h 1350834"/>
              <a:gd name="connsiteX13" fmla="*/ 76912 w 1770661"/>
              <a:gd name="connsiteY13" fmla="*/ 820994 h 1350834"/>
              <a:gd name="connsiteX14" fmla="*/ 102550 w 1770661"/>
              <a:gd name="connsiteY14" fmla="*/ 829540 h 1350834"/>
              <a:gd name="connsiteX15" fmla="*/ 222191 w 1770661"/>
              <a:gd name="connsiteY15" fmla="*/ 872269 h 1350834"/>
              <a:gd name="connsiteX16" fmla="*/ 367469 w 1770661"/>
              <a:gd name="connsiteY16" fmla="*/ 914998 h 1350834"/>
              <a:gd name="connsiteX17" fmla="*/ 444381 w 1770661"/>
              <a:gd name="connsiteY17" fmla="*/ 923544 h 1350834"/>
              <a:gd name="connsiteX18" fmla="*/ 512748 w 1770661"/>
              <a:gd name="connsiteY18" fmla="*/ 932090 h 1350834"/>
              <a:gd name="connsiteX19" fmla="*/ 649481 w 1770661"/>
              <a:gd name="connsiteY19" fmla="*/ 897906 h 1350834"/>
              <a:gd name="connsiteX20" fmla="*/ 658026 w 1770661"/>
              <a:gd name="connsiteY20" fmla="*/ 863723 h 1350834"/>
              <a:gd name="connsiteX21" fmla="*/ 615297 w 1770661"/>
              <a:gd name="connsiteY21" fmla="*/ 744082 h 1350834"/>
              <a:gd name="connsiteX22" fmla="*/ 564023 w 1770661"/>
              <a:gd name="connsiteY22" fmla="*/ 778265 h 1350834"/>
              <a:gd name="connsiteX23" fmla="*/ 538385 w 1770661"/>
              <a:gd name="connsiteY23" fmla="*/ 786811 h 1350834"/>
              <a:gd name="connsiteX24" fmla="*/ 478565 w 1770661"/>
              <a:gd name="connsiteY24" fmla="*/ 872269 h 1350834"/>
              <a:gd name="connsiteX25" fmla="*/ 461473 w 1770661"/>
              <a:gd name="connsiteY25" fmla="*/ 923544 h 1350834"/>
              <a:gd name="connsiteX26" fmla="*/ 470019 w 1770661"/>
              <a:gd name="connsiteY26" fmla="*/ 1060277 h 1350834"/>
              <a:gd name="connsiteX27" fmla="*/ 487110 w 1770661"/>
              <a:gd name="connsiteY27" fmla="*/ 1120097 h 1350834"/>
              <a:gd name="connsiteX28" fmla="*/ 512748 w 1770661"/>
              <a:gd name="connsiteY28" fmla="*/ 1128643 h 1350834"/>
              <a:gd name="connsiteX29" fmla="*/ 555477 w 1770661"/>
              <a:gd name="connsiteY29" fmla="*/ 1145734 h 1350834"/>
              <a:gd name="connsiteX30" fmla="*/ 658026 w 1770661"/>
              <a:gd name="connsiteY30" fmla="*/ 1205555 h 1350834"/>
              <a:gd name="connsiteX31" fmla="*/ 692209 w 1770661"/>
              <a:gd name="connsiteY31" fmla="*/ 1214101 h 1350834"/>
              <a:gd name="connsiteX32" fmla="*/ 794759 w 1770661"/>
              <a:gd name="connsiteY32" fmla="*/ 1231192 h 1350834"/>
              <a:gd name="connsiteX33" fmla="*/ 1076770 w 1770661"/>
              <a:gd name="connsiteY33" fmla="*/ 1214101 h 1350834"/>
              <a:gd name="connsiteX34" fmla="*/ 1102408 w 1770661"/>
              <a:gd name="connsiteY34" fmla="*/ 1197009 h 1350834"/>
              <a:gd name="connsiteX35" fmla="*/ 1153682 w 1770661"/>
              <a:gd name="connsiteY35" fmla="*/ 1179918 h 1350834"/>
              <a:gd name="connsiteX36" fmla="*/ 1256232 w 1770661"/>
              <a:gd name="connsiteY36" fmla="*/ 1085914 h 1350834"/>
              <a:gd name="connsiteX37" fmla="*/ 1264778 w 1770661"/>
              <a:gd name="connsiteY37" fmla="*/ 1051731 h 1350834"/>
              <a:gd name="connsiteX38" fmla="*/ 1119499 w 1770661"/>
              <a:gd name="connsiteY38" fmla="*/ 949181 h 1350834"/>
              <a:gd name="connsiteX39" fmla="*/ 1085316 w 1770661"/>
              <a:gd name="connsiteY39" fmla="*/ 974819 h 1350834"/>
              <a:gd name="connsiteX40" fmla="*/ 1042587 w 1770661"/>
              <a:gd name="connsiteY40" fmla="*/ 1051731 h 1350834"/>
              <a:gd name="connsiteX41" fmla="*/ 1051133 w 1770661"/>
              <a:gd name="connsiteY41" fmla="*/ 1256830 h 1350834"/>
              <a:gd name="connsiteX42" fmla="*/ 1059679 w 1770661"/>
              <a:gd name="connsiteY42" fmla="*/ 1282467 h 1350834"/>
              <a:gd name="connsiteX43" fmla="*/ 1076770 w 1770661"/>
              <a:gd name="connsiteY43" fmla="*/ 1308105 h 1350834"/>
              <a:gd name="connsiteX44" fmla="*/ 1102408 w 1770661"/>
              <a:gd name="connsiteY44" fmla="*/ 1333742 h 1350834"/>
              <a:gd name="connsiteX45" fmla="*/ 1136591 w 1770661"/>
              <a:gd name="connsiteY45" fmla="*/ 1342288 h 1350834"/>
              <a:gd name="connsiteX46" fmla="*/ 1230595 w 1770661"/>
              <a:gd name="connsiteY46" fmla="*/ 1350834 h 1350834"/>
              <a:gd name="connsiteX47" fmla="*/ 1529697 w 1770661"/>
              <a:gd name="connsiteY47" fmla="*/ 1333742 h 1350834"/>
              <a:gd name="connsiteX48" fmla="*/ 1555335 w 1770661"/>
              <a:gd name="connsiteY48" fmla="*/ 1316650 h 1350834"/>
              <a:gd name="connsiteX49" fmla="*/ 1632247 w 1770661"/>
              <a:gd name="connsiteY49" fmla="*/ 1291013 h 1350834"/>
              <a:gd name="connsiteX50" fmla="*/ 1657884 w 1770661"/>
              <a:gd name="connsiteY50" fmla="*/ 1273921 h 1350834"/>
              <a:gd name="connsiteX51" fmla="*/ 1692067 w 1770661"/>
              <a:gd name="connsiteY51" fmla="*/ 1256830 h 1350834"/>
              <a:gd name="connsiteX52" fmla="*/ 1709159 w 1770661"/>
              <a:gd name="connsiteY52" fmla="*/ 1231192 h 1350834"/>
              <a:gd name="connsiteX53" fmla="*/ 1734796 w 1770661"/>
              <a:gd name="connsiteY53" fmla="*/ 1214101 h 1350834"/>
              <a:gd name="connsiteX54" fmla="*/ 1743342 w 1770661"/>
              <a:gd name="connsiteY54" fmla="*/ 1188463 h 1350834"/>
              <a:gd name="connsiteX55" fmla="*/ 1768980 w 1770661"/>
              <a:gd name="connsiteY55" fmla="*/ 1145734 h 1350834"/>
              <a:gd name="connsiteX56" fmla="*/ 1760434 w 1770661"/>
              <a:gd name="connsiteY56" fmla="*/ 590258 h 1350834"/>
              <a:gd name="connsiteX57" fmla="*/ 1734796 w 1770661"/>
              <a:gd name="connsiteY57" fmla="*/ 538983 h 1350834"/>
              <a:gd name="connsiteX58" fmla="*/ 1709159 w 1770661"/>
              <a:gd name="connsiteY58" fmla="*/ 504800 h 1350834"/>
              <a:gd name="connsiteX59" fmla="*/ 1666430 w 1770661"/>
              <a:gd name="connsiteY59" fmla="*/ 496254 h 1350834"/>
              <a:gd name="connsiteX60" fmla="*/ 1512606 w 1770661"/>
              <a:gd name="connsiteY60" fmla="*/ 479163 h 1350834"/>
              <a:gd name="connsiteX61" fmla="*/ 1435694 w 1770661"/>
              <a:gd name="connsiteY61" fmla="*/ 470617 h 1350834"/>
              <a:gd name="connsiteX62" fmla="*/ 1290415 w 1770661"/>
              <a:gd name="connsiteY62" fmla="*/ 496254 h 1350834"/>
              <a:gd name="connsiteX63" fmla="*/ 1281869 w 1770661"/>
              <a:gd name="connsiteY63" fmla="*/ 521891 h 1350834"/>
              <a:gd name="connsiteX64" fmla="*/ 1273323 w 1770661"/>
              <a:gd name="connsiteY64" fmla="*/ 658624 h 1350834"/>
              <a:gd name="connsiteX65" fmla="*/ 1307507 w 1770661"/>
              <a:gd name="connsiteY65" fmla="*/ 820994 h 1350834"/>
              <a:gd name="connsiteX66" fmla="*/ 1333144 w 1770661"/>
              <a:gd name="connsiteY66" fmla="*/ 829540 h 1350834"/>
              <a:gd name="connsiteX67" fmla="*/ 1469877 w 1770661"/>
              <a:gd name="connsiteY67" fmla="*/ 778265 h 1350834"/>
              <a:gd name="connsiteX68" fmla="*/ 1486968 w 1770661"/>
              <a:gd name="connsiteY68" fmla="*/ 744082 h 1350834"/>
              <a:gd name="connsiteX69" fmla="*/ 1512606 w 1770661"/>
              <a:gd name="connsiteY69" fmla="*/ 641533 h 1350834"/>
              <a:gd name="connsiteX70" fmla="*/ 1521152 w 1770661"/>
              <a:gd name="connsiteY70" fmla="*/ 564620 h 1350834"/>
              <a:gd name="connsiteX71" fmla="*/ 1538243 w 1770661"/>
              <a:gd name="connsiteY71" fmla="*/ 453525 h 1350834"/>
              <a:gd name="connsiteX72" fmla="*/ 1546789 w 1770661"/>
              <a:gd name="connsiteY72" fmla="*/ 385159 h 1350834"/>
              <a:gd name="connsiteX73" fmla="*/ 1538243 w 1770661"/>
              <a:gd name="connsiteY73" fmla="*/ 145877 h 1350834"/>
              <a:gd name="connsiteX74" fmla="*/ 1521152 w 1770661"/>
              <a:gd name="connsiteY74" fmla="*/ 120239 h 1350834"/>
              <a:gd name="connsiteX75" fmla="*/ 1427148 w 1770661"/>
              <a:gd name="connsiteY75" fmla="*/ 34781 h 1350834"/>
              <a:gd name="connsiteX76" fmla="*/ 1384419 w 1770661"/>
              <a:gd name="connsiteY76" fmla="*/ 26235 h 1350834"/>
              <a:gd name="connsiteX77" fmla="*/ 1290415 w 1770661"/>
              <a:gd name="connsiteY77" fmla="*/ 17690 h 1350834"/>
              <a:gd name="connsiteX78" fmla="*/ 1239140 w 1770661"/>
              <a:gd name="connsiteY78" fmla="*/ 598 h 1350834"/>
              <a:gd name="connsiteX79" fmla="*/ 888763 w 1770661"/>
              <a:gd name="connsiteY79" fmla="*/ 9144 h 1350834"/>
              <a:gd name="connsiteX80" fmla="*/ 863125 w 1770661"/>
              <a:gd name="connsiteY80" fmla="*/ 17690 h 1350834"/>
              <a:gd name="connsiteX81" fmla="*/ 803305 w 1770661"/>
              <a:gd name="connsiteY81" fmla="*/ 60419 h 1350834"/>
              <a:gd name="connsiteX82" fmla="*/ 743484 w 1770661"/>
              <a:gd name="connsiteY82" fmla="*/ 128785 h 1350834"/>
              <a:gd name="connsiteX83" fmla="*/ 700755 w 1770661"/>
              <a:gd name="connsiteY83" fmla="*/ 205697 h 1350834"/>
              <a:gd name="connsiteX84" fmla="*/ 709301 w 1770661"/>
              <a:gd name="connsiteY84" fmla="*/ 316792 h 1350834"/>
              <a:gd name="connsiteX85" fmla="*/ 717847 w 1770661"/>
              <a:gd name="connsiteY85" fmla="*/ 350976 h 1350834"/>
              <a:gd name="connsiteX86" fmla="*/ 743484 w 1770661"/>
              <a:gd name="connsiteY86" fmla="*/ 376613 h 1350834"/>
              <a:gd name="connsiteX87" fmla="*/ 803305 w 1770661"/>
              <a:gd name="connsiteY87" fmla="*/ 410796 h 1350834"/>
              <a:gd name="connsiteX88" fmla="*/ 922946 w 1770661"/>
              <a:gd name="connsiteY88" fmla="*/ 402250 h 1350834"/>
              <a:gd name="connsiteX89" fmla="*/ 888763 w 1770661"/>
              <a:gd name="connsiteY89" fmla="*/ 205697 h 1350834"/>
              <a:gd name="connsiteX90" fmla="*/ 854580 w 1770661"/>
              <a:gd name="connsiteY90" fmla="*/ 180060 h 1350834"/>
              <a:gd name="connsiteX91" fmla="*/ 820396 w 1770661"/>
              <a:gd name="connsiteY91" fmla="*/ 145877 h 1350834"/>
              <a:gd name="connsiteX92" fmla="*/ 794759 w 1770661"/>
              <a:gd name="connsiteY92" fmla="*/ 128785 h 1350834"/>
              <a:gd name="connsiteX93" fmla="*/ 717847 w 1770661"/>
              <a:gd name="connsiteY93" fmla="*/ 86056 h 1350834"/>
              <a:gd name="connsiteX94" fmla="*/ 658026 w 1770661"/>
              <a:gd name="connsiteY94" fmla="*/ 51873 h 1350834"/>
              <a:gd name="connsiteX95" fmla="*/ 589660 w 1770661"/>
              <a:gd name="connsiteY95" fmla="*/ 34781 h 1350834"/>
              <a:gd name="connsiteX96" fmla="*/ 564023 w 1770661"/>
              <a:gd name="connsiteY96" fmla="*/ 26235 h 1350834"/>
              <a:gd name="connsiteX97" fmla="*/ 452927 w 1770661"/>
              <a:gd name="connsiteY97" fmla="*/ 43327 h 1350834"/>
              <a:gd name="connsiteX98" fmla="*/ 401652 w 1770661"/>
              <a:gd name="connsiteY98" fmla="*/ 77510 h 1350834"/>
              <a:gd name="connsiteX99" fmla="*/ 376015 w 1770661"/>
              <a:gd name="connsiteY99" fmla="*/ 86056 h 1350834"/>
              <a:gd name="connsiteX100" fmla="*/ 350378 w 1770661"/>
              <a:gd name="connsiteY100" fmla="*/ 154422 h 135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770661" h="1350834">
                <a:moveTo>
                  <a:pt x="316195" y="308247"/>
                </a:moveTo>
                <a:cubicBezTo>
                  <a:pt x="299103" y="313944"/>
                  <a:pt x="281851" y="319181"/>
                  <a:pt x="264920" y="325338"/>
                </a:cubicBezTo>
                <a:cubicBezTo>
                  <a:pt x="250503" y="330580"/>
                  <a:pt x="236853" y="337919"/>
                  <a:pt x="222191" y="342430"/>
                </a:cubicBezTo>
                <a:cubicBezTo>
                  <a:pt x="199739" y="349338"/>
                  <a:pt x="153824" y="359521"/>
                  <a:pt x="153824" y="359521"/>
                </a:cubicBezTo>
                <a:cubicBezTo>
                  <a:pt x="142430" y="368067"/>
                  <a:pt x="131492" y="377258"/>
                  <a:pt x="119641" y="385159"/>
                </a:cubicBezTo>
                <a:cubicBezTo>
                  <a:pt x="95226" y="401436"/>
                  <a:pt x="64023" y="415140"/>
                  <a:pt x="42729" y="436434"/>
                </a:cubicBezTo>
                <a:cubicBezTo>
                  <a:pt x="35467" y="443696"/>
                  <a:pt x="31335" y="453525"/>
                  <a:pt x="25638" y="462071"/>
                </a:cubicBezTo>
                <a:cubicBezTo>
                  <a:pt x="22789" y="473465"/>
                  <a:pt x="19640" y="484789"/>
                  <a:pt x="17092" y="496254"/>
                </a:cubicBezTo>
                <a:cubicBezTo>
                  <a:pt x="13941" y="510433"/>
                  <a:pt x="12069" y="524892"/>
                  <a:pt x="8546" y="538983"/>
                </a:cubicBezTo>
                <a:cubicBezTo>
                  <a:pt x="6361" y="547722"/>
                  <a:pt x="2849" y="556074"/>
                  <a:pt x="0" y="564620"/>
                </a:cubicBezTo>
                <a:cubicBezTo>
                  <a:pt x="2849" y="607349"/>
                  <a:pt x="3817" y="650245"/>
                  <a:pt x="8546" y="692807"/>
                </a:cubicBezTo>
                <a:cubicBezTo>
                  <a:pt x="11466" y="719083"/>
                  <a:pt x="27704" y="731593"/>
                  <a:pt x="42729" y="752628"/>
                </a:cubicBezTo>
                <a:cubicBezTo>
                  <a:pt x="48699" y="760986"/>
                  <a:pt x="55228" y="769079"/>
                  <a:pt x="59821" y="778265"/>
                </a:cubicBezTo>
                <a:cubicBezTo>
                  <a:pt x="66681" y="791986"/>
                  <a:pt x="67092" y="809209"/>
                  <a:pt x="76912" y="820994"/>
                </a:cubicBezTo>
                <a:cubicBezTo>
                  <a:pt x="82679" y="827914"/>
                  <a:pt x="94493" y="825511"/>
                  <a:pt x="102550" y="829540"/>
                </a:cubicBezTo>
                <a:cubicBezTo>
                  <a:pt x="206984" y="881756"/>
                  <a:pt x="67108" y="830913"/>
                  <a:pt x="222191" y="872269"/>
                </a:cubicBezTo>
                <a:cubicBezTo>
                  <a:pt x="318963" y="898075"/>
                  <a:pt x="229611" y="887426"/>
                  <a:pt x="367469" y="914998"/>
                </a:cubicBezTo>
                <a:cubicBezTo>
                  <a:pt x="392763" y="920057"/>
                  <a:pt x="418763" y="920530"/>
                  <a:pt x="444381" y="923544"/>
                </a:cubicBezTo>
                <a:lnTo>
                  <a:pt x="512748" y="932090"/>
                </a:lnTo>
                <a:cubicBezTo>
                  <a:pt x="586313" y="926835"/>
                  <a:pt x="624679" y="955778"/>
                  <a:pt x="649481" y="897906"/>
                </a:cubicBezTo>
                <a:cubicBezTo>
                  <a:pt x="654107" y="887111"/>
                  <a:pt x="655178" y="875117"/>
                  <a:pt x="658026" y="863723"/>
                </a:cubicBezTo>
                <a:cubicBezTo>
                  <a:pt x="643783" y="823843"/>
                  <a:pt x="646631" y="772568"/>
                  <a:pt x="615297" y="744082"/>
                </a:cubicBezTo>
                <a:cubicBezTo>
                  <a:pt x="600098" y="730264"/>
                  <a:pt x="583510" y="771769"/>
                  <a:pt x="564023" y="778265"/>
                </a:cubicBezTo>
                <a:lnTo>
                  <a:pt x="538385" y="786811"/>
                </a:lnTo>
                <a:cubicBezTo>
                  <a:pt x="470330" y="854866"/>
                  <a:pt x="497090" y="810518"/>
                  <a:pt x="478565" y="872269"/>
                </a:cubicBezTo>
                <a:cubicBezTo>
                  <a:pt x="473388" y="889525"/>
                  <a:pt x="461473" y="923544"/>
                  <a:pt x="461473" y="923544"/>
                </a:cubicBezTo>
                <a:cubicBezTo>
                  <a:pt x="464322" y="969122"/>
                  <a:pt x="465475" y="1014837"/>
                  <a:pt x="470019" y="1060277"/>
                </a:cubicBezTo>
                <a:cubicBezTo>
                  <a:pt x="470043" y="1060521"/>
                  <a:pt x="483062" y="1116049"/>
                  <a:pt x="487110" y="1120097"/>
                </a:cubicBezTo>
                <a:cubicBezTo>
                  <a:pt x="493480" y="1126467"/>
                  <a:pt x="504313" y="1125480"/>
                  <a:pt x="512748" y="1128643"/>
                </a:cubicBezTo>
                <a:cubicBezTo>
                  <a:pt x="527111" y="1134029"/>
                  <a:pt x="542010" y="1138388"/>
                  <a:pt x="555477" y="1145734"/>
                </a:cubicBezTo>
                <a:cubicBezTo>
                  <a:pt x="627163" y="1184836"/>
                  <a:pt x="584182" y="1176017"/>
                  <a:pt x="658026" y="1205555"/>
                </a:cubicBezTo>
                <a:cubicBezTo>
                  <a:pt x="668931" y="1209917"/>
                  <a:pt x="680744" y="1211553"/>
                  <a:pt x="692209" y="1214101"/>
                </a:cubicBezTo>
                <a:cubicBezTo>
                  <a:pt x="737199" y="1224099"/>
                  <a:pt x="744815" y="1224058"/>
                  <a:pt x="794759" y="1231192"/>
                </a:cubicBezTo>
                <a:cubicBezTo>
                  <a:pt x="888763" y="1225495"/>
                  <a:pt x="983170" y="1224501"/>
                  <a:pt x="1076770" y="1214101"/>
                </a:cubicBezTo>
                <a:cubicBezTo>
                  <a:pt x="1086978" y="1212967"/>
                  <a:pt x="1093022" y="1201180"/>
                  <a:pt x="1102408" y="1197009"/>
                </a:cubicBezTo>
                <a:cubicBezTo>
                  <a:pt x="1118871" y="1189692"/>
                  <a:pt x="1153682" y="1179918"/>
                  <a:pt x="1153682" y="1179918"/>
                </a:cubicBezTo>
                <a:cubicBezTo>
                  <a:pt x="1241838" y="1111353"/>
                  <a:pt x="1211108" y="1146081"/>
                  <a:pt x="1256232" y="1085914"/>
                </a:cubicBezTo>
                <a:cubicBezTo>
                  <a:pt x="1259081" y="1074520"/>
                  <a:pt x="1265430" y="1063458"/>
                  <a:pt x="1264778" y="1051731"/>
                </a:cubicBezTo>
                <a:cubicBezTo>
                  <a:pt x="1255656" y="887541"/>
                  <a:pt x="1272566" y="928773"/>
                  <a:pt x="1119499" y="949181"/>
                </a:cubicBezTo>
                <a:cubicBezTo>
                  <a:pt x="1108105" y="957727"/>
                  <a:pt x="1095387" y="964748"/>
                  <a:pt x="1085316" y="974819"/>
                </a:cubicBezTo>
                <a:cubicBezTo>
                  <a:pt x="1058218" y="1001918"/>
                  <a:pt x="1056629" y="1016626"/>
                  <a:pt x="1042587" y="1051731"/>
                </a:cubicBezTo>
                <a:cubicBezTo>
                  <a:pt x="1045436" y="1120097"/>
                  <a:pt x="1046078" y="1188591"/>
                  <a:pt x="1051133" y="1256830"/>
                </a:cubicBezTo>
                <a:cubicBezTo>
                  <a:pt x="1051798" y="1265813"/>
                  <a:pt x="1055651" y="1274410"/>
                  <a:pt x="1059679" y="1282467"/>
                </a:cubicBezTo>
                <a:cubicBezTo>
                  <a:pt x="1064272" y="1291654"/>
                  <a:pt x="1070195" y="1300215"/>
                  <a:pt x="1076770" y="1308105"/>
                </a:cubicBezTo>
                <a:cubicBezTo>
                  <a:pt x="1084507" y="1317389"/>
                  <a:pt x="1091915" y="1327746"/>
                  <a:pt x="1102408" y="1333742"/>
                </a:cubicBezTo>
                <a:cubicBezTo>
                  <a:pt x="1112606" y="1339569"/>
                  <a:pt x="1124949" y="1340736"/>
                  <a:pt x="1136591" y="1342288"/>
                </a:cubicBezTo>
                <a:cubicBezTo>
                  <a:pt x="1167779" y="1346446"/>
                  <a:pt x="1199260" y="1347985"/>
                  <a:pt x="1230595" y="1350834"/>
                </a:cubicBezTo>
                <a:cubicBezTo>
                  <a:pt x="1330296" y="1345137"/>
                  <a:pt x="1430382" y="1344196"/>
                  <a:pt x="1529697" y="1333742"/>
                </a:cubicBezTo>
                <a:cubicBezTo>
                  <a:pt x="1539912" y="1332667"/>
                  <a:pt x="1545854" y="1320600"/>
                  <a:pt x="1555335" y="1316650"/>
                </a:cubicBezTo>
                <a:cubicBezTo>
                  <a:pt x="1580280" y="1306256"/>
                  <a:pt x="1606610" y="1299559"/>
                  <a:pt x="1632247" y="1291013"/>
                </a:cubicBezTo>
                <a:cubicBezTo>
                  <a:pt x="1640793" y="1285316"/>
                  <a:pt x="1648967" y="1279017"/>
                  <a:pt x="1657884" y="1273921"/>
                </a:cubicBezTo>
                <a:cubicBezTo>
                  <a:pt x="1668945" y="1267601"/>
                  <a:pt x="1682280" y="1264985"/>
                  <a:pt x="1692067" y="1256830"/>
                </a:cubicBezTo>
                <a:cubicBezTo>
                  <a:pt x="1699957" y="1250255"/>
                  <a:pt x="1701896" y="1238455"/>
                  <a:pt x="1709159" y="1231192"/>
                </a:cubicBezTo>
                <a:cubicBezTo>
                  <a:pt x="1716421" y="1223930"/>
                  <a:pt x="1726250" y="1219798"/>
                  <a:pt x="1734796" y="1214101"/>
                </a:cubicBezTo>
                <a:cubicBezTo>
                  <a:pt x="1737645" y="1205555"/>
                  <a:pt x="1739313" y="1196520"/>
                  <a:pt x="1743342" y="1188463"/>
                </a:cubicBezTo>
                <a:cubicBezTo>
                  <a:pt x="1750770" y="1173606"/>
                  <a:pt x="1768506" y="1162337"/>
                  <a:pt x="1768980" y="1145734"/>
                </a:cubicBezTo>
                <a:cubicBezTo>
                  <a:pt x="1774269" y="960629"/>
                  <a:pt x="1765878" y="775359"/>
                  <a:pt x="1760434" y="590258"/>
                </a:cubicBezTo>
                <a:cubicBezTo>
                  <a:pt x="1759915" y="572597"/>
                  <a:pt x="1744031" y="551911"/>
                  <a:pt x="1734796" y="538983"/>
                </a:cubicBezTo>
                <a:cubicBezTo>
                  <a:pt x="1726517" y="527393"/>
                  <a:pt x="1721237" y="512349"/>
                  <a:pt x="1709159" y="504800"/>
                </a:cubicBezTo>
                <a:cubicBezTo>
                  <a:pt x="1696842" y="497102"/>
                  <a:pt x="1680521" y="499777"/>
                  <a:pt x="1666430" y="496254"/>
                </a:cubicBezTo>
                <a:cubicBezTo>
                  <a:pt x="1564149" y="470683"/>
                  <a:pt x="1821009" y="504862"/>
                  <a:pt x="1512606" y="479163"/>
                </a:cubicBezTo>
                <a:cubicBezTo>
                  <a:pt x="1486900" y="477021"/>
                  <a:pt x="1461331" y="473466"/>
                  <a:pt x="1435694" y="470617"/>
                </a:cubicBezTo>
                <a:cubicBezTo>
                  <a:pt x="1387268" y="479163"/>
                  <a:pt x="1337066" y="480704"/>
                  <a:pt x="1290415" y="496254"/>
                </a:cubicBezTo>
                <a:cubicBezTo>
                  <a:pt x="1281869" y="499103"/>
                  <a:pt x="1282812" y="512933"/>
                  <a:pt x="1281869" y="521891"/>
                </a:cubicBezTo>
                <a:cubicBezTo>
                  <a:pt x="1277088" y="567307"/>
                  <a:pt x="1276172" y="613046"/>
                  <a:pt x="1273323" y="658624"/>
                </a:cubicBezTo>
                <a:cubicBezTo>
                  <a:pt x="1277865" y="731290"/>
                  <a:pt x="1250836" y="783214"/>
                  <a:pt x="1307507" y="820994"/>
                </a:cubicBezTo>
                <a:cubicBezTo>
                  <a:pt x="1315002" y="825991"/>
                  <a:pt x="1324598" y="826691"/>
                  <a:pt x="1333144" y="829540"/>
                </a:cubicBezTo>
                <a:cubicBezTo>
                  <a:pt x="1402984" y="816842"/>
                  <a:pt x="1426395" y="827958"/>
                  <a:pt x="1469877" y="778265"/>
                </a:cubicBezTo>
                <a:cubicBezTo>
                  <a:pt x="1478266" y="768678"/>
                  <a:pt x="1483168" y="756241"/>
                  <a:pt x="1486968" y="744082"/>
                </a:cubicBezTo>
                <a:cubicBezTo>
                  <a:pt x="1497478" y="710451"/>
                  <a:pt x="1512606" y="641533"/>
                  <a:pt x="1512606" y="641533"/>
                </a:cubicBezTo>
                <a:cubicBezTo>
                  <a:pt x="1515455" y="615895"/>
                  <a:pt x="1517953" y="590216"/>
                  <a:pt x="1521152" y="564620"/>
                </a:cubicBezTo>
                <a:cubicBezTo>
                  <a:pt x="1534937" y="454337"/>
                  <a:pt x="1523986" y="553323"/>
                  <a:pt x="1538243" y="453525"/>
                </a:cubicBezTo>
                <a:cubicBezTo>
                  <a:pt x="1541491" y="430790"/>
                  <a:pt x="1543940" y="407948"/>
                  <a:pt x="1546789" y="385159"/>
                </a:cubicBezTo>
                <a:cubicBezTo>
                  <a:pt x="1543940" y="305398"/>
                  <a:pt x="1545931" y="225317"/>
                  <a:pt x="1538243" y="145877"/>
                </a:cubicBezTo>
                <a:cubicBezTo>
                  <a:pt x="1537254" y="135654"/>
                  <a:pt x="1528023" y="127873"/>
                  <a:pt x="1521152" y="120239"/>
                </a:cubicBezTo>
                <a:cubicBezTo>
                  <a:pt x="1514404" y="112741"/>
                  <a:pt x="1451998" y="45826"/>
                  <a:pt x="1427148" y="34781"/>
                </a:cubicBezTo>
                <a:cubicBezTo>
                  <a:pt x="1413875" y="28882"/>
                  <a:pt x="1398832" y="28037"/>
                  <a:pt x="1384419" y="26235"/>
                </a:cubicBezTo>
                <a:cubicBezTo>
                  <a:pt x="1353198" y="22333"/>
                  <a:pt x="1321750" y="20538"/>
                  <a:pt x="1290415" y="17690"/>
                </a:cubicBezTo>
                <a:cubicBezTo>
                  <a:pt x="1273323" y="11993"/>
                  <a:pt x="1257152" y="981"/>
                  <a:pt x="1239140" y="598"/>
                </a:cubicBezTo>
                <a:cubicBezTo>
                  <a:pt x="1122339" y="-1887"/>
                  <a:pt x="1005470" y="3839"/>
                  <a:pt x="888763" y="9144"/>
                </a:cubicBezTo>
                <a:cubicBezTo>
                  <a:pt x="879764" y="9553"/>
                  <a:pt x="871182" y="13661"/>
                  <a:pt x="863125" y="17690"/>
                </a:cubicBezTo>
                <a:cubicBezTo>
                  <a:pt x="852487" y="23009"/>
                  <a:pt x="808469" y="55900"/>
                  <a:pt x="803305" y="60419"/>
                </a:cubicBezTo>
                <a:cubicBezTo>
                  <a:pt x="775918" y="84383"/>
                  <a:pt x="763882" y="99645"/>
                  <a:pt x="743484" y="128785"/>
                </a:cubicBezTo>
                <a:cubicBezTo>
                  <a:pt x="706086" y="182210"/>
                  <a:pt x="715016" y="162916"/>
                  <a:pt x="700755" y="205697"/>
                </a:cubicBezTo>
                <a:cubicBezTo>
                  <a:pt x="703604" y="242729"/>
                  <a:pt x="704961" y="279905"/>
                  <a:pt x="709301" y="316792"/>
                </a:cubicBezTo>
                <a:cubicBezTo>
                  <a:pt x="710673" y="328457"/>
                  <a:pt x="712020" y="340778"/>
                  <a:pt x="717847" y="350976"/>
                </a:cubicBezTo>
                <a:cubicBezTo>
                  <a:pt x="723843" y="361469"/>
                  <a:pt x="734308" y="368748"/>
                  <a:pt x="743484" y="376613"/>
                </a:cubicBezTo>
                <a:cubicBezTo>
                  <a:pt x="776407" y="404833"/>
                  <a:pt x="769510" y="399531"/>
                  <a:pt x="803305" y="410796"/>
                </a:cubicBezTo>
                <a:cubicBezTo>
                  <a:pt x="843185" y="407947"/>
                  <a:pt x="901156" y="435773"/>
                  <a:pt x="922946" y="402250"/>
                </a:cubicBezTo>
                <a:cubicBezTo>
                  <a:pt x="959791" y="345566"/>
                  <a:pt x="934794" y="251728"/>
                  <a:pt x="888763" y="205697"/>
                </a:cubicBezTo>
                <a:cubicBezTo>
                  <a:pt x="878692" y="195626"/>
                  <a:pt x="865299" y="189439"/>
                  <a:pt x="854580" y="180060"/>
                </a:cubicBezTo>
                <a:cubicBezTo>
                  <a:pt x="842453" y="169449"/>
                  <a:pt x="832631" y="156364"/>
                  <a:pt x="820396" y="145877"/>
                </a:cubicBezTo>
                <a:cubicBezTo>
                  <a:pt x="812598" y="139193"/>
                  <a:pt x="803469" y="134229"/>
                  <a:pt x="794759" y="128785"/>
                </a:cubicBezTo>
                <a:cubicBezTo>
                  <a:pt x="680904" y="57625"/>
                  <a:pt x="813059" y="140464"/>
                  <a:pt x="717847" y="86056"/>
                </a:cubicBezTo>
                <a:cubicBezTo>
                  <a:pt x="674934" y="61534"/>
                  <a:pt x="709675" y="74008"/>
                  <a:pt x="658026" y="51873"/>
                </a:cubicBezTo>
                <a:cubicBezTo>
                  <a:pt x="630675" y="40151"/>
                  <a:pt x="621767" y="42808"/>
                  <a:pt x="589660" y="34781"/>
                </a:cubicBezTo>
                <a:cubicBezTo>
                  <a:pt x="580921" y="32596"/>
                  <a:pt x="572569" y="29084"/>
                  <a:pt x="564023" y="26235"/>
                </a:cubicBezTo>
                <a:cubicBezTo>
                  <a:pt x="526991" y="31932"/>
                  <a:pt x="488656" y="32044"/>
                  <a:pt x="452927" y="43327"/>
                </a:cubicBezTo>
                <a:cubicBezTo>
                  <a:pt x="433339" y="49513"/>
                  <a:pt x="421139" y="71014"/>
                  <a:pt x="401652" y="77510"/>
                </a:cubicBezTo>
                <a:lnTo>
                  <a:pt x="376015" y="86056"/>
                </a:lnTo>
                <a:cubicBezTo>
                  <a:pt x="340307" y="121764"/>
                  <a:pt x="350378" y="99608"/>
                  <a:pt x="350378" y="154422"/>
                </a:cubicBezTo>
              </a:path>
            </a:pathLst>
          </a:custGeom>
          <a:noFill/>
          <a:ln w="73025">
            <a:solidFill>
              <a:srgbClr val="0070C0"/>
            </a:solidFill>
            <a:prstDash val="solid"/>
            <a:headEnd type="triangle"/>
          </a:ln>
          <a:effectLst>
            <a:glow rad="139700">
              <a:srgbClr val="92D050">
                <a:alpha val="7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7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Čeleď bobovité (</a:t>
            </a:r>
            <a:r>
              <a:rPr lang="cs-CZ" dirty="0" err="1" smtClean="0"/>
              <a:t>Fabaceae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fixace vzdušného dusíku</a:t>
            </a:r>
          </a:p>
        </p:txBody>
      </p:sp>
      <p:pic>
        <p:nvPicPr>
          <p:cNvPr id="1026" name="Picture 2" descr="https://upload.wikimedia.org/wikipedia/commons/6/6c/Fabaceae_-_Ononis_rotundifol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194" y="1650620"/>
            <a:ext cx="6550677" cy="49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classconnection.s3.amazonaws.com/353/flashcards/1344353/jpg/4012255-soybean-plant-root-nodules-site-of-nitrogen-fixing-bacteria-14470C8DF75562DD6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24" y="2168763"/>
            <a:ext cx="32099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9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Zelené hnojení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ochrana půdy před </a:t>
            </a:r>
            <a:r>
              <a:rPr lang="cs-CZ" dirty="0" smtClean="0"/>
              <a:t>vysoušením</a:t>
            </a:r>
          </a:p>
          <a:p>
            <a:r>
              <a:rPr lang="cs-CZ" dirty="0" smtClean="0"/>
              <a:t>vznik humusu</a:t>
            </a:r>
          </a:p>
          <a:p>
            <a:r>
              <a:rPr lang="cs-CZ" dirty="0"/>
              <a:t>k</a:t>
            </a:r>
            <a:r>
              <a:rPr lang="cs-CZ" dirty="0" smtClean="0"/>
              <a:t>ypření…</a:t>
            </a:r>
          </a:p>
          <a:p>
            <a:pPr>
              <a:spcBef>
                <a:spcPts val="3600"/>
              </a:spcBef>
              <a:spcAft>
                <a:spcPts val="1800"/>
              </a:spcAft>
            </a:pPr>
            <a:r>
              <a:rPr lang="cs-CZ" b="1" dirty="0" smtClean="0"/>
              <a:t>svazenka</a:t>
            </a:r>
            <a:r>
              <a:rPr lang="cs-CZ" dirty="0" smtClean="0"/>
              <a:t> (není příbuzná našim </a:t>
            </a:r>
            <a:r>
              <a:rPr lang="cs-CZ" dirty="0" smtClean="0"/>
              <a:t>plodinám</a:t>
            </a:r>
            <a:br>
              <a:rPr lang="cs-CZ" dirty="0" smtClean="0"/>
            </a:br>
            <a:r>
              <a:rPr lang="cs-CZ" dirty="0" smtClean="0"/>
              <a:t>			nehrozí </a:t>
            </a:r>
            <a:r>
              <a:rPr lang="cs-CZ" dirty="0" smtClean="0"/>
              <a:t>přenos nemocí)</a:t>
            </a:r>
          </a:p>
          <a:p>
            <a:pPr>
              <a:spcAft>
                <a:spcPts val="1800"/>
              </a:spcAft>
            </a:pPr>
            <a:r>
              <a:rPr lang="cs-CZ" b="1" dirty="0" smtClean="0"/>
              <a:t>hořčice, řepka </a:t>
            </a:r>
            <a:r>
              <a:rPr lang="cs-CZ" dirty="0" smtClean="0"/>
              <a:t>- velká produkce biomasy</a:t>
            </a:r>
          </a:p>
          <a:p>
            <a:pPr>
              <a:spcAft>
                <a:spcPts val="1800"/>
              </a:spcAft>
            </a:pPr>
            <a:r>
              <a:rPr lang="cs-CZ" b="1" dirty="0"/>
              <a:t>m</a:t>
            </a:r>
            <a:r>
              <a:rPr lang="cs-CZ" b="1" dirty="0" smtClean="0"/>
              <a:t>ěsíček lékařský </a:t>
            </a:r>
            <a:r>
              <a:rPr lang="cs-CZ" dirty="0" smtClean="0"/>
              <a:t>- proti háďátkům</a:t>
            </a:r>
          </a:p>
        </p:txBody>
      </p:sp>
      <p:pic>
        <p:nvPicPr>
          <p:cNvPr id="3074" name="Picture 2" descr="Svazenka vrati&amp;ccaron;olistá (Phacelia tanacetifoli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362" y="1855713"/>
            <a:ext cx="24574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ergen.info/pics/editor/P101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4" y="1829434"/>
            <a:ext cx="4591276" cy="344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gardeninginarizona.com/Plants/Asteraceae/big/Calendula_officinali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054" y="278244"/>
            <a:ext cx="4591276" cy="612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7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Aromatické rostliny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vonné silice…</a:t>
            </a:r>
          </a:p>
          <a:p>
            <a:r>
              <a:rPr lang="cs-CZ" dirty="0"/>
              <a:t>l</a:t>
            </a:r>
            <a:r>
              <a:rPr lang="cs-CZ" dirty="0" smtClean="0"/>
              <a:t>éčivky, odpuzování škůdců</a:t>
            </a:r>
            <a:endParaRPr lang="cs-CZ" dirty="0"/>
          </a:p>
        </p:txBody>
      </p:sp>
      <p:pic>
        <p:nvPicPr>
          <p:cNvPr id="4098" name="Picture 2" descr="http://i.idnes.cz/11/032/cl6/LUD277529_levandu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158" y="2160766"/>
            <a:ext cx="600075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upload.wikimedia.org/wikipedia/commons/9/92/Rosemary_bus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18" y="2743202"/>
            <a:ext cx="5069947" cy="337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„Kompostový čaj“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3790" y="1569777"/>
            <a:ext cx="11338560" cy="4572000"/>
          </a:xfrm>
        </p:spPr>
        <p:txBody>
          <a:bodyPr/>
          <a:lstStyle/>
          <a:p>
            <a:r>
              <a:rPr lang="cs-CZ" dirty="0"/>
              <a:t>o</a:t>
            </a:r>
            <a:r>
              <a:rPr lang="cs-CZ" dirty="0" smtClean="0"/>
              <a:t>živení půdy - namnožení půdní mikroflóry</a:t>
            </a:r>
            <a:endParaRPr lang="cs-CZ" dirty="0"/>
          </a:p>
        </p:txBody>
      </p:sp>
      <p:pic>
        <p:nvPicPr>
          <p:cNvPr id="2050" name="Picture 2" descr="http://www.zelenycarodej.cz/images/ObrazkyClanku/CT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067" y="260219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zelenycarodej.cz/images/ObrazkyClanku/CT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25" y="261661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3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Mnoho dalších…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8" name="Picture 4" descr="https://pixabay.com/static/uploads/photo/2015/04/22/21/15/bee-735341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82" y="168586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.idnes.cz/10/091/cl6/BMA3589ed_IMG_2884_1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89" y="1583317"/>
            <a:ext cx="600075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g.denik.cz/47/a7/plazi5_galerie-9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194" y="1054233"/>
            <a:ext cx="71151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d-photo.cz/photo/upload/613_det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6" y="958049"/>
            <a:ext cx="638175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ptacci.net/obr/atlas/max/3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068" y="32917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nd04.jxs.cz/274/657/62da65d689_73469595_o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82" y="3086886"/>
            <a:ext cx="57150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files.cmelaci.cz/200000126-7d82a7dffb/01162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4" y="207487"/>
            <a:ext cx="486727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www.naturfoto.cz/fotografie/ostatni/slunecko-sedmitecne-1029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709" y="2119253"/>
            <a:ext cx="571500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www.photo-macro.cz/img/fotogalerie/IMG_048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81" y="314265"/>
            <a:ext cx="89154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www.priroda.cz/pozadi/otakarek_fenyklov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82" y="1114766"/>
            <a:ext cx="71151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9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rása…</a:t>
            </a:r>
            <a:endParaRPr lang="cs-CZ" dirty="0"/>
          </a:p>
        </p:txBody>
      </p:sp>
      <p:pic>
        <p:nvPicPr>
          <p:cNvPr id="5122" name="Picture 2" descr="http://www.artistsgarden.co.uk/wp-content/uploads/2010/07/wild-gard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94" y="1527175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HOLMGREN, David. </a:t>
            </a:r>
            <a:r>
              <a:rPr lang="cs-CZ" i="1" dirty="0" err="1"/>
              <a:t>Permakultura</a:t>
            </a:r>
            <a:r>
              <a:rPr lang="cs-CZ" i="1" dirty="0"/>
              <a:t>: principy a cesty nad rámec trvalé udržitelnosti</a:t>
            </a:r>
            <a:r>
              <a:rPr lang="cs-CZ" dirty="0"/>
              <a:t>. 1. vyd. Svojanov: </a:t>
            </a:r>
            <a:r>
              <a:rPr lang="cs-CZ" dirty="0" err="1"/>
              <a:t>PermaLot</a:t>
            </a:r>
            <a:r>
              <a:rPr lang="cs-CZ" dirty="0"/>
              <a:t>, 2006, </a:t>
            </a:r>
            <a:r>
              <a:rPr lang="cs-CZ" dirty="0" err="1"/>
              <a:t>xxxii</a:t>
            </a:r>
            <a:r>
              <a:rPr lang="cs-CZ" dirty="0"/>
              <a:t>, 296 s. ISBN 80-239-8125-0</a:t>
            </a:r>
            <a:r>
              <a:rPr lang="cs-CZ" dirty="0" smtClean="0"/>
              <a:t>.</a:t>
            </a:r>
          </a:p>
          <a:p>
            <a:r>
              <a:rPr lang="cs-CZ" dirty="0"/>
              <a:t>http://permacultureprinciples.com/principles/_2</a:t>
            </a:r>
            <a:r>
              <a:rPr lang="cs-CZ" dirty="0" smtClean="0"/>
              <a:t>/</a:t>
            </a:r>
          </a:p>
          <a:p>
            <a:r>
              <a:rPr lang="cs-CZ" dirty="0"/>
              <a:t>http://</a:t>
            </a:r>
            <a:r>
              <a:rPr lang="cs-CZ" dirty="0" smtClean="0"/>
              <a:t>www.permaculture.co.uk/articles/5-using-biological-resources-original-permaculture-principle</a:t>
            </a:r>
          </a:p>
          <a:p>
            <a:r>
              <a:rPr lang="cs-CZ" dirty="0"/>
              <a:t>http://</a:t>
            </a:r>
            <a:r>
              <a:rPr lang="cs-CZ" dirty="0" smtClean="0"/>
              <a:t>www.zelenycarodej.cz/prvky/puda/113-kompostovy-caj</a:t>
            </a:r>
          </a:p>
          <a:p>
            <a:r>
              <a:rPr lang="cs-CZ" dirty="0"/>
              <a:t>http://permakultura.sk/permakultura/</a:t>
            </a:r>
          </a:p>
        </p:txBody>
      </p:sp>
    </p:spTree>
    <p:extLst>
      <p:ext uri="{BB962C8B-B14F-4D97-AF65-F5344CB8AC3E}">
        <p14:creationId xmlns:p14="http://schemas.microsoft.com/office/powerpoint/2010/main" val="241420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fotosyntéza</a:t>
            </a:r>
            <a:endParaRPr lang="cs-CZ" dirty="0"/>
          </a:p>
        </p:txBody>
      </p:sp>
      <p:pic>
        <p:nvPicPr>
          <p:cNvPr id="4" name="Picture 6" descr="http://weknowyourdreams.com/images/sun/sun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41" y="1265358"/>
            <a:ext cx="1787286" cy="178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mycrobz.com/wp/wp-content/uploads/plant-care-thu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693" y="1599806"/>
            <a:ext cx="4742917" cy="474291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1338" y="3666145"/>
            <a:ext cx="1136591" cy="3760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cukry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427007" y="1599806"/>
            <a:ext cx="1786070" cy="92333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e</a:t>
            </a:r>
            <a:r>
              <a:rPr lang="cs-CZ" dirty="0" smtClean="0"/>
              <a:t>nergie slunečního světla</a:t>
            </a:r>
            <a:endParaRPr lang="cs-CZ" dirty="0"/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2307364" y="2554109"/>
            <a:ext cx="2238999" cy="245701"/>
          </a:xfrm>
          <a:prstGeom prst="straightConnector1">
            <a:avLst/>
          </a:prstGeom>
          <a:ln w="22225">
            <a:solidFill>
              <a:srgbClr val="EF6D39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307362" y="2694412"/>
            <a:ext cx="2238999" cy="245701"/>
          </a:xfrm>
          <a:prstGeom prst="straightConnector1">
            <a:avLst/>
          </a:prstGeom>
          <a:ln w="22225">
            <a:solidFill>
              <a:srgbClr val="EF6D39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2307363" y="2817262"/>
            <a:ext cx="2238999" cy="245701"/>
          </a:xfrm>
          <a:prstGeom prst="straightConnector1">
            <a:avLst/>
          </a:prstGeom>
          <a:ln w="22225">
            <a:solidFill>
              <a:srgbClr val="EF6D39"/>
            </a:solidFill>
            <a:tailEnd type="arrow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392964" y="4370242"/>
            <a:ext cx="171749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dirty="0"/>
              <a:t>o</a:t>
            </a:r>
            <a:r>
              <a:rPr lang="cs-CZ" dirty="0" smtClean="0"/>
              <a:t>xid uhličitý</a:t>
            </a:r>
            <a:endParaRPr lang="cs-CZ" dirty="0"/>
          </a:p>
        </p:txBody>
      </p:sp>
      <p:cxnSp>
        <p:nvCxnSpPr>
          <p:cNvPr id="13" name="Zakřivená spojnice 12"/>
          <p:cNvCxnSpPr/>
          <p:nvPr/>
        </p:nvCxnSpPr>
        <p:spPr>
          <a:xfrm flipV="1">
            <a:off x="2888479" y="3247402"/>
            <a:ext cx="2572284" cy="1307506"/>
          </a:xfrm>
          <a:prstGeom prst="curvedConnector3">
            <a:avLst>
              <a:gd name="adj1" fmla="val 37708"/>
            </a:avLst>
          </a:prstGeom>
          <a:ln w="22225">
            <a:solidFill>
              <a:schemeClr val="accent6">
                <a:lumMod val="75000"/>
                <a:alpha val="8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louk 18"/>
          <p:cNvSpPr/>
          <p:nvPr/>
        </p:nvSpPr>
        <p:spPr>
          <a:xfrm rot="8586793">
            <a:off x="2918430" y="3426863"/>
            <a:ext cx="5614587" cy="1230595"/>
          </a:xfrm>
          <a:prstGeom prst="arc">
            <a:avLst>
              <a:gd name="adj1" fmla="val 16200000"/>
              <a:gd name="adj2" fmla="val 21524291"/>
            </a:avLst>
          </a:prstGeom>
          <a:ln w="25400">
            <a:solidFill>
              <a:srgbClr val="0070C0"/>
            </a:solidFill>
            <a:headEnd type="stealth" w="lg" len="lg"/>
            <a:tailEnd type="none"/>
          </a:ln>
          <a:effectLst>
            <a:glow rad="139700">
              <a:srgbClr val="65D7FF">
                <a:alpha val="51765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732910" y="5417336"/>
            <a:ext cx="893035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voda</a:t>
            </a:r>
            <a:endParaRPr lang="cs-CZ" dirty="0"/>
          </a:p>
        </p:txBody>
      </p:sp>
      <p:sp>
        <p:nvSpPr>
          <p:cNvPr id="25" name="Volný tvar 24"/>
          <p:cNvSpPr/>
          <p:nvPr/>
        </p:nvSpPr>
        <p:spPr>
          <a:xfrm>
            <a:off x="7016097" y="2461189"/>
            <a:ext cx="3042303" cy="849624"/>
          </a:xfrm>
          <a:custGeom>
            <a:avLst/>
            <a:gdLst>
              <a:gd name="connsiteX0" fmla="*/ 0 w 3042303"/>
              <a:gd name="connsiteY0" fmla="*/ 529839 h 849624"/>
              <a:gd name="connsiteX1" fmla="*/ 324740 w 3042303"/>
              <a:gd name="connsiteY1" fmla="*/ 615297 h 849624"/>
              <a:gd name="connsiteX2" fmla="*/ 760576 w 3042303"/>
              <a:gd name="connsiteY2" fmla="*/ 316194 h 849624"/>
              <a:gd name="connsiteX3" fmla="*/ 1991170 w 3042303"/>
              <a:gd name="connsiteY3" fmla="*/ 846033 h 849624"/>
              <a:gd name="connsiteX4" fmla="*/ 3042303 w 3042303"/>
              <a:gd name="connsiteY4" fmla="*/ 0 h 849624"/>
              <a:gd name="connsiteX5" fmla="*/ 3042303 w 3042303"/>
              <a:gd name="connsiteY5" fmla="*/ 0 h 84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2303" h="849624">
                <a:moveTo>
                  <a:pt x="0" y="529839"/>
                </a:moveTo>
                <a:cubicBezTo>
                  <a:pt x="98988" y="590371"/>
                  <a:pt x="197977" y="650904"/>
                  <a:pt x="324740" y="615297"/>
                </a:cubicBezTo>
                <a:cubicBezTo>
                  <a:pt x="451503" y="579690"/>
                  <a:pt x="482838" y="277738"/>
                  <a:pt x="760576" y="316194"/>
                </a:cubicBezTo>
                <a:cubicBezTo>
                  <a:pt x="1038314" y="354650"/>
                  <a:pt x="1610882" y="898732"/>
                  <a:pt x="1991170" y="846033"/>
                </a:cubicBezTo>
                <a:cubicBezTo>
                  <a:pt x="2371458" y="793334"/>
                  <a:pt x="3042303" y="0"/>
                  <a:pt x="3042303" y="0"/>
                </a:cubicBezTo>
                <a:lnTo>
                  <a:pt x="3042303" y="0"/>
                </a:lnTo>
              </a:path>
            </a:pathLst>
          </a:custGeom>
          <a:noFill/>
          <a:ln w="25400">
            <a:solidFill>
              <a:srgbClr val="92D050"/>
            </a:solidFill>
            <a:prstDash val="solid"/>
            <a:tailEnd type="stealth" w="lg" len="lg"/>
          </a:ln>
          <a:effectLst>
            <a:glow rad="127000">
              <a:schemeClr val="accent2">
                <a:lumMod val="40000"/>
                <a:lumOff val="60000"/>
                <a:alpha val="42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9862241" y="1974335"/>
            <a:ext cx="1786070" cy="36933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kyslík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248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2" grpId="0"/>
      <p:bldP spid="19" grpId="0" animBg="1"/>
      <p:bldP spid="21" grpId="0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thumb/3/3a/Ecological_Pyramid.svg/2000px-Ecological_Pyrami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270" y="129967"/>
            <a:ext cx="8985304" cy="646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7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Potrava – energie pro tělo</a:t>
            </a:r>
            <a:endParaRPr lang="cs-CZ" dirty="0"/>
          </a:p>
        </p:txBody>
      </p:sp>
      <p:pic>
        <p:nvPicPr>
          <p:cNvPr id="4" name="Picture 2" descr="http://media1.shmoop.com/images/biology/biobook_eco_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92" y="1845019"/>
            <a:ext cx="63288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046421" y="5215894"/>
            <a:ext cx="360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>
            <a:spLocks/>
          </p:cNvSpPr>
          <p:nvPr/>
        </p:nvSpPr>
        <p:spPr>
          <a:xfrm>
            <a:off x="9666421" y="4275553"/>
            <a:ext cx="360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>
            <a:spLocks/>
          </p:cNvSpPr>
          <p:nvPr/>
        </p:nvSpPr>
        <p:spPr>
          <a:xfrm>
            <a:off x="9828421" y="3233187"/>
            <a:ext cx="36000" cy="36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>
            <a:spLocks/>
          </p:cNvSpPr>
          <p:nvPr/>
        </p:nvSpPr>
        <p:spPr>
          <a:xfrm>
            <a:off x="9841324" y="2343333"/>
            <a:ext cx="3600" cy="360000"/>
          </a:xfrm>
          <a:prstGeom prst="rect">
            <a:avLst/>
          </a:prstGeom>
          <a:ln>
            <a:solidFill>
              <a:srgbClr val="EF6D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-470019" y="6365631"/>
            <a:ext cx="13057973" cy="72737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glow rad="876300">
              <a:srgbClr val="FCC704"/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7675685" y="5575894"/>
            <a:ext cx="888387" cy="912830"/>
          </a:xfrm>
          <a:prstGeom prst="straightConnector1">
            <a:avLst/>
          </a:prstGeom>
          <a:ln w="1270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 flipV="1">
            <a:off x="6894333" y="4455553"/>
            <a:ext cx="1223590" cy="1588916"/>
          </a:xfrm>
          <a:prstGeom prst="straightConnector1">
            <a:avLst/>
          </a:prstGeom>
          <a:ln w="508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9282173" y="4508105"/>
            <a:ext cx="347295" cy="707789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 flipV="1">
            <a:off x="7675685" y="3593187"/>
            <a:ext cx="1776775" cy="1254952"/>
          </a:xfrm>
          <a:prstGeom prst="straightConnector1">
            <a:avLst/>
          </a:prstGeom>
          <a:ln w="381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V="1">
            <a:off x="9666421" y="3512801"/>
            <a:ext cx="74533" cy="681130"/>
          </a:xfrm>
          <a:prstGeom prst="straightConnector1">
            <a:avLst/>
          </a:prstGeom>
          <a:ln w="254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 flipV="1">
            <a:off x="7675685" y="2685138"/>
            <a:ext cx="2017835" cy="1254952"/>
          </a:xfrm>
          <a:prstGeom prst="straightConnector1">
            <a:avLst/>
          </a:prstGeom>
          <a:ln w="254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9740954" y="2552811"/>
            <a:ext cx="0" cy="680376"/>
          </a:xfrm>
          <a:prstGeom prst="straightConnector1">
            <a:avLst/>
          </a:prstGeom>
          <a:ln w="127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7506128" y="1963726"/>
            <a:ext cx="2255227" cy="1063555"/>
          </a:xfrm>
          <a:prstGeom prst="straightConnector1">
            <a:avLst/>
          </a:prstGeom>
          <a:ln w="12700">
            <a:solidFill>
              <a:srgbClr val="FFC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9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vegetariánství/veganství…</a:t>
            </a:r>
            <a:endParaRPr lang="cs-CZ" dirty="0"/>
          </a:p>
        </p:txBody>
      </p:sp>
      <p:pic>
        <p:nvPicPr>
          <p:cNvPr id="4" name="Picture 2" descr="http://media1.shmoop.com/images/biology/biobook_eco_7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67" y="1883635"/>
            <a:ext cx="632888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možnosti zachycování energie</a:t>
            </a:r>
            <a:endParaRPr lang="cs-CZ" dirty="0"/>
          </a:p>
        </p:txBody>
      </p:sp>
      <p:pic>
        <p:nvPicPr>
          <p:cNvPr id="12290" name="Picture 2" descr="http://img13.deviantart.net/c81e/i/2007/122/c/8/waterfall_n_rocks_background_by_enchantedgal_stoc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11" y="1598064"/>
            <a:ext cx="34283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api.ning.com/files/HY87M86rqIVYwNtqduVOFbj5o3iMQcqndgVC*1a9YT0kvhMhdOq7jCPDIw-ks-9RzCgy2HK*C7ByxJFd4ap8izoLweULScl1/DSCN29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22" y="1677320"/>
            <a:ext cx="5990325" cy="449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7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zachycování energie</a:t>
            </a:r>
          </a:p>
        </p:txBody>
      </p:sp>
      <p:pic>
        <p:nvPicPr>
          <p:cNvPr id="13314" name="Picture 2" descr="http://i.dailymail.co.uk/i/pix/2014/01/25/article-2546042-1AF455DA00000578-369_634x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169" y="2189285"/>
            <a:ext cx="603885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nastarroofing.com/wp-content/uploads/2015/03/Palm-Trees_Hurricane-Wil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57" y="2189285"/>
            <a:ext cx="5654128" cy="36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34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zachycování energie</a:t>
            </a:r>
          </a:p>
        </p:txBody>
      </p:sp>
      <p:pic>
        <p:nvPicPr>
          <p:cNvPr id="14338" name="Picture 2" descr="http://www.helicotherapie.at/Kompost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420" y="1911661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92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353</TotalTime>
  <Words>273</Words>
  <Application>Microsoft Office PowerPoint</Application>
  <PresentationFormat>Vlastní</PresentationFormat>
  <Paragraphs>66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Administrativní</vt:lpstr>
      <vt:lpstr>Toky energií v přírodě a v člověkem ovlivněné krajině</vt:lpstr>
      <vt:lpstr>Toky energií v přírodě</vt:lpstr>
      <vt:lpstr>fotosyntéza</vt:lpstr>
      <vt:lpstr>Prezentace aplikace PowerPoint</vt:lpstr>
      <vt:lpstr>Potrava – energie pro tělo</vt:lpstr>
      <vt:lpstr>Výhody vegetariánství/veganství…</vt:lpstr>
      <vt:lpstr>Další možnosti zachycování energie</vt:lpstr>
      <vt:lpstr>Další možnosti zachycování energie</vt:lpstr>
      <vt:lpstr>Další možnosti zachycování energie</vt:lpstr>
      <vt:lpstr>Závislost systému na dodávané energii</vt:lpstr>
      <vt:lpstr>Prezentace aplikace PowerPoint</vt:lpstr>
      <vt:lpstr>rozdíl</vt:lpstr>
      <vt:lpstr>Prezentace aplikace PowerPoint</vt:lpstr>
      <vt:lpstr>Zachycuj a uchovávej energii</vt:lpstr>
      <vt:lpstr>„Heat people not the space“</vt:lpstr>
      <vt:lpstr>„Dry bananas while the sun shines“</vt:lpstr>
      <vt:lpstr>„Catching and storing the goodness of the alpine meadow“</vt:lpstr>
      <vt:lpstr>Starý strom zachycující opadané listí, živiny, vodu…</vt:lpstr>
      <vt:lpstr>Využití a ochrana biologických zdrojů</vt:lpstr>
      <vt:lpstr>Čeleď bobovité (Fabaceae)</vt:lpstr>
      <vt:lpstr>Zelené hnojení</vt:lpstr>
      <vt:lpstr>Aromatické rostliny</vt:lpstr>
      <vt:lpstr>„Kompostový čaj“</vt:lpstr>
      <vt:lpstr>Mnoho dalších…</vt:lpstr>
      <vt:lpstr>krása…</vt:lpstr>
      <vt:lpstr>Zdroje</vt:lpstr>
    </vt:vector>
  </TitlesOfParts>
  <Company>Masarykova univerzita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Toky energií v přírodě a v člověkem ovlivněné krajině</dc:title>
  <dc:creator>Vlastimil Hanuš</dc:creator>
  <cp:lastModifiedBy>Vlastimil Hanuš</cp:lastModifiedBy>
  <cp:revision>30</cp:revision>
  <dcterms:created xsi:type="dcterms:W3CDTF">2015-11-02T15:42:29Z</dcterms:created>
  <dcterms:modified xsi:type="dcterms:W3CDTF">2015-11-09T08:32:03Z</dcterms:modified>
</cp:coreProperties>
</file>