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21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5C9307-4C38-4FBA-B757-90C5035FD1E3}" type="datetimeFigureOut">
              <a:rPr lang="cs-CZ" smtClean="0"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E78B09-DC3F-4F2A-8ECD-3B6A438300D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Evropská obrana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946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Battlegroups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Jednotky o velikosti 1500 mužů</a:t>
            </a:r>
          </a:p>
          <a:p>
            <a:r>
              <a:rPr lang="cs-CZ" dirty="0" smtClean="0"/>
              <a:t>Připraveny na nasazení do boje</a:t>
            </a:r>
            <a:endParaRPr lang="cs-CZ" dirty="0"/>
          </a:p>
          <a:p>
            <a:r>
              <a:rPr lang="cs-CZ" dirty="0" smtClean="0"/>
              <a:t>Úkoly omezeného rozsahu a intenzity</a:t>
            </a:r>
          </a:p>
          <a:p>
            <a:r>
              <a:rPr lang="cs-CZ" dirty="0" smtClean="0"/>
              <a:t>Ještě nevyslány </a:t>
            </a:r>
            <a:r>
              <a:rPr lang="cs-CZ" smtClean="0"/>
              <a:t>do boje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787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Idea evropské armády?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Poprvé v 50. letech</a:t>
            </a:r>
          </a:p>
          <a:p>
            <a:r>
              <a:rPr lang="cs-CZ" dirty="0" smtClean="0"/>
              <a:t>Po rozpadu SSSR chybí pocit vnější hrozby</a:t>
            </a:r>
          </a:p>
          <a:p>
            <a:r>
              <a:rPr lang="cs-CZ" dirty="0" smtClean="0"/>
              <a:t>Problém koordinace jednotlivých států</a:t>
            </a:r>
          </a:p>
          <a:p>
            <a:r>
              <a:rPr lang="cs-CZ" dirty="0" smtClean="0"/>
              <a:t>Podporováno některými státníky – Merkelová, </a:t>
            </a:r>
            <a:r>
              <a:rPr lang="cs-CZ" dirty="0" err="1" smtClean="0"/>
              <a:t>Sikorski</a:t>
            </a:r>
            <a:endParaRPr lang="cs-CZ" dirty="0" smtClean="0"/>
          </a:p>
          <a:p>
            <a:r>
              <a:rPr lang="cs-CZ" dirty="0" smtClean="0"/>
              <a:t>Naposledy o ní hovořil </a:t>
            </a:r>
            <a:r>
              <a:rPr lang="cs-CZ" dirty="0" err="1" smtClean="0"/>
              <a:t>Juncker</a:t>
            </a:r>
            <a:endParaRPr lang="cs-CZ" dirty="0" smtClean="0"/>
          </a:p>
          <a:p>
            <a:r>
              <a:rPr lang="cs-CZ" dirty="0" smtClean="0"/>
              <a:t>Jak by fungovala? Byly by se členské státy schopné shodnout?</a:t>
            </a:r>
          </a:p>
          <a:p>
            <a:r>
              <a:rPr lang="cs-CZ" dirty="0" smtClean="0"/>
              <a:t>Výhody? – jednotná výzbroj, jednotný výcvik, zrychlení procedur, zjednodušení </a:t>
            </a:r>
            <a:r>
              <a:rPr lang="cs-CZ" smtClean="0"/>
              <a:t>transatlantické vazby</a:t>
            </a:r>
          </a:p>
        </p:txBody>
      </p:sp>
    </p:spTree>
    <p:extLst>
      <p:ext uri="{BB962C8B-B14F-4D97-AF65-F5344CB8AC3E}">
        <p14:creationId xmlns:p14="http://schemas.microsoft.com/office/powerpoint/2010/main" val="69081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Evropská integrace měla svou výraznou bezpečnostní dimenzi</a:t>
            </a:r>
          </a:p>
          <a:p>
            <a:r>
              <a:rPr lang="cs-CZ" dirty="0" smtClean="0"/>
              <a:t>Bezpečnost součástí suverenity – těžké integrovat </a:t>
            </a:r>
          </a:p>
          <a:p>
            <a:r>
              <a:rPr lang="cs-CZ" dirty="0" smtClean="0"/>
              <a:t>Bez bezpečnosti nebude nikdy evropská integrace dokončená</a:t>
            </a:r>
          </a:p>
        </p:txBody>
      </p:sp>
    </p:spTree>
    <p:extLst>
      <p:ext uri="{BB962C8B-B14F-4D97-AF65-F5344CB8AC3E}">
        <p14:creationId xmlns:p14="http://schemas.microsoft.com/office/powerpoint/2010/main" val="29343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 po studené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Během SV NATO odstranilo bezpečnostní autonomii Evropy</a:t>
            </a:r>
          </a:p>
          <a:p>
            <a:r>
              <a:rPr lang="cs-CZ" dirty="0" smtClean="0"/>
              <a:t>EU není bezpečnostní aktér</a:t>
            </a:r>
          </a:p>
          <a:p>
            <a:r>
              <a:rPr lang="cs-CZ" dirty="0" smtClean="0"/>
              <a:t>Region EU není dnes tak důležitý, USA se obracejí do jiných regionů </a:t>
            </a:r>
          </a:p>
          <a:p>
            <a:r>
              <a:rPr lang="cs-CZ" dirty="0" smtClean="0"/>
              <a:t>Role ZEU? </a:t>
            </a:r>
          </a:p>
        </p:txBody>
      </p:sp>
    </p:spTree>
    <p:extLst>
      <p:ext uri="{BB962C8B-B14F-4D97-AF65-F5344CB8AC3E}">
        <p14:creationId xmlns:p14="http://schemas.microsoft.com/office/powerpoint/2010/main" val="232956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NATO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NATO tvoří základ evropské obrany i po studené válce</a:t>
            </a:r>
          </a:p>
          <a:p>
            <a:r>
              <a:rPr lang="cs-CZ" dirty="0" smtClean="0"/>
              <a:t>Armády států EU  – statické, masová mobilizace, artilérie a tanky  </a:t>
            </a:r>
          </a:p>
          <a:p>
            <a:r>
              <a:rPr lang="cs-CZ" dirty="0" smtClean="0"/>
              <a:t>US </a:t>
            </a:r>
            <a:r>
              <a:rPr lang="cs-CZ" dirty="0" err="1" smtClean="0"/>
              <a:t>army</a:t>
            </a:r>
            <a:r>
              <a:rPr lang="cs-CZ" dirty="0" smtClean="0"/>
              <a:t> – mobilita, schopnost fungovat na dálku, sofistikovaná mobilita, super zbraně </a:t>
            </a:r>
          </a:p>
          <a:p>
            <a:r>
              <a:rPr lang="cs-CZ" dirty="0" smtClean="0"/>
              <a:t>EU trpí „</a:t>
            </a:r>
            <a:r>
              <a:rPr lang="cs-CZ" dirty="0" err="1" smtClean="0"/>
              <a:t>capabilities</a:t>
            </a:r>
            <a:r>
              <a:rPr lang="cs-CZ" dirty="0" smtClean="0"/>
              <a:t> gap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Summit v Saint </a:t>
            </a:r>
            <a:r>
              <a:rPr lang="cs-CZ" dirty="0" err="1" smtClean="0"/>
              <a:t>Malo</a:t>
            </a:r>
            <a:r>
              <a:rPr lang="cs-CZ" dirty="0" smtClean="0"/>
              <a:t> 1998 – Blair – EU potřebuje vlastní kapacity</a:t>
            </a:r>
            <a:endParaRPr lang="cs-CZ" dirty="0" smtClean="0"/>
          </a:p>
          <a:p>
            <a:r>
              <a:rPr lang="cs-CZ" dirty="0" err="1" smtClean="0"/>
              <a:t>Berlin</a:t>
            </a:r>
            <a:r>
              <a:rPr lang="cs-CZ" dirty="0" smtClean="0"/>
              <a:t> Plus </a:t>
            </a:r>
            <a:r>
              <a:rPr lang="cs-CZ" dirty="0" smtClean="0"/>
              <a:t>2003 – </a:t>
            </a:r>
            <a:r>
              <a:rPr lang="cs-CZ" dirty="0" smtClean="0"/>
              <a:t>jak využívat prostředky NATO </a:t>
            </a:r>
            <a:endParaRPr lang="cs-CZ" dirty="0" smtClean="0"/>
          </a:p>
          <a:p>
            <a:r>
              <a:rPr lang="cs-CZ" dirty="0" smtClean="0"/>
              <a:t>Spor o vznik samostatného operačního centra pro Evropu (obavy například z VB z odklonu)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87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Petersbergské</a:t>
            </a:r>
            <a:r>
              <a:rPr lang="cs-CZ" dirty="0" smtClean="0"/>
              <a:t>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1992</a:t>
            </a:r>
          </a:p>
          <a:p>
            <a:r>
              <a:rPr lang="cs-CZ" dirty="0" smtClean="0"/>
              <a:t>Zodpovědnost EU ve světě</a:t>
            </a:r>
          </a:p>
          <a:p>
            <a:r>
              <a:rPr lang="cs-CZ" dirty="0" smtClean="0"/>
              <a:t>Humanitární</a:t>
            </a:r>
          </a:p>
          <a:p>
            <a:r>
              <a:rPr lang="cs-CZ" dirty="0" smtClean="0"/>
              <a:t>Budování míru</a:t>
            </a:r>
          </a:p>
          <a:p>
            <a:r>
              <a:rPr lang="cs-CZ" dirty="0" smtClean="0"/>
              <a:t>Řízení krizí </a:t>
            </a:r>
          </a:p>
        </p:txBody>
      </p:sp>
    </p:spTree>
    <p:extLst>
      <p:ext uri="{BB962C8B-B14F-4D97-AF65-F5344CB8AC3E}">
        <p14:creationId xmlns:p14="http://schemas.microsoft.com/office/powerpoint/2010/main" val="130796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Helsinki</a:t>
            </a:r>
            <a:r>
              <a:rPr lang="cs-CZ" dirty="0" smtClean="0"/>
              <a:t> </a:t>
            </a:r>
            <a:r>
              <a:rPr lang="cs-CZ" dirty="0" err="1" smtClean="0"/>
              <a:t>Headline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summitu v Helsinkách 1999 konkretizována podoba EBOP</a:t>
            </a:r>
          </a:p>
          <a:p>
            <a:r>
              <a:rPr lang="cs-CZ" dirty="0" smtClean="0"/>
              <a:t>Stanoveno pro rok 2003</a:t>
            </a:r>
          </a:p>
          <a:p>
            <a:r>
              <a:rPr lang="cs-CZ" dirty="0" smtClean="0"/>
              <a:t>Síly rychlé reakce o velikosti 50-60 tisíc, </a:t>
            </a:r>
            <a:r>
              <a:rPr lang="cs-CZ" dirty="0" err="1" smtClean="0"/>
              <a:t>vyslatelné</a:t>
            </a:r>
            <a:r>
              <a:rPr lang="cs-CZ" dirty="0" smtClean="0"/>
              <a:t> do 60 dnů a udržitelné po jeden 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68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jako bezpečnostní aktér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Malé mise  – 7.000 v Bosně je zatím nejvíc</a:t>
            </a:r>
          </a:p>
          <a:p>
            <a:r>
              <a:rPr lang="cs-CZ" dirty="0" smtClean="0"/>
              <a:t>Politický symbolismus X malý vojenský dopad </a:t>
            </a:r>
          </a:p>
          <a:p>
            <a:r>
              <a:rPr lang="cs-CZ" dirty="0" smtClean="0"/>
              <a:t>ARTEMIS v Kongu proti povstalcům </a:t>
            </a:r>
          </a:p>
          <a:p>
            <a:r>
              <a:rPr lang="cs-CZ" dirty="0" smtClean="0"/>
              <a:t>Námořní mise proti pirátům v Somálsku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01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 mise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Podstatou civilní</a:t>
            </a:r>
          </a:p>
          <a:p>
            <a:r>
              <a:rPr lang="cs-CZ" dirty="0" smtClean="0"/>
              <a:t>Malá</a:t>
            </a:r>
          </a:p>
          <a:p>
            <a:r>
              <a:rPr lang="cs-CZ" dirty="0" smtClean="0"/>
              <a:t>Strategicky nerelevantní </a:t>
            </a:r>
          </a:p>
          <a:p>
            <a:r>
              <a:rPr lang="cs-CZ" dirty="0" smtClean="0"/>
              <a:t>Různé typy stabilizace, rekonstrukce and </a:t>
            </a:r>
            <a:r>
              <a:rPr lang="cs-CZ" dirty="0" err="1" smtClean="0"/>
              <a:t>nation-building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Civilian</a:t>
            </a:r>
            <a:r>
              <a:rPr lang="cs-CZ" dirty="0" smtClean="0"/>
              <a:t> </a:t>
            </a:r>
            <a:r>
              <a:rPr lang="cs-CZ" dirty="0" err="1" smtClean="0"/>
              <a:t>enablers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34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na obranu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utrácí méně než polovinu rozpočtu USA</a:t>
            </a:r>
          </a:p>
          <a:p>
            <a:r>
              <a:rPr lang="cs-CZ" dirty="0" smtClean="0"/>
              <a:t>US utrácí 5 procent HDP, EU28 1.5 </a:t>
            </a:r>
          </a:p>
          <a:p>
            <a:r>
              <a:rPr lang="cs-CZ" dirty="0" smtClean="0"/>
              <a:t>EU zahrnuje 8 z TOP20 vojenských </a:t>
            </a:r>
            <a:r>
              <a:rPr lang="cs-CZ" dirty="0" err="1" smtClean="0"/>
              <a:t>utracečů</a:t>
            </a:r>
            <a:r>
              <a:rPr lang="cs-CZ" dirty="0" smtClean="0"/>
              <a:t> ve světě </a:t>
            </a:r>
          </a:p>
          <a:p>
            <a:r>
              <a:rPr lang="cs-CZ" dirty="0" smtClean="0"/>
              <a:t>Tři země utrácejí 60 procent</a:t>
            </a:r>
          </a:p>
          <a:p>
            <a:r>
              <a:rPr lang="cs-CZ" dirty="0" smtClean="0"/>
              <a:t>Mnoho států free </a:t>
            </a:r>
            <a:r>
              <a:rPr lang="cs-CZ" dirty="0" err="1" smtClean="0"/>
              <a:t>riders</a:t>
            </a:r>
            <a:endParaRPr lang="cs-CZ" dirty="0" smtClean="0"/>
          </a:p>
          <a:p>
            <a:r>
              <a:rPr lang="cs-CZ" dirty="0" smtClean="0"/>
              <a:t>Dost </a:t>
            </a:r>
            <a:r>
              <a:rPr lang="cs-CZ" smtClean="0"/>
              <a:t>peněz promrháno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8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768</TotalTime>
  <Words>349</Words>
  <Application>Microsoft Office PowerPoint</Application>
  <PresentationFormat>Předvádění na obrazovce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Evropská obrana</vt:lpstr>
      <vt:lpstr>EU a bezpečnost</vt:lpstr>
      <vt:lpstr>Evropa po studené válce</vt:lpstr>
      <vt:lpstr>EU a NATO</vt:lpstr>
      <vt:lpstr>Petersbergské úkoly</vt:lpstr>
      <vt:lpstr>Helsinki Headline goals</vt:lpstr>
      <vt:lpstr>EU jako bezpečnostní aktér</vt:lpstr>
      <vt:lpstr>Profil mise EU</vt:lpstr>
      <vt:lpstr>Výdaje na obranu EU</vt:lpstr>
      <vt:lpstr>Battlegroups</vt:lpstr>
      <vt:lpstr>Idea evropské armády?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ESDP</dc:title>
  <dc:creator>Martin</dc:creator>
  <cp:lastModifiedBy>uzivatel</cp:lastModifiedBy>
  <cp:revision>26</cp:revision>
  <dcterms:created xsi:type="dcterms:W3CDTF">2014-03-09T22:29:37Z</dcterms:created>
  <dcterms:modified xsi:type="dcterms:W3CDTF">2015-12-03T12:50:43Z</dcterms:modified>
</cp:coreProperties>
</file>