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4" r:id="rId5"/>
    <p:sldId id="265" r:id="rId6"/>
    <p:sldId id="258" r:id="rId7"/>
    <p:sldId id="266" r:id="rId8"/>
    <p:sldId id="263" r:id="rId9"/>
    <p:sldId id="259" r:id="rId10"/>
    <p:sldId id="261" r:id="rId11"/>
    <p:sldId id="26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481A3CA-EA50-40AD-BFC4-1DD8EFB23396}" type="datetimeFigureOut">
              <a:rPr lang="cs-CZ" smtClean="0"/>
              <a:t>17. 11. 2015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DD85FE6-904E-4CA1-84A7-B727882BE4D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1A3CA-EA50-40AD-BFC4-1DD8EFB23396}" type="datetimeFigureOut">
              <a:rPr lang="cs-CZ" smtClean="0"/>
              <a:t>17. 11. 2015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5FE6-904E-4CA1-84A7-B727882BE4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1A3CA-EA50-40AD-BFC4-1DD8EFB23396}" type="datetimeFigureOut">
              <a:rPr lang="cs-CZ" smtClean="0"/>
              <a:t>17. 11. 2015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5FE6-904E-4CA1-84A7-B727882BE4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81A3CA-EA50-40AD-BFC4-1DD8EFB23396}" type="datetimeFigureOut">
              <a:rPr lang="cs-CZ" smtClean="0"/>
              <a:t>17. 11. 2015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DD85FE6-904E-4CA1-84A7-B727882BE4D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481A3CA-EA50-40AD-BFC4-1DD8EFB23396}" type="datetimeFigureOut">
              <a:rPr lang="cs-CZ" smtClean="0"/>
              <a:t>17. 11. 2015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DD85FE6-904E-4CA1-84A7-B727882BE4D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1A3CA-EA50-40AD-BFC4-1DD8EFB23396}" type="datetimeFigureOut">
              <a:rPr lang="cs-CZ" smtClean="0"/>
              <a:t>17. 11. 2015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5FE6-904E-4CA1-84A7-B727882BE4D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1A3CA-EA50-40AD-BFC4-1DD8EFB23396}" type="datetimeFigureOut">
              <a:rPr lang="cs-CZ" smtClean="0"/>
              <a:t>17. 11. 2015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5FE6-904E-4CA1-84A7-B727882BE4D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81A3CA-EA50-40AD-BFC4-1DD8EFB23396}" type="datetimeFigureOut">
              <a:rPr lang="cs-CZ" smtClean="0"/>
              <a:t>17. 11. 2015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DD85FE6-904E-4CA1-84A7-B727882BE4D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1A3CA-EA50-40AD-BFC4-1DD8EFB23396}" type="datetimeFigureOut">
              <a:rPr lang="cs-CZ" smtClean="0"/>
              <a:t>17. 11. 2015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5FE6-904E-4CA1-84A7-B727882BE4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81A3CA-EA50-40AD-BFC4-1DD8EFB23396}" type="datetimeFigureOut">
              <a:rPr lang="cs-CZ" smtClean="0"/>
              <a:t>17. 11. 2015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DD85FE6-904E-4CA1-84A7-B727882BE4D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81A3CA-EA50-40AD-BFC4-1DD8EFB23396}" type="datetimeFigureOut">
              <a:rPr lang="cs-CZ" smtClean="0"/>
              <a:t>17. 11. 2015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DD85FE6-904E-4CA1-84A7-B727882BE4D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481A3CA-EA50-40AD-BFC4-1DD8EFB23396}" type="datetimeFigureOut">
              <a:rPr lang="cs-CZ" smtClean="0"/>
              <a:t>17. 11. 2015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DD85FE6-904E-4CA1-84A7-B727882BE4D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a USA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TTIP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Zóna volného obchodu mezi USA a EU</a:t>
            </a:r>
          </a:p>
          <a:p>
            <a:r>
              <a:rPr lang="cs-CZ" dirty="0" smtClean="0"/>
              <a:t>Vyjednávaná od července 2013</a:t>
            </a:r>
          </a:p>
          <a:p>
            <a:r>
              <a:rPr lang="cs-CZ" dirty="0" smtClean="0"/>
              <a:t>Největší obchodní vztahy na světě</a:t>
            </a:r>
          </a:p>
          <a:p>
            <a:r>
              <a:rPr lang="cs-CZ" dirty="0" smtClean="0"/>
              <a:t>Vzájemně zdaleka největší investoři</a:t>
            </a:r>
            <a:endParaRPr lang="cs-CZ" dirty="0" smtClean="0"/>
          </a:p>
          <a:p>
            <a:r>
              <a:rPr lang="cs-CZ" dirty="0" smtClean="0"/>
              <a:t>Obchod se zbožím 800 miliard dolarů</a:t>
            </a:r>
          </a:p>
          <a:p>
            <a:r>
              <a:rPr lang="cs-CZ" dirty="0" smtClean="0"/>
              <a:t>Snižování tarifních i netarifních bariér obchodu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TTIP pro a proti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Tvorba pracovních míst na obou stranách oceánu</a:t>
            </a:r>
          </a:p>
          <a:p>
            <a:r>
              <a:rPr lang="cs-CZ" dirty="0" smtClean="0"/>
              <a:t>Nalezení společných standardů by mohlo mít dopad na globální rovinu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 pohledu Evropy GMO</a:t>
            </a:r>
          </a:p>
          <a:p>
            <a:r>
              <a:rPr lang="cs-CZ" dirty="0" smtClean="0"/>
              <a:t>Arbitráže</a:t>
            </a:r>
          </a:p>
          <a:p>
            <a:r>
              <a:rPr lang="cs-CZ" dirty="0" smtClean="0"/>
              <a:t>Geopolitické dopady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Několik rovin spolupráce, všechny důležité:</a:t>
            </a:r>
          </a:p>
          <a:p>
            <a:r>
              <a:rPr lang="cs-CZ" dirty="0" smtClean="0"/>
              <a:t>Ekonomické</a:t>
            </a:r>
          </a:p>
          <a:p>
            <a:r>
              <a:rPr lang="cs-CZ" dirty="0" smtClean="0"/>
              <a:t>Bezpečnostní </a:t>
            </a:r>
          </a:p>
          <a:p>
            <a:r>
              <a:rPr lang="cs-CZ" dirty="0" smtClean="0"/>
              <a:t>Politické</a:t>
            </a:r>
          </a:p>
          <a:p>
            <a:r>
              <a:rPr lang="cs-CZ" dirty="0" smtClean="0"/>
              <a:t>USA často frustrované z evropského modelu vytváření politiky (pomalý, neefektivní)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historicky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USA jedním z hlavních zastánců evropské integrace</a:t>
            </a:r>
          </a:p>
          <a:p>
            <a:r>
              <a:rPr lang="cs-CZ" dirty="0" smtClean="0"/>
              <a:t>Snaha mít silnou Evropu proti SSSR</a:t>
            </a:r>
          </a:p>
          <a:p>
            <a:r>
              <a:rPr lang="cs-CZ" dirty="0" smtClean="0"/>
              <a:t>Za studené války vztahy definovány primárně bezpečnostní rovinou</a:t>
            </a:r>
          </a:p>
          <a:p>
            <a:r>
              <a:rPr lang="cs-CZ" dirty="0" smtClean="0"/>
              <a:t>1990 – Transatlantická deklarace – první výrazný smluvní rámec – společné cíle i institucionální podoba</a:t>
            </a:r>
          </a:p>
          <a:p>
            <a:r>
              <a:rPr lang="cs-CZ" dirty="0" smtClean="0"/>
              <a:t>Nová </a:t>
            </a:r>
            <a:r>
              <a:rPr lang="cs-CZ" smtClean="0"/>
              <a:t>transatlantická agenda 1995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NATO a Evropská bezpečnost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USA zcela klíčová součást NATO</a:t>
            </a:r>
          </a:p>
          <a:p>
            <a:r>
              <a:rPr lang="cs-CZ" dirty="0" smtClean="0"/>
              <a:t>Zůstává výrazným aktérem evropské bezpečnosti – USA mají v Evropě 70.000 vojáků</a:t>
            </a:r>
          </a:p>
          <a:p>
            <a:r>
              <a:rPr lang="cs-CZ" dirty="0" smtClean="0"/>
              <a:t>USA nespokojené s tím, že EU se jen „veze“</a:t>
            </a:r>
          </a:p>
          <a:p>
            <a:r>
              <a:rPr lang="cs-CZ" dirty="0" smtClean="0"/>
              <a:t>Dlouhodobý tlak na zvyšování rozpočtů na obranu</a:t>
            </a:r>
          </a:p>
          <a:p>
            <a:r>
              <a:rPr lang="cs-CZ" dirty="0" smtClean="0"/>
              <a:t>Transatlantická „</a:t>
            </a:r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capabilities</a:t>
            </a:r>
            <a:r>
              <a:rPr lang="cs-CZ" dirty="0" smtClean="0"/>
              <a:t> gap“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Protiteroristická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Výrazně posílena po 9/11</a:t>
            </a:r>
          </a:p>
          <a:p>
            <a:r>
              <a:rPr lang="cs-CZ" dirty="0" smtClean="0"/>
              <a:t>Do značné míry sladěny listy teroristických organizací</a:t>
            </a:r>
          </a:p>
          <a:p>
            <a:r>
              <a:rPr lang="cs-CZ" dirty="0" smtClean="0"/>
              <a:t>Spolupráce v oblasti SWIFT a PNR</a:t>
            </a:r>
          </a:p>
          <a:p>
            <a:r>
              <a:rPr lang="cs-CZ" dirty="0" smtClean="0"/>
              <a:t>Spolupráce v Sýrii proti Islámskému státu</a:t>
            </a:r>
          </a:p>
          <a:p>
            <a:r>
              <a:rPr lang="cs-CZ" dirty="0" smtClean="0"/>
              <a:t>Odlišné pohledy na ochranu dat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Obama</a:t>
            </a:r>
            <a:r>
              <a:rPr lang="cs-CZ" dirty="0" smtClean="0"/>
              <a:t> a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Obamovy</a:t>
            </a:r>
            <a:r>
              <a:rPr lang="cs-CZ" dirty="0" smtClean="0"/>
              <a:t> administrativy se obecně zabývají především domácí politikou </a:t>
            </a:r>
          </a:p>
          <a:p>
            <a:r>
              <a:rPr lang="cs-CZ" dirty="0" smtClean="0"/>
              <a:t>Často diskutován nezájem o EU a </a:t>
            </a:r>
            <a:r>
              <a:rPr lang="cs-CZ" dirty="0" err="1" smtClean="0"/>
              <a:t>rebalancing</a:t>
            </a:r>
            <a:endParaRPr lang="cs-CZ" dirty="0" smtClean="0"/>
          </a:p>
          <a:p>
            <a:r>
              <a:rPr lang="cs-CZ" dirty="0" smtClean="0"/>
              <a:t>Summit v Praze 2009 „</a:t>
            </a:r>
            <a:r>
              <a:rPr lang="cs-CZ" dirty="0" err="1" smtClean="0"/>
              <a:t>waste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Otázkou </a:t>
            </a:r>
            <a:r>
              <a:rPr lang="cs-CZ" dirty="0" err="1" smtClean="0"/>
              <a:t>Obamův</a:t>
            </a:r>
            <a:r>
              <a:rPr lang="cs-CZ" dirty="0" smtClean="0"/>
              <a:t> vztah k NATO</a:t>
            </a:r>
          </a:p>
          <a:p>
            <a:r>
              <a:rPr lang="cs-CZ" dirty="0" smtClean="0"/>
              <a:t>Někteří evropští lídři ne zcela spokojeni s aktuální politikou USA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Obama-nazory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764704"/>
            <a:ext cx="7272808" cy="589779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Rusko-Ukrajinský konflikt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Obama</a:t>
            </a:r>
            <a:r>
              <a:rPr lang="cs-CZ" dirty="0" smtClean="0"/>
              <a:t> v jistých fázích relativně slušné vztahy s Ruskem – podepsání nové dohody START</a:t>
            </a:r>
          </a:p>
          <a:p>
            <a:r>
              <a:rPr lang="cs-CZ" dirty="0" smtClean="0"/>
              <a:t>Kooperace v Iránu a Afghánistánu</a:t>
            </a:r>
          </a:p>
          <a:p>
            <a:r>
              <a:rPr lang="cs-CZ" dirty="0" smtClean="0"/>
              <a:t>Zlomem angažmá Ruska na Ukrajině</a:t>
            </a:r>
          </a:p>
          <a:p>
            <a:r>
              <a:rPr lang="cs-CZ" dirty="0" smtClean="0"/>
              <a:t>Postup k Rusku je předmětem silné koordinace mezi USA a EU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Skandál NSA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Odposlouchávání řady evropských politiků a institucí ze strany NSA</a:t>
            </a:r>
          </a:p>
          <a:p>
            <a:r>
              <a:rPr lang="cs-CZ" dirty="0" smtClean="0"/>
              <a:t>Např. Angela </a:t>
            </a:r>
            <a:r>
              <a:rPr lang="cs-CZ" dirty="0" err="1" smtClean="0"/>
              <a:t>Merkel</a:t>
            </a:r>
            <a:endParaRPr lang="cs-CZ" dirty="0" smtClean="0"/>
          </a:p>
          <a:p>
            <a:r>
              <a:rPr lang="cs-CZ" dirty="0" smtClean="0"/>
              <a:t>Poškození vzájemné důvěry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2591</TotalTime>
  <Words>302</Words>
  <Application>Microsoft Office PowerPoint</Application>
  <PresentationFormat>Předvádění na obrazovce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EU a USA</vt:lpstr>
      <vt:lpstr>Snímek 2</vt:lpstr>
      <vt:lpstr>Vztahy historicky</vt:lpstr>
      <vt:lpstr>NATO a Evropská bezpečnost</vt:lpstr>
      <vt:lpstr>Protiteroristická spolupráce</vt:lpstr>
      <vt:lpstr>Obama a EU</vt:lpstr>
      <vt:lpstr>Snímek 7</vt:lpstr>
      <vt:lpstr>Rusko-Ukrajinský konflikt</vt:lpstr>
      <vt:lpstr>Skandál NSA</vt:lpstr>
      <vt:lpstr>TTIP</vt:lpstr>
      <vt:lpstr>TTIP pro a proti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 USA</dc:title>
  <dc:creator>Martin</dc:creator>
  <cp:lastModifiedBy>Martin</cp:lastModifiedBy>
  <cp:revision>8</cp:revision>
  <dcterms:created xsi:type="dcterms:W3CDTF">2015-11-17T19:15:52Z</dcterms:created>
  <dcterms:modified xsi:type="dcterms:W3CDTF">2015-11-19T14:27:39Z</dcterms:modified>
</cp:coreProperties>
</file>