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62" r:id="rId5"/>
    <p:sldId id="263" r:id="rId6"/>
    <p:sldId id="258" r:id="rId7"/>
    <p:sldId id="269" r:id="rId8"/>
    <p:sldId id="261" r:id="rId9"/>
    <p:sldId id="259" r:id="rId10"/>
    <p:sldId id="265" r:id="rId11"/>
    <p:sldId id="266" r:id="rId12"/>
    <p:sldId id="267" r:id="rId13"/>
    <p:sldId id="268" r:id="rId14"/>
    <p:sldId id="264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21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EF2243-C97E-44AF-BFF7-D15E83570400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E12E5D8-4841-44ED-8186-FC8714E72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2243-C97E-44AF-BFF7-D15E83570400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2E5D8-4841-44ED-8186-FC8714E72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2243-C97E-44AF-BFF7-D15E83570400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2E5D8-4841-44ED-8186-FC8714E72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EF2243-C97E-44AF-BFF7-D15E83570400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E12E5D8-4841-44ED-8186-FC8714E728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EF2243-C97E-44AF-BFF7-D15E83570400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E12E5D8-4841-44ED-8186-FC8714E72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2243-C97E-44AF-BFF7-D15E83570400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2E5D8-4841-44ED-8186-FC8714E728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2243-C97E-44AF-BFF7-D15E83570400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2E5D8-4841-44ED-8186-FC8714E728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EF2243-C97E-44AF-BFF7-D15E83570400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E12E5D8-4841-44ED-8186-FC8714E728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F2243-C97E-44AF-BFF7-D15E83570400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2E5D8-4841-44ED-8186-FC8714E72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EF2243-C97E-44AF-BFF7-D15E83570400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E12E5D8-4841-44ED-8186-FC8714E728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EF2243-C97E-44AF-BFF7-D15E83570400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E12E5D8-4841-44ED-8186-FC8714E728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EF2243-C97E-44AF-BFF7-D15E83570400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E12E5D8-4841-44ED-8186-FC8714E72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EU v ekonomických vztazích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541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Utváření obchodní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4 fáze:</a:t>
            </a:r>
          </a:p>
          <a:p>
            <a:r>
              <a:rPr lang="cs-CZ" dirty="0" smtClean="0"/>
              <a:t>1) Vytváření mandátu</a:t>
            </a:r>
          </a:p>
          <a:p>
            <a:r>
              <a:rPr lang="cs-CZ" dirty="0" smtClean="0"/>
              <a:t>2) Vyjednávání</a:t>
            </a:r>
          </a:p>
          <a:p>
            <a:r>
              <a:rPr lang="cs-CZ" dirty="0" smtClean="0"/>
              <a:t>3) Ratifikace</a:t>
            </a:r>
          </a:p>
          <a:p>
            <a:r>
              <a:rPr lang="cs-CZ" dirty="0" smtClean="0"/>
              <a:t>4) Implementace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4779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Nástroje obchodní politiky EU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Obranné – bránit se nekalým praktikám dalších států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Anti-dumping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Anti-</a:t>
            </a:r>
            <a:r>
              <a:rPr lang="cs-CZ" dirty="0" err="1" smtClean="0"/>
              <a:t>subsidies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Safeguards</a:t>
            </a:r>
            <a:r>
              <a:rPr lang="cs-CZ" dirty="0" smtClean="0"/>
              <a:t> (ochrany)</a:t>
            </a:r>
          </a:p>
          <a:p>
            <a:r>
              <a:rPr lang="cs-CZ" dirty="0" smtClean="0"/>
              <a:t>Proaktivní – regulace obchodních bariér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7220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EU a liberalizace obchodu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WTO jako platforma</a:t>
            </a:r>
          </a:p>
          <a:p>
            <a:r>
              <a:rPr lang="cs-CZ" dirty="0" smtClean="0"/>
              <a:t>EU jako „šampión </a:t>
            </a:r>
            <a:r>
              <a:rPr lang="cs-CZ" dirty="0" err="1" smtClean="0"/>
              <a:t>multilaterilismu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Everything</a:t>
            </a:r>
            <a:r>
              <a:rPr lang="cs-CZ" dirty="0" smtClean="0"/>
              <a:t> but </a:t>
            </a:r>
            <a:r>
              <a:rPr lang="cs-CZ" dirty="0" err="1" smtClean="0"/>
              <a:t>Arms</a:t>
            </a:r>
            <a:endParaRPr lang="cs-CZ" dirty="0" smtClean="0"/>
          </a:p>
          <a:p>
            <a:r>
              <a:rPr lang="cs-CZ" dirty="0" smtClean="0"/>
              <a:t>SZP jako hlavní problém – </a:t>
            </a:r>
            <a:r>
              <a:rPr lang="cs-CZ" dirty="0" err="1" smtClean="0"/>
              <a:t>težké</a:t>
            </a:r>
            <a:r>
              <a:rPr lang="cs-CZ" dirty="0" smtClean="0"/>
              <a:t> řešit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8174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Spory před WTO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EU často žalující i obhajující</a:t>
            </a:r>
          </a:p>
          <a:p>
            <a:r>
              <a:rPr lang="cs-CZ" dirty="0" smtClean="0"/>
              <a:t>Hormony v hovězím proti USA</a:t>
            </a:r>
          </a:p>
          <a:p>
            <a:r>
              <a:rPr lang="cs-CZ" dirty="0" smtClean="0"/>
              <a:t>Banány proti USA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9541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20 Největších ekonomik světa</a:t>
            </a:r>
          </a:p>
          <a:p>
            <a:r>
              <a:rPr lang="cs-CZ" dirty="0" smtClean="0"/>
              <a:t>Vytvořeno v 1999, ale důležitost narostla po 2008</a:t>
            </a:r>
          </a:p>
          <a:p>
            <a:r>
              <a:rPr lang="cs-CZ" dirty="0" smtClean="0"/>
              <a:t>Od 2009 prakticky nahrazuje G8 jako hlavní světová platforma </a:t>
            </a:r>
            <a:r>
              <a:rPr lang="cs-CZ" smtClean="0"/>
              <a:t>řešení </a:t>
            </a:r>
            <a:r>
              <a:rPr lang="cs-CZ" smtClean="0"/>
              <a:t>ekonomických </a:t>
            </a:r>
            <a:r>
              <a:rPr lang="cs-CZ" dirty="0" smtClean="0"/>
              <a:t>problémů </a:t>
            </a:r>
          </a:p>
          <a:p>
            <a:r>
              <a:rPr lang="cs-CZ" dirty="0" smtClean="0"/>
              <a:t>19 zemí plus EU</a:t>
            </a:r>
          </a:p>
          <a:p>
            <a:r>
              <a:rPr lang="cs-CZ" dirty="0" smtClean="0"/>
              <a:t>Znamenala ztrátu vlivu EU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8208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Hospodářství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Největší „domácí“ trh na světě</a:t>
            </a:r>
          </a:p>
          <a:p>
            <a:r>
              <a:rPr lang="cs-CZ" dirty="0" smtClean="0"/>
              <a:t>Vnitřní vývoj má dopad na vnější politiky </a:t>
            </a:r>
          </a:p>
          <a:p>
            <a:r>
              <a:rPr lang="cs-CZ" dirty="0" smtClean="0"/>
              <a:t>Obchodní zájmy jsou vedeny zejména evropskými institucemi, zejména EK</a:t>
            </a:r>
          </a:p>
          <a:p>
            <a:r>
              <a:rPr lang="cs-CZ" dirty="0" smtClean="0"/>
              <a:t>Daleko liberálnější směrem dovnitř než navenek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6766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EU a ekonomický výkon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roce 2007 EU představovala 30 procent světového HDP (založeno na PPP)</a:t>
            </a:r>
          </a:p>
          <a:p>
            <a:r>
              <a:rPr lang="cs-CZ" dirty="0" smtClean="0"/>
              <a:t>V roce 2010 to bylo už jen 25.8 procent</a:t>
            </a:r>
          </a:p>
          <a:p>
            <a:r>
              <a:rPr lang="cs-CZ" dirty="0" smtClean="0"/>
              <a:t>Výhled – do 2025 jen </a:t>
            </a:r>
            <a:r>
              <a:rPr lang="cs-CZ" smtClean="0"/>
              <a:t>17 procent</a:t>
            </a:r>
            <a:endParaRPr lang="cs-CZ" dirty="0" smtClean="0"/>
          </a:p>
          <a:p>
            <a:r>
              <a:rPr lang="cs-CZ" dirty="0" smtClean="0"/>
              <a:t>Růst HDP v roce 2013 byl pouze 0.1 procent</a:t>
            </a:r>
            <a:endParaRPr lang="cs-CZ" dirty="0"/>
          </a:p>
          <a:p>
            <a:r>
              <a:rPr lang="cs-CZ" dirty="0" smtClean="0"/>
              <a:t>HDP EU by mělo růst 1.5 procenta v 2014</a:t>
            </a:r>
          </a:p>
          <a:p>
            <a:r>
              <a:rPr lang="cs-CZ" dirty="0" smtClean="0"/>
              <a:t>EU je největší světový exportér</a:t>
            </a:r>
          </a:p>
          <a:p>
            <a:r>
              <a:rPr lang="cs-CZ" dirty="0" smtClean="0"/>
              <a:t>Obchodní přebytek v roce 2013 byl 2.7 procenta</a:t>
            </a:r>
          </a:p>
        </p:txBody>
      </p:sp>
    </p:spTree>
    <p:extLst>
      <p:ext uri="{BB962C8B-B14F-4D97-AF65-F5344CB8AC3E}">
        <p14:creationId xmlns:p14="http://schemas.microsoft.com/office/powerpoint/2010/main" val="2482300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12776"/>
            <a:ext cx="8496944" cy="4805089"/>
          </a:xfrm>
        </p:spPr>
      </p:pic>
    </p:spTree>
    <p:extLst>
      <p:ext uri="{BB962C8B-B14F-4D97-AF65-F5344CB8AC3E}">
        <p14:creationId xmlns:p14="http://schemas.microsoft.com/office/powerpoint/2010/main" val="2636228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052736"/>
            <a:ext cx="8208912" cy="5322262"/>
          </a:xfrm>
        </p:spPr>
      </p:pic>
    </p:spTree>
    <p:extLst>
      <p:ext uri="{BB962C8B-B14F-4D97-AF65-F5344CB8AC3E}">
        <p14:creationId xmlns:p14="http://schemas.microsoft.com/office/powerpoint/2010/main" val="2577367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Hlavní obchodní partneři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USA (14.3 per cent) – velký přebytek</a:t>
            </a:r>
          </a:p>
          <a:p>
            <a:r>
              <a:rPr lang="cs-CZ" dirty="0" smtClean="0"/>
              <a:t>Čína (12.5 per cent) – velký schodek</a:t>
            </a:r>
          </a:p>
          <a:p>
            <a:r>
              <a:rPr lang="cs-CZ" dirty="0" smtClean="0"/>
              <a:t>Nahradí Čína USA jako největší obchodní partner?  </a:t>
            </a:r>
          </a:p>
          <a:p>
            <a:r>
              <a:rPr lang="cs-CZ" dirty="0" smtClean="0"/>
              <a:t>Rusko – velký schodek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898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investice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EU stojí za zhruba třetinou celosvětových přímých zahraničních investic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8534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Historický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Obchod byl jedním z důvodů vzniku EU</a:t>
            </a:r>
            <a:endParaRPr lang="cs-CZ" dirty="0"/>
          </a:p>
          <a:p>
            <a:r>
              <a:rPr lang="cs-CZ" dirty="0" smtClean="0"/>
              <a:t>Obchodní politika byla </a:t>
            </a:r>
            <a:r>
              <a:rPr lang="cs-CZ" dirty="0" err="1" smtClean="0"/>
              <a:t>supranacionální</a:t>
            </a:r>
            <a:r>
              <a:rPr lang="cs-CZ" dirty="0" smtClean="0"/>
              <a:t> už od vzniku ES – výlučná pravomoc </a:t>
            </a:r>
          </a:p>
          <a:p>
            <a:r>
              <a:rPr lang="cs-CZ" dirty="0" smtClean="0"/>
              <a:t>EK měla kapacitu vytvářet, vyjednávat i vynucovat obchodní vztahy se zbytkem světa EC </a:t>
            </a:r>
          </a:p>
          <a:p>
            <a:r>
              <a:rPr lang="cs-CZ" dirty="0" smtClean="0"/>
              <a:t>„New </a:t>
            </a:r>
            <a:r>
              <a:rPr lang="cs-CZ" dirty="0" err="1" smtClean="0"/>
              <a:t>issues</a:t>
            </a:r>
            <a:r>
              <a:rPr lang="cs-CZ" dirty="0" smtClean="0"/>
              <a:t>“ v 80. letech – sdílená pravomoc s </a:t>
            </a:r>
            <a:r>
              <a:rPr lang="cs-CZ" smtClean="0"/>
              <a:t>národními státy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3005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Lisabonská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Větší role Evropského parlamentu v obchodních vztazích </a:t>
            </a:r>
          </a:p>
          <a:p>
            <a:r>
              <a:rPr lang="cs-CZ" dirty="0" smtClean="0"/>
              <a:t>Nové rozdělení kompetencí</a:t>
            </a:r>
          </a:p>
          <a:p>
            <a:r>
              <a:rPr lang="cs-CZ" dirty="0" smtClean="0"/>
              <a:t>Obchodní politika dnes obsahuje zboží, služby i </a:t>
            </a:r>
            <a:r>
              <a:rPr lang="cs-CZ" dirty="0" err="1" smtClean="0"/>
              <a:t>FDIs</a:t>
            </a:r>
            <a:r>
              <a:rPr lang="cs-CZ" dirty="0" smtClean="0"/>
              <a:t> </a:t>
            </a:r>
          </a:p>
          <a:p>
            <a:r>
              <a:rPr lang="cs-CZ" dirty="0" smtClean="0"/>
              <a:t>Zbývají kulturní výjimky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09704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2792</TotalTime>
  <Words>334</Words>
  <Application>Microsoft Office PowerPoint</Application>
  <PresentationFormat>Předvádění na obrazovce (4:3)</PresentationFormat>
  <Paragraphs>58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Arkýř</vt:lpstr>
      <vt:lpstr>EU v ekonomických vztazích</vt:lpstr>
      <vt:lpstr>Hospodářství EU</vt:lpstr>
      <vt:lpstr>EU a ekonomický výkon </vt:lpstr>
      <vt:lpstr>Prezentace aplikace PowerPoint</vt:lpstr>
      <vt:lpstr>Prezentace aplikace PowerPoint</vt:lpstr>
      <vt:lpstr>Hlavní obchodní partneři </vt:lpstr>
      <vt:lpstr>EU a investice</vt:lpstr>
      <vt:lpstr>Historický vývoj</vt:lpstr>
      <vt:lpstr>Lisabonská smlouva</vt:lpstr>
      <vt:lpstr>Utváření obchodní politiky</vt:lpstr>
      <vt:lpstr>Nástroje obchodní politiky EU </vt:lpstr>
      <vt:lpstr>EU a liberalizace obchodu</vt:lpstr>
      <vt:lpstr>Spory před WTO</vt:lpstr>
      <vt:lpstr>G20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uzivatel</cp:lastModifiedBy>
  <cp:revision>19</cp:revision>
  <dcterms:created xsi:type="dcterms:W3CDTF">2014-03-16T11:05:58Z</dcterms:created>
  <dcterms:modified xsi:type="dcterms:W3CDTF">2015-12-03T12:52:48Z</dcterms:modified>
</cp:coreProperties>
</file>