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72" r:id="rId5"/>
    <p:sldId id="264" r:id="rId6"/>
    <p:sldId id="258" r:id="rId7"/>
    <p:sldId id="259" r:id="rId8"/>
    <p:sldId id="262" r:id="rId9"/>
    <p:sldId id="265" r:id="rId10"/>
    <p:sldId id="274" r:id="rId11"/>
    <p:sldId id="261" r:id="rId12"/>
    <p:sldId id="275" r:id="rId13"/>
    <p:sldId id="273" r:id="rId14"/>
    <p:sldId id="266" r:id="rId15"/>
    <p:sldId id="267" r:id="rId16"/>
    <p:sldId id="268" r:id="rId17"/>
    <p:sldId id="269" r:id="rId18"/>
    <p:sldId id="270" r:id="rId19"/>
    <p:sldId id="260" r:id="rId20"/>
    <p:sldId id="271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9" d="100"/>
          <a:sy n="79" d="100"/>
        </p:scale>
        <p:origin x="-1536" y="-17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3B9343A-AEED-4D7A-9F7D-B1C390E91F41}" type="datetimeFigureOut">
              <a:rPr lang="cs-CZ" smtClean="0"/>
              <a:pPr/>
              <a:t>22. 10. 2015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DF5B9F1-9E91-4417-A1A0-55EEA50FB4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9343A-AEED-4D7A-9F7D-B1C390E91F41}" type="datetimeFigureOut">
              <a:rPr lang="cs-CZ" smtClean="0"/>
              <a:pPr/>
              <a:t>22. 10. 2015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5B9F1-9E91-4417-A1A0-55EEA50FB4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9343A-AEED-4D7A-9F7D-B1C390E91F41}" type="datetimeFigureOut">
              <a:rPr lang="cs-CZ" smtClean="0"/>
              <a:pPr/>
              <a:t>22. 10. 2015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5B9F1-9E91-4417-A1A0-55EEA50FB4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3B9343A-AEED-4D7A-9F7D-B1C390E91F41}" type="datetimeFigureOut">
              <a:rPr lang="cs-CZ" smtClean="0"/>
              <a:pPr/>
              <a:t>22. 10. 2015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DF5B9F1-9E91-4417-A1A0-55EEA50FB4C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3B9343A-AEED-4D7A-9F7D-B1C390E91F41}" type="datetimeFigureOut">
              <a:rPr lang="cs-CZ" smtClean="0"/>
              <a:pPr/>
              <a:t>22. 10. 2015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DF5B9F1-9E91-4417-A1A0-55EEA50FB4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9343A-AEED-4D7A-9F7D-B1C390E91F41}" type="datetimeFigureOut">
              <a:rPr lang="cs-CZ" smtClean="0"/>
              <a:pPr/>
              <a:t>22. 10. 2015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5B9F1-9E91-4417-A1A0-55EEA50FB4C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9343A-AEED-4D7A-9F7D-B1C390E91F41}" type="datetimeFigureOut">
              <a:rPr lang="cs-CZ" smtClean="0"/>
              <a:pPr/>
              <a:t>22. 10. 2015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5B9F1-9E91-4417-A1A0-55EEA50FB4C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3B9343A-AEED-4D7A-9F7D-B1C390E91F41}" type="datetimeFigureOut">
              <a:rPr lang="cs-CZ" smtClean="0"/>
              <a:pPr/>
              <a:t>22. 10. 2015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DF5B9F1-9E91-4417-A1A0-55EEA50FB4C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9343A-AEED-4D7A-9F7D-B1C390E91F41}" type="datetimeFigureOut">
              <a:rPr lang="cs-CZ" smtClean="0"/>
              <a:pPr/>
              <a:t>22. 10. 2015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5B9F1-9E91-4417-A1A0-55EEA50FB4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3B9343A-AEED-4D7A-9F7D-B1C390E91F41}" type="datetimeFigureOut">
              <a:rPr lang="cs-CZ" smtClean="0"/>
              <a:pPr/>
              <a:t>22. 10. 2015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DF5B9F1-9E91-4417-A1A0-55EEA50FB4C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3B9343A-AEED-4D7A-9F7D-B1C390E91F41}" type="datetimeFigureOut">
              <a:rPr lang="cs-CZ" smtClean="0"/>
              <a:pPr/>
              <a:t>22. 10. 2015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DF5B9F1-9E91-4417-A1A0-55EEA50FB4C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3B9343A-AEED-4D7A-9F7D-B1C390E91F41}" type="datetimeFigureOut">
              <a:rPr lang="cs-CZ" smtClean="0"/>
              <a:pPr/>
              <a:t>22. 10. 2015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DF5B9F1-9E91-4417-A1A0-55EEA50FB4C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Základní determinanty vnějších vztahů EU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Říjen 2015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9903460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EU jako Civilní Mocnost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Termín vytvořen Francoisem </a:t>
            </a:r>
            <a:r>
              <a:rPr lang="cs-CZ" dirty="0" err="1" smtClean="0"/>
              <a:t>Duchenem</a:t>
            </a:r>
            <a:endParaRPr lang="cs-CZ" dirty="0" smtClean="0"/>
          </a:p>
          <a:p>
            <a:r>
              <a:rPr lang="cs-CZ" dirty="0" smtClean="0"/>
              <a:t>Od té doby mnohokrát dále rozpracován</a:t>
            </a:r>
          </a:p>
          <a:p>
            <a:r>
              <a:rPr lang="cs-CZ" dirty="0" smtClean="0"/>
              <a:t>Vychází z tendence EU řešit situace bez užití síly</a:t>
            </a:r>
          </a:p>
          <a:p>
            <a:r>
              <a:rPr lang="cs-CZ" dirty="0" smtClean="0"/>
              <a:t>Zároveň ale reflektuje nedostatek vojenských kapacit EU</a:t>
            </a:r>
          </a:p>
          <a:p>
            <a:r>
              <a:rPr lang="cs-CZ" dirty="0" smtClean="0"/>
              <a:t>Vychází též z přiznání dominance USA v oblasti vojenské síly, EU hledá jiné způsoby, jak se v mezinárodním prostředí angažovat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Soft </a:t>
            </a:r>
            <a:r>
              <a:rPr lang="cs-CZ" dirty="0" err="1" smtClean="0"/>
              <a:t>Power</a:t>
            </a:r>
            <a:r>
              <a:rPr lang="cs-CZ" smtClean="0"/>
              <a:t>?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Termín Josepha </a:t>
            </a:r>
            <a:r>
              <a:rPr lang="cs-CZ" dirty="0" err="1" smtClean="0"/>
              <a:t>Nye</a:t>
            </a:r>
            <a:endParaRPr lang="cs-CZ" dirty="0" smtClean="0"/>
          </a:p>
          <a:p>
            <a:r>
              <a:rPr lang="cs-CZ" dirty="0" smtClean="0"/>
              <a:t>„</a:t>
            </a:r>
            <a:r>
              <a:rPr lang="cs-CZ" dirty="0" err="1" smtClean="0"/>
              <a:t>Attraction</a:t>
            </a:r>
            <a:r>
              <a:rPr lang="cs-CZ" dirty="0" smtClean="0"/>
              <a:t> </a:t>
            </a:r>
            <a:r>
              <a:rPr lang="cs-CZ" dirty="0" err="1" smtClean="0"/>
              <a:t>rather</a:t>
            </a:r>
            <a:r>
              <a:rPr lang="cs-CZ" dirty="0" smtClean="0"/>
              <a:t> </a:t>
            </a:r>
            <a:r>
              <a:rPr lang="cs-CZ" dirty="0" err="1" smtClean="0"/>
              <a:t>than</a:t>
            </a:r>
            <a:r>
              <a:rPr lang="cs-CZ" dirty="0" smtClean="0"/>
              <a:t> </a:t>
            </a:r>
            <a:r>
              <a:rPr lang="cs-CZ" dirty="0" err="1" smtClean="0"/>
              <a:t>coercion</a:t>
            </a:r>
            <a:r>
              <a:rPr lang="cs-CZ" dirty="0" smtClean="0"/>
              <a:t>“</a:t>
            </a:r>
            <a:endParaRPr lang="cs-CZ" dirty="0"/>
          </a:p>
          <a:p>
            <a:r>
              <a:rPr lang="cs-CZ" dirty="0" smtClean="0"/>
              <a:t>Hard </a:t>
            </a:r>
            <a:r>
              <a:rPr lang="cs-CZ" dirty="0" err="1" smtClean="0"/>
              <a:t>power</a:t>
            </a:r>
            <a:r>
              <a:rPr lang="cs-CZ" dirty="0"/>
              <a:t> </a:t>
            </a:r>
            <a:r>
              <a:rPr lang="cs-CZ" dirty="0" smtClean="0"/>
              <a:t>– tradiční vojenská, „tvrdá“ moc</a:t>
            </a:r>
          </a:p>
          <a:p>
            <a:r>
              <a:rPr lang="cs-CZ" dirty="0" smtClean="0"/>
              <a:t>Soft </a:t>
            </a:r>
            <a:r>
              <a:rPr lang="cs-CZ" dirty="0" err="1" smtClean="0"/>
              <a:t>power</a:t>
            </a:r>
            <a:r>
              <a:rPr lang="cs-CZ" dirty="0" smtClean="0"/>
              <a:t> – schopnost přesvědčovat, šířit svoje ideály a hodnoty</a:t>
            </a:r>
          </a:p>
          <a:p>
            <a:r>
              <a:rPr lang="cs-CZ" dirty="0" smtClean="0"/>
              <a:t>De facto projekce domácích hodnot v mezinárodním prostředí se snahou o docílení kýženého výstupu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4797971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EU jako „Normative </a:t>
            </a:r>
            <a:r>
              <a:rPr lang="cs-CZ" dirty="0" err="1" smtClean="0"/>
              <a:t>Power</a:t>
            </a:r>
            <a:r>
              <a:rPr lang="cs-CZ" dirty="0" smtClean="0"/>
              <a:t>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Termín </a:t>
            </a:r>
            <a:r>
              <a:rPr lang="cs-CZ" dirty="0" err="1" smtClean="0"/>
              <a:t>Iana</a:t>
            </a:r>
            <a:r>
              <a:rPr lang="cs-CZ" dirty="0" smtClean="0"/>
              <a:t> </a:t>
            </a:r>
            <a:r>
              <a:rPr lang="cs-CZ" dirty="0" err="1" smtClean="0"/>
              <a:t>Mannerse</a:t>
            </a:r>
            <a:endParaRPr lang="cs-CZ" dirty="0" smtClean="0"/>
          </a:p>
          <a:p>
            <a:r>
              <a:rPr lang="cs-CZ" dirty="0" smtClean="0"/>
              <a:t>EU je směrem dovnitř  založená na principech jako je demokracie, vláda práva, lidská práva</a:t>
            </a:r>
          </a:p>
          <a:p>
            <a:r>
              <a:rPr lang="cs-CZ" dirty="0" smtClean="0"/>
              <a:t>Snaha o šíření těchto hodnot v mezinárodním prostředí</a:t>
            </a:r>
          </a:p>
          <a:p>
            <a:r>
              <a:rPr lang="cs-CZ" dirty="0" smtClean="0"/>
              <a:t>Jedním z cílů například vytváření stabilních institucí, které by byly v rozvojových zemích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ROLE „VELKÉ TROJKY“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UK, Francie, Německo</a:t>
            </a:r>
          </a:p>
          <a:p>
            <a:r>
              <a:rPr lang="cs-CZ" dirty="0" smtClean="0"/>
              <a:t>Jediné tři státy s dopadem na globální úroveň</a:t>
            </a:r>
          </a:p>
          <a:p>
            <a:r>
              <a:rPr lang="cs-CZ" dirty="0" smtClean="0"/>
              <a:t>Možnost </a:t>
            </a:r>
            <a:r>
              <a:rPr lang="cs-CZ" dirty="0" err="1" smtClean="0"/>
              <a:t>forum</a:t>
            </a:r>
            <a:r>
              <a:rPr lang="cs-CZ" dirty="0" smtClean="0"/>
              <a:t>-shopping – mají silné slovo i v některých jiných institucích než je EU</a:t>
            </a:r>
          </a:p>
          <a:p>
            <a:r>
              <a:rPr lang="cs-CZ" dirty="0" smtClean="0"/>
              <a:t>Zvládají se angažovat ve větším množství politik, než je tomu u malých </a:t>
            </a:r>
            <a:r>
              <a:rPr lang="cs-CZ" dirty="0" smtClean="0"/>
              <a:t>států</a:t>
            </a:r>
          </a:p>
          <a:p>
            <a:r>
              <a:rPr lang="cs-CZ" dirty="0" smtClean="0"/>
              <a:t>Roli potvrzuje i </a:t>
            </a:r>
            <a:r>
              <a:rPr lang="cs-CZ" dirty="0" err="1" smtClean="0"/>
              <a:t>European</a:t>
            </a:r>
            <a:r>
              <a:rPr lang="cs-CZ" dirty="0" smtClean="0"/>
              <a:t> </a:t>
            </a:r>
            <a:r>
              <a:rPr lang="cs-CZ" dirty="0" err="1" smtClean="0"/>
              <a:t>Foreign</a:t>
            </a:r>
            <a:r>
              <a:rPr lang="cs-CZ" dirty="0" smtClean="0"/>
              <a:t> </a:t>
            </a:r>
            <a:r>
              <a:rPr lang="cs-CZ" dirty="0" err="1" smtClean="0"/>
              <a:t>Policy</a:t>
            </a:r>
            <a:r>
              <a:rPr lang="cs-CZ" dirty="0" smtClean="0"/>
              <a:t> </a:t>
            </a:r>
            <a:r>
              <a:rPr lang="cs-CZ" dirty="0" err="1" smtClean="0"/>
              <a:t>Scoreboard</a:t>
            </a:r>
            <a:r>
              <a:rPr lang="cs-CZ" dirty="0" smtClean="0"/>
              <a:t>, kde s nimi drží krok v podstatě jen Švédsko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2320236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Evropská identita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Cíle zahraniční politiky národních států se odvozují od jejich národní identity</a:t>
            </a:r>
          </a:p>
          <a:p>
            <a:r>
              <a:rPr lang="cs-CZ" dirty="0" smtClean="0"/>
              <a:t>Identita je sociální konstrukt (my X oni)</a:t>
            </a:r>
          </a:p>
          <a:p>
            <a:r>
              <a:rPr lang="cs-CZ" dirty="0" smtClean="0"/>
              <a:t>Existuje evropská identita?</a:t>
            </a:r>
          </a:p>
          <a:p>
            <a:r>
              <a:rPr lang="cs-CZ" dirty="0" smtClean="0"/>
              <a:t>Mění se evropská identita (spolu s rozšířeními)</a:t>
            </a:r>
          </a:p>
          <a:p>
            <a:r>
              <a:rPr lang="cs-CZ" dirty="0" smtClean="0"/>
              <a:t>Otázka rozšíření o Turecko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8629480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Vnitřní faktory podporující SZP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Snaha o větší vliv na mezinárodní politiku skrze kolektivní akci</a:t>
            </a:r>
          </a:p>
          <a:p>
            <a:r>
              <a:rPr lang="cs-CZ" dirty="0" smtClean="0"/>
              <a:t>Část ČS chápe SZP jako přidanou hodnotu a je připravena ji </a:t>
            </a:r>
            <a:r>
              <a:rPr lang="cs-CZ" dirty="0" err="1" smtClean="0"/>
              <a:t>supranacionalizovat</a:t>
            </a:r>
            <a:endParaRPr lang="cs-CZ" dirty="0" smtClean="0"/>
          </a:p>
          <a:p>
            <a:r>
              <a:rPr lang="cs-CZ" dirty="0" smtClean="0"/>
              <a:t>V roce 2007 bylo pro silnější SZP 72 procent Evropanů</a:t>
            </a:r>
          </a:p>
          <a:p>
            <a:r>
              <a:rPr lang="cs-CZ" dirty="0" smtClean="0"/>
              <a:t>Role </a:t>
            </a:r>
            <a:r>
              <a:rPr lang="cs-CZ" dirty="0" err="1" smtClean="0"/>
              <a:t>NGOs</a:t>
            </a:r>
            <a:r>
              <a:rPr lang="cs-CZ" dirty="0" smtClean="0"/>
              <a:t>, akademické obce, expertů</a:t>
            </a:r>
          </a:p>
          <a:p>
            <a:r>
              <a:rPr lang="cs-CZ" dirty="0" smtClean="0"/>
              <a:t>Konstruktivisté – spoluprací lze postupně vybudovat evropskou identitu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4939640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Externí faktory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Vnější „poptávka“ – události vnějšího světa – „hodina Evropy“</a:t>
            </a:r>
          </a:p>
          <a:p>
            <a:r>
              <a:rPr lang="cs-CZ" dirty="0" smtClean="0"/>
              <a:t>Vzájemná závislost</a:t>
            </a:r>
          </a:p>
          <a:p>
            <a:r>
              <a:rPr lang="cs-CZ" dirty="0" smtClean="0"/>
              <a:t>Globalizace</a:t>
            </a:r>
          </a:p>
          <a:p>
            <a:r>
              <a:rPr lang="cs-CZ" dirty="0" smtClean="0"/>
              <a:t>Další formující se mocnosti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1106131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„Logika diverzity“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Členské státy mají odlišné, často protichůdné zájmy</a:t>
            </a:r>
          </a:p>
          <a:p>
            <a:r>
              <a:rPr lang="cs-CZ" dirty="0" smtClean="0"/>
              <a:t>Potřeba jednohlasnosti – složité vyjednávání – nejmenší společný jmenovatel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0327220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Hlavní body zahraniční politiky EU v mezinárodním prostředí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Multilateralismus</a:t>
            </a:r>
          </a:p>
          <a:p>
            <a:r>
              <a:rPr lang="cs-CZ" dirty="0" smtClean="0"/>
              <a:t>Vláda práva na globální úrovni</a:t>
            </a:r>
          </a:p>
          <a:p>
            <a:r>
              <a:rPr lang="cs-CZ" dirty="0" smtClean="0"/>
              <a:t>Kooperativní podoba bezpečnosti</a:t>
            </a:r>
          </a:p>
          <a:p>
            <a:r>
              <a:rPr lang="cs-CZ" dirty="0" smtClean="0"/>
              <a:t>Ochrana životního prostředí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335396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Role hodnot v zahraniční politice EU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Hodnoty mohou výrazným způsobem ovlivňovat vnější politiku</a:t>
            </a:r>
          </a:p>
          <a:p>
            <a:r>
              <a:rPr lang="cs-CZ" dirty="0" smtClean="0"/>
              <a:t>Jedná se například o víru v demokracii jako nejlepší systém vlády či v univerzalitu základních lidských práv</a:t>
            </a:r>
          </a:p>
          <a:p>
            <a:r>
              <a:rPr lang="cs-CZ" dirty="0" smtClean="0"/>
              <a:t>Základní hodnoty EU vychází často z křesťanské tradice sdílené členskými státy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9549657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Povaha EU jako aktéra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Ekonomická supervelmoc, ale politický trpaslík a vojenský červ?</a:t>
            </a:r>
          </a:p>
          <a:p>
            <a:r>
              <a:rPr lang="cs-CZ" dirty="0" smtClean="0"/>
              <a:t>Mezinárodněprávní subjektivita</a:t>
            </a:r>
          </a:p>
          <a:p>
            <a:r>
              <a:rPr lang="cs-CZ" dirty="0" smtClean="0"/>
              <a:t>Více než mezinárodní organizace, ale není to „evropský stát“</a:t>
            </a:r>
          </a:p>
          <a:p>
            <a:r>
              <a:rPr lang="cs-CZ" dirty="0" smtClean="0"/>
              <a:t>Subjekt „</a:t>
            </a:r>
            <a:r>
              <a:rPr lang="cs-CZ" dirty="0" err="1" smtClean="0"/>
              <a:t>sui</a:t>
            </a:r>
            <a:r>
              <a:rPr lang="cs-CZ" dirty="0" smtClean="0"/>
              <a:t> </a:t>
            </a:r>
            <a:r>
              <a:rPr lang="cs-CZ" dirty="0" err="1" smtClean="0"/>
              <a:t>generis</a:t>
            </a:r>
            <a:r>
              <a:rPr lang="cs-CZ" dirty="0" smtClean="0"/>
              <a:t>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0035539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Role „lídrů“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Vedoucí státy a vedoucí osobnosti</a:t>
            </a:r>
          </a:p>
          <a:p>
            <a:r>
              <a:rPr lang="cs-CZ" dirty="0" smtClean="0"/>
              <a:t>Některé státy jsou aktivnější a vlivnější než jiné</a:t>
            </a:r>
          </a:p>
          <a:p>
            <a:r>
              <a:rPr lang="cs-CZ" dirty="0" smtClean="0"/>
              <a:t>Regionální orientace</a:t>
            </a:r>
          </a:p>
          <a:p>
            <a:r>
              <a:rPr lang="cs-CZ" dirty="0" smtClean="0"/>
              <a:t>Vliv silných osobností</a:t>
            </a:r>
          </a:p>
          <a:p>
            <a:r>
              <a:rPr lang="cs-CZ" dirty="0" smtClean="0"/>
              <a:t>Neschází nám na úrovni EU lídři?</a:t>
            </a:r>
          </a:p>
          <a:p>
            <a:r>
              <a:rPr lang="cs-CZ" dirty="0" smtClean="0"/>
              <a:t>Není z lídrů strach?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0189002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Zahraniční politika státu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Strategie, jak dosáhnout svých cílů v mezinárodním prostředí</a:t>
            </a:r>
          </a:p>
          <a:p>
            <a:r>
              <a:rPr lang="cs-CZ" dirty="0" smtClean="0"/>
              <a:t>Na národní úrovni je za ni zodpovědná vláda (ministerstvo)</a:t>
            </a:r>
          </a:p>
          <a:p>
            <a:r>
              <a:rPr lang="cs-CZ" dirty="0" smtClean="0"/>
              <a:t>3 hlavní nástroje: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cs-CZ" dirty="0" smtClean="0"/>
              <a:t>Diplomacie</a:t>
            </a:r>
            <a:endParaRPr lang="cs-CZ" dirty="0"/>
          </a:p>
          <a:p>
            <a:pPr lvl="2">
              <a:buFont typeface="Courier New" panose="02070309020205020404" pitchFamily="49" charset="0"/>
              <a:buChar char="o"/>
            </a:pPr>
            <a:r>
              <a:rPr lang="cs-CZ" dirty="0" smtClean="0"/>
              <a:t>Zahraniční pomoc</a:t>
            </a:r>
            <a:endParaRPr lang="cs-CZ" dirty="0"/>
          </a:p>
          <a:p>
            <a:pPr lvl="2">
              <a:buFont typeface="Courier New" panose="02070309020205020404" pitchFamily="49" charset="0"/>
              <a:buChar char="o"/>
            </a:pPr>
            <a:r>
              <a:rPr lang="cs-CZ" dirty="0" smtClean="0"/>
              <a:t>Vojenská síla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7725995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Diplomacie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Instrument mezinárodní politiky</a:t>
            </a:r>
          </a:p>
          <a:p>
            <a:r>
              <a:rPr lang="cs-CZ" dirty="0" smtClean="0"/>
              <a:t>Ranná moderní diplomacie vzniká v italských městských státech v době renesance</a:t>
            </a:r>
          </a:p>
          <a:p>
            <a:r>
              <a:rPr lang="cs-CZ" dirty="0" smtClean="0"/>
              <a:t>Důležitá i neformální diplomacie v situaci, kdy stát jako takový nechce zaujmout formální pozici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3094909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Analýza zahraniční politiky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Foreign</a:t>
            </a:r>
            <a:r>
              <a:rPr lang="cs-CZ" dirty="0" smtClean="0"/>
              <a:t> </a:t>
            </a:r>
            <a:r>
              <a:rPr lang="cs-CZ" dirty="0" err="1" smtClean="0"/>
              <a:t>Policy</a:t>
            </a:r>
            <a:r>
              <a:rPr lang="cs-CZ" dirty="0" smtClean="0"/>
              <a:t> </a:t>
            </a:r>
            <a:r>
              <a:rPr lang="cs-CZ" dirty="0" err="1" smtClean="0"/>
              <a:t>Analysis</a:t>
            </a:r>
            <a:r>
              <a:rPr lang="cs-CZ" dirty="0" smtClean="0"/>
              <a:t> (FPA)</a:t>
            </a:r>
          </a:p>
          <a:p>
            <a:r>
              <a:rPr lang="cs-CZ" dirty="0" smtClean="0"/>
              <a:t>Studuje proces, příčiny, výstupy a dopady zahraniční politiky</a:t>
            </a:r>
          </a:p>
          <a:p>
            <a:r>
              <a:rPr lang="cs-CZ" dirty="0" smtClean="0"/>
              <a:t>Zkoumá vnější prostředí, stejně tak jako vnitřní domácí prostředí, včetně vlivu sub-národních aktérů</a:t>
            </a:r>
          </a:p>
          <a:p>
            <a:r>
              <a:rPr lang="cs-CZ" dirty="0" smtClean="0"/>
              <a:t>Faktory strukturální (dané podobou mezinárodního systému) X faktory lidské (role individuálních voleb na podobu mezinárodního systému)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2988361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Tvorba zahraniční politiky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Představuje oblast tzv. „</a:t>
            </a:r>
            <a:r>
              <a:rPr lang="cs-CZ" dirty="0" err="1" smtClean="0"/>
              <a:t>high</a:t>
            </a:r>
            <a:r>
              <a:rPr lang="cs-CZ" dirty="0" smtClean="0"/>
              <a:t> </a:t>
            </a:r>
            <a:r>
              <a:rPr lang="cs-CZ" dirty="0" err="1" smtClean="0"/>
              <a:t>politics</a:t>
            </a:r>
            <a:r>
              <a:rPr lang="cs-CZ" dirty="0" smtClean="0"/>
              <a:t>“</a:t>
            </a:r>
          </a:p>
          <a:p>
            <a:r>
              <a:rPr lang="cs-CZ" dirty="0" smtClean="0"/>
              <a:t>Výsledek je výstupem komplexních interakcí v rámci vícevrstvého systému</a:t>
            </a:r>
          </a:p>
          <a:p>
            <a:r>
              <a:rPr lang="cs-CZ" dirty="0" smtClean="0"/>
              <a:t>Ačkoliv pilířová struktura de facto zrušena, v oblasti SZBP neformálně </a:t>
            </a:r>
            <a:r>
              <a:rPr lang="cs-CZ" dirty="0" err="1" smtClean="0"/>
              <a:t>reziduuje</a:t>
            </a:r>
            <a:endParaRPr lang="cs-CZ" dirty="0" smtClean="0"/>
          </a:p>
          <a:p>
            <a:r>
              <a:rPr lang="cs-CZ" dirty="0" smtClean="0"/>
              <a:t>Stále výrazně </a:t>
            </a:r>
            <a:r>
              <a:rPr lang="cs-CZ" dirty="0" err="1" smtClean="0"/>
              <a:t>interngovernmentální</a:t>
            </a:r>
            <a:r>
              <a:rPr lang="cs-CZ" dirty="0" smtClean="0"/>
              <a:t> přístup</a:t>
            </a:r>
          </a:p>
          <a:p>
            <a:r>
              <a:rPr lang="cs-CZ" dirty="0" smtClean="0"/>
              <a:t>Vnější vztahy považovány za součást vnější suverenity států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7114591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Suverenita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Schopnost státu svrchovaně vystupovat navenek</a:t>
            </a:r>
          </a:p>
          <a:p>
            <a:r>
              <a:rPr lang="cs-CZ" dirty="0" smtClean="0"/>
              <a:t>Dle zásad mezinárodního práva jsou si všechny státy rovny</a:t>
            </a:r>
          </a:p>
          <a:p>
            <a:r>
              <a:rPr lang="cs-CZ" dirty="0" smtClean="0"/>
              <a:t>Ochota vzdát se vnější suverenity je základem pro existenci skutečné společné vnější politiky</a:t>
            </a:r>
          </a:p>
          <a:p>
            <a:r>
              <a:rPr lang="cs-CZ" dirty="0" smtClean="0"/>
              <a:t>Pro vytvoření skutečné SZP by se státy musely vzdát velké části své suverenity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7861710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Různé náhledy na samotnou existenci EU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Povaha EU nutně musí ovlivňovat podobu její zahraniční politiky</a:t>
            </a:r>
          </a:p>
          <a:p>
            <a:r>
              <a:rPr lang="cs-CZ" dirty="0" smtClean="0"/>
              <a:t>Realisté se soustředí na bezpečnost, suverenitu a „přežití státu“</a:t>
            </a:r>
          </a:p>
          <a:p>
            <a:r>
              <a:rPr lang="cs-CZ" dirty="0" smtClean="0"/>
              <a:t>Idealisté (liberálové) – možnosti mezinárodní kooperace, role idejí a hodnot</a:t>
            </a:r>
          </a:p>
          <a:p>
            <a:r>
              <a:rPr lang="cs-CZ" dirty="0" err="1" smtClean="0"/>
              <a:t>Institucionalisté</a:t>
            </a:r>
            <a:endParaRPr lang="cs-CZ" dirty="0" smtClean="0"/>
          </a:p>
          <a:p>
            <a:r>
              <a:rPr lang="cs-CZ" dirty="0" smtClean="0"/>
              <a:t>Konstruktivisté</a:t>
            </a:r>
          </a:p>
          <a:p>
            <a:r>
              <a:rPr lang="cs-CZ" dirty="0" smtClean="0"/>
              <a:t>Neomarxisté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2174160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Hlavní překážky skutečné SZP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EU je „civilní mocnost“ bez velkých vojenských zdrojů</a:t>
            </a:r>
          </a:p>
          <a:p>
            <a:r>
              <a:rPr lang="cs-CZ" dirty="0" smtClean="0"/>
              <a:t>Potřeba jednohlasnosti</a:t>
            </a:r>
          </a:p>
          <a:p>
            <a:r>
              <a:rPr lang="cs-CZ" dirty="0" smtClean="0"/>
              <a:t>„Evropa mluví mnoha hlasy“</a:t>
            </a:r>
          </a:p>
          <a:p>
            <a:r>
              <a:rPr lang="cs-CZ" dirty="0" smtClean="0"/>
              <a:t>Různé zájmy států (Irák 2003)</a:t>
            </a:r>
          </a:p>
          <a:p>
            <a:r>
              <a:rPr lang="cs-CZ" dirty="0" smtClean="0"/>
              <a:t>Spojené království</a:t>
            </a:r>
          </a:p>
          <a:p>
            <a:r>
              <a:rPr lang="cs-CZ" dirty="0" smtClean="0"/>
              <a:t>Spíše rétorika (slova X činy)</a:t>
            </a:r>
          </a:p>
          <a:p>
            <a:r>
              <a:rPr lang="cs-CZ" dirty="0" smtClean="0"/>
              <a:t>Několik let ekonomická krize (EU se zaměřovala spíše na vnitřní problémy)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969894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33125</TotalTime>
  <Words>772</Words>
  <Application>Microsoft Office PowerPoint</Application>
  <PresentationFormat>Předvádění na obrazovce (4:3)</PresentationFormat>
  <Paragraphs>108</Paragraphs>
  <Slides>20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Arkýř</vt:lpstr>
      <vt:lpstr>Základní determinanty vnějších vztahů EU</vt:lpstr>
      <vt:lpstr>Povaha EU jako aktéra</vt:lpstr>
      <vt:lpstr>Zahraniční politika státu</vt:lpstr>
      <vt:lpstr>Diplomacie</vt:lpstr>
      <vt:lpstr>Analýza zahraniční politiky</vt:lpstr>
      <vt:lpstr>Tvorba zahraniční politiky</vt:lpstr>
      <vt:lpstr>Suverenita</vt:lpstr>
      <vt:lpstr>Různé náhledy na samotnou existenci EU</vt:lpstr>
      <vt:lpstr>Hlavní překážky skutečné SZP</vt:lpstr>
      <vt:lpstr>EU jako Civilní Mocnost</vt:lpstr>
      <vt:lpstr>Soft Power?</vt:lpstr>
      <vt:lpstr>EU jako „Normative Power“</vt:lpstr>
      <vt:lpstr>ROLE „VELKÉ TROJKY“</vt:lpstr>
      <vt:lpstr>Evropská identita</vt:lpstr>
      <vt:lpstr>Vnitřní faktory podporující SZP</vt:lpstr>
      <vt:lpstr>Externí faktory</vt:lpstr>
      <vt:lpstr>„Logika diverzity“</vt:lpstr>
      <vt:lpstr>Hlavní body zahraniční politiky EU v mezinárodním prostředí</vt:lpstr>
      <vt:lpstr>Role hodnot v zahraniční politice EU</vt:lpstr>
      <vt:lpstr>Role „lídrů“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Martin</dc:creator>
  <cp:lastModifiedBy>Martin</cp:lastModifiedBy>
  <cp:revision>27</cp:revision>
  <dcterms:created xsi:type="dcterms:W3CDTF">2014-02-03T08:16:31Z</dcterms:created>
  <dcterms:modified xsi:type="dcterms:W3CDTF">2015-10-22T13:01:38Z</dcterms:modified>
</cp:coreProperties>
</file>