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0" r:id="rId4"/>
    <p:sldId id="268" r:id="rId5"/>
    <p:sldId id="262" r:id="rId6"/>
    <p:sldId id="266" r:id="rId7"/>
    <p:sldId id="269" r:id="rId8"/>
    <p:sldId id="258" r:id="rId9"/>
    <p:sldId id="261" r:id="rId10"/>
    <p:sldId id="263" r:id="rId11"/>
    <p:sldId id="264" r:id="rId12"/>
    <p:sldId id="267" r:id="rId13"/>
    <p:sldId id="271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118" d="100"/>
          <a:sy n="118" d="100"/>
        </p:scale>
        <p:origin x="-72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367B959-C7D4-4570-868E-A64DC12E7F34}" type="datetimeFigureOut">
              <a:rPr lang="cs-CZ" smtClean="0"/>
              <a:pPr/>
              <a:t>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288DCE3-D1A0-4B3C-B7E4-AD5DC31B937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Rozvojová politika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03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32356" y="-317550"/>
            <a:ext cx="12964996" cy="7778998"/>
          </a:xfrm>
        </p:spPr>
      </p:pic>
    </p:spTree>
    <p:extLst>
      <p:ext uri="{BB962C8B-B14F-4D97-AF65-F5344CB8AC3E}">
        <p14:creationId xmlns:p14="http://schemas.microsoft.com/office/powerpoint/2010/main" val="3987687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116632"/>
            <a:ext cx="10657184" cy="6799982"/>
          </a:xfrm>
        </p:spPr>
      </p:pic>
    </p:spTree>
    <p:extLst>
      <p:ext uri="{BB962C8B-B14F-4D97-AF65-F5344CB8AC3E}">
        <p14:creationId xmlns:p14="http://schemas.microsoft.com/office/powerpoint/2010/main" val="2110093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Rozvojová soutěž?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Důležitost EU jako poskytovatele pomoci klesá s ohledem na vstup jiných partnerů</a:t>
            </a:r>
          </a:p>
          <a:p>
            <a:r>
              <a:rPr lang="cs-CZ" dirty="0" smtClean="0"/>
              <a:t>Tradičně největším donorem jako stát jsou USA, silné je i Japonsko a Austrálie</a:t>
            </a:r>
          </a:p>
          <a:p>
            <a:r>
              <a:rPr lang="cs-CZ" dirty="0" smtClean="0"/>
              <a:t>Čína stále silnější v Africe a jiných částech světa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4730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související s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Paralelní existence pomoci ČS a EU</a:t>
            </a:r>
          </a:p>
          <a:p>
            <a:r>
              <a:rPr lang="cs-CZ" dirty="0" smtClean="0"/>
              <a:t>Otázka kompetencí</a:t>
            </a:r>
          </a:p>
          <a:p>
            <a:r>
              <a:rPr lang="cs-CZ" dirty="0" smtClean="0"/>
              <a:t>Státy, které dávají na pomoc hodně peněz, si chtějí zachovat kompetence </a:t>
            </a:r>
          </a:p>
          <a:p>
            <a:r>
              <a:rPr lang="cs-CZ" dirty="0" smtClean="0"/>
              <a:t>Státy SVE hrají menší roli </a:t>
            </a:r>
          </a:p>
          <a:p>
            <a:r>
              <a:rPr lang="cs-CZ" dirty="0" smtClean="0"/>
              <a:t>DG DEVE, RELEX a </a:t>
            </a:r>
            <a:r>
              <a:rPr lang="cs-CZ" dirty="0" err="1" smtClean="0"/>
              <a:t>Trade</a:t>
            </a:r>
            <a:r>
              <a:rPr lang="cs-CZ" dirty="0" smtClean="0"/>
              <a:t> nesdílejí společnou vizi </a:t>
            </a:r>
            <a:r>
              <a:rPr lang="cs-CZ" smtClean="0"/>
              <a:t>rozvojové politiky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4781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Humanitární pomoc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ECHO Department v rámci Komise</a:t>
            </a:r>
          </a:p>
          <a:p>
            <a:r>
              <a:rPr lang="cs-CZ" dirty="0" smtClean="0"/>
              <a:t>EU sama druhým největším donorem po USA</a:t>
            </a:r>
          </a:p>
          <a:p>
            <a:r>
              <a:rPr lang="cs-CZ" dirty="0" smtClean="0"/>
              <a:t>EK a ČS dohromady představují polovinu celkové humanitární pomoci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11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 stávající rozvojové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Easterly</a:t>
            </a:r>
            <a:r>
              <a:rPr lang="cs-CZ" dirty="0" smtClean="0"/>
              <a:t> – Břímě bílého muže </a:t>
            </a:r>
          </a:p>
          <a:p>
            <a:r>
              <a:rPr lang="cs-CZ" dirty="0"/>
              <a:t> </a:t>
            </a:r>
            <a:r>
              <a:rPr lang="cs-CZ" dirty="0" smtClean="0"/>
              <a:t>    - Plánovači </a:t>
            </a:r>
            <a:r>
              <a:rPr lang="cs-CZ" dirty="0" err="1" smtClean="0"/>
              <a:t>vs</a:t>
            </a:r>
            <a:r>
              <a:rPr lang="cs-CZ" dirty="0" smtClean="0"/>
              <a:t> Hledači</a:t>
            </a:r>
          </a:p>
          <a:p>
            <a:r>
              <a:rPr lang="cs-CZ" dirty="0"/>
              <a:t> </a:t>
            </a:r>
            <a:r>
              <a:rPr lang="cs-CZ" dirty="0" smtClean="0"/>
              <a:t>    - Globální plány nefungují</a:t>
            </a:r>
          </a:p>
          <a:p>
            <a:r>
              <a:rPr lang="cs-CZ" dirty="0"/>
              <a:t> </a:t>
            </a:r>
            <a:r>
              <a:rPr lang="cs-CZ" dirty="0" smtClean="0"/>
              <a:t>    - Mělo by dojít k </a:t>
            </a:r>
            <a:r>
              <a:rPr lang="cs-CZ" dirty="0" err="1" smtClean="0"/>
              <a:t>zangažování</a:t>
            </a:r>
            <a:r>
              <a:rPr lang="cs-CZ" dirty="0" smtClean="0"/>
              <a:t> místních</a:t>
            </a:r>
          </a:p>
          <a:p>
            <a:r>
              <a:rPr lang="cs-CZ" dirty="0" err="1" smtClean="0"/>
              <a:t>Moyo</a:t>
            </a:r>
            <a:r>
              <a:rPr lang="cs-CZ" dirty="0" smtClean="0"/>
              <a:t> – </a:t>
            </a:r>
            <a:r>
              <a:rPr lang="cs-CZ" dirty="0" err="1" smtClean="0"/>
              <a:t>Dead</a:t>
            </a:r>
            <a:r>
              <a:rPr lang="cs-CZ" dirty="0" smtClean="0"/>
              <a:t> Aid</a:t>
            </a:r>
          </a:p>
          <a:p>
            <a:r>
              <a:rPr lang="cs-CZ" dirty="0"/>
              <a:t> </a:t>
            </a:r>
            <a:r>
              <a:rPr lang="cs-CZ" dirty="0" smtClean="0"/>
              <a:t>    - Pomoc způsobuje závislost, podporuje korupci a ve svém důsledku i špatné vládnutí</a:t>
            </a:r>
          </a:p>
          <a:p>
            <a:r>
              <a:rPr lang="cs-CZ" dirty="0"/>
              <a:t> </a:t>
            </a:r>
            <a:r>
              <a:rPr lang="cs-CZ" dirty="0" smtClean="0"/>
              <a:t>    - Je třeba </a:t>
            </a:r>
            <a:r>
              <a:rPr lang="cs-CZ" dirty="0" err="1" smtClean="0"/>
              <a:t>zangažovat</a:t>
            </a:r>
            <a:r>
              <a:rPr lang="cs-CZ" dirty="0" smtClean="0"/>
              <a:t> soukromý sektor</a:t>
            </a:r>
          </a:p>
          <a:p>
            <a:r>
              <a:rPr lang="cs-CZ" smtClean="0"/>
              <a:t>Oproti </a:t>
            </a:r>
            <a:r>
              <a:rPr lang="cs-CZ" dirty="0" smtClean="0"/>
              <a:t>těmto autorům stojí například </a:t>
            </a:r>
            <a:r>
              <a:rPr lang="cs-CZ" dirty="0" err="1" smtClean="0"/>
              <a:t>Jeffrey</a:t>
            </a:r>
            <a:r>
              <a:rPr lang="cs-CZ" dirty="0" smtClean="0"/>
              <a:t> </a:t>
            </a:r>
            <a:r>
              <a:rPr lang="cs-CZ" dirty="0" err="1" smtClean="0"/>
              <a:t>Sachs</a:t>
            </a:r>
            <a:r>
              <a:rPr lang="cs-CZ" dirty="0" smtClean="0"/>
              <a:t> – „</a:t>
            </a:r>
            <a:r>
              <a:rPr lang="cs-CZ" dirty="0" err="1" smtClean="0"/>
              <a:t>The</a:t>
            </a:r>
            <a:r>
              <a:rPr lang="cs-CZ" dirty="0" smtClean="0"/>
              <a:t> 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Poverty</a:t>
            </a:r>
            <a:r>
              <a:rPr lang="cs-CZ" dirty="0" smtClean="0"/>
              <a:t>“ – zvýšením pomoci jsme schopni </a:t>
            </a:r>
            <a:r>
              <a:rPr lang="cs-CZ" dirty="0" err="1" smtClean="0"/>
              <a:t>vymítit</a:t>
            </a:r>
            <a:r>
              <a:rPr lang="cs-CZ" dirty="0" smtClean="0"/>
              <a:t> chudobu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879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 spojené s rozvojovou pomocí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Státy si na pomoc „zvyknou“</a:t>
            </a:r>
          </a:p>
          <a:p>
            <a:r>
              <a:rPr lang="cs-CZ" dirty="0" smtClean="0"/>
              <a:t>Nízká efektivita – měří se celková objem pomoci, horší je to s její kvalitou</a:t>
            </a:r>
          </a:p>
          <a:p>
            <a:r>
              <a:rPr lang="cs-CZ" dirty="0" smtClean="0"/>
              <a:t>Nedostatečná provázanost s jinými politikami bohatých států – migrační (</a:t>
            </a:r>
            <a:r>
              <a:rPr lang="cs-CZ" dirty="0" err="1" smtClean="0"/>
              <a:t>remitence</a:t>
            </a:r>
            <a:r>
              <a:rPr lang="cs-CZ" dirty="0" smtClean="0"/>
              <a:t>), obchodní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177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Logika rozvojové politiky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Spousta aktérů a zdrojů – členské státy samy a skrze EDF, Evropská komise</a:t>
            </a:r>
          </a:p>
          <a:p>
            <a:r>
              <a:rPr lang="cs-CZ" dirty="0" smtClean="0"/>
              <a:t>Historická odpovědnost za koloniální minulost</a:t>
            </a:r>
          </a:p>
          <a:p>
            <a:r>
              <a:rPr lang="cs-CZ" dirty="0" smtClean="0"/>
              <a:t>Zajištění si přísunu základních surovin </a:t>
            </a:r>
          </a:p>
          <a:p>
            <a:r>
              <a:rPr lang="cs-CZ" dirty="0" smtClean="0"/>
              <a:t>Otevření bývalých kolonií obchodu a investicím </a:t>
            </a:r>
          </a:p>
          <a:p>
            <a:r>
              <a:rPr lang="cs-CZ" dirty="0" smtClean="0"/>
              <a:t>Vlajková loď zahraniční politiky před tím, než vznikla společná zahraniční politika</a:t>
            </a:r>
          </a:p>
        </p:txBody>
      </p:sp>
    </p:spTree>
    <p:extLst>
      <p:ext uri="{BB962C8B-B14F-4D97-AF65-F5344CB8AC3E}">
        <p14:creationId xmlns:p14="http://schemas.microsoft.com/office/powerpoint/2010/main" val="387514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Minulost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Jisté formy rozvojové pomoci lze vysledovat už v začátcích evropské integrace – francouzské kolonie ve světě </a:t>
            </a:r>
          </a:p>
          <a:p>
            <a:r>
              <a:rPr lang="cs-CZ" dirty="0" smtClean="0"/>
              <a:t>První dekády lze pojmenovat „post-koloniální rozvojová politika“</a:t>
            </a:r>
          </a:p>
          <a:p>
            <a:r>
              <a:rPr lang="cs-CZ" dirty="0" smtClean="0"/>
              <a:t>1963 – Smlouva z Yaoundé – formalizace rozvojové politiky směrem k 18 africkým státům </a:t>
            </a:r>
          </a:p>
          <a:p>
            <a:r>
              <a:rPr lang="cs-CZ" dirty="0" smtClean="0"/>
              <a:t>Zemědělství a infrastruktura  </a:t>
            </a:r>
          </a:p>
          <a:p>
            <a:r>
              <a:rPr lang="cs-CZ" dirty="0" smtClean="0"/>
              <a:t>1975 – Dohoda z Lomé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8290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Maastricht – 3Cs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Koordinace – ČS a EK, též koordinace s jinými mezinárodními tělesy </a:t>
            </a:r>
          </a:p>
          <a:p>
            <a:r>
              <a:rPr lang="cs-CZ" dirty="0" smtClean="0"/>
              <a:t>Komplementarita – rozvojová politika jako sdílená mezi ČS a EU</a:t>
            </a:r>
          </a:p>
          <a:p>
            <a:r>
              <a:rPr lang="cs-CZ" dirty="0" smtClean="0"/>
              <a:t>Koherence – rozvojové cíle mají být začleněny do všech politik EU</a:t>
            </a:r>
          </a:p>
        </p:txBody>
      </p:sp>
    </p:spTree>
    <p:extLst>
      <p:ext uri="{BB962C8B-B14F-4D97-AF65-F5344CB8AC3E}">
        <p14:creationId xmlns:p14="http://schemas.microsoft.com/office/powerpoint/2010/main" val="4192300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Dohoda z </a:t>
            </a:r>
            <a:r>
              <a:rPr lang="cs-CZ" dirty="0" err="1" smtClean="0"/>
              <a:t>Cotonou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„Triumf realismu nad idealismem“</a:t>
            </a:r>
          </a:p>
          <a:p>
            <a:r>
              <a:rPr lang="cs-CZ" dirty="0" smtClean="0"/>
              <a:t>Vyjednáno 2000 s platností na 20 let</a:t>
            </a:r>
          </a:p>
          <a:p>
            <a:r>
              <a:rPr lang="cs-CZ" dirty="0" smtClean="0"/>
              <a:t>Velké změny v logice rozvojové pomoci – ta se stále více stává součástí zahraniční politiky</a:t>
            </a:r>
          </a:p>
          <a:p>
            <a:r>
              <a:rPr lang="cs-CZ" dirty="0" smtClean="0"/>
              <a:t>Politické a bezpečnostní otázky (mír, vládnutí, migrace)</a:t>
            </a:r>
          </a:p>
          <a:p>
            <a:r>
              <a:rPr lang="cs-CZ" dirty="0" err="1" smtClean="0"/>
              <a:t>Kondicionalita</a:t>
            </a:r>
            <a:r>
              <a:rPr lang="cs-CZ" dirty="0" smtClean="0"/>
              <a:t> – pomoc založena nejen na potřebách, ale také na výkonu</a:t>
            </a:r>
          </a:p>
          <a:p>
            <a:r>
              <a:rPr lang="cs-CZ" dirty="0" smtClean="0"/>
              <a:t>Konec obecného nerecipročního modelu – kontroverzní </a:t>
            </a:r>
            <a:r>
              <a:rPr lang="cs-CZ" dirty="0" err="1" smtClean="0"/>
              <a:t>EPAs</a:t>
            </a:r>
            <a:endParaRPr lang="cs-CZ" dirty="0" smtClean="0"/>
          </a:p>
          <a:p>
            <a:r>
              <a:rPr lang="cs-CZ" dirty="0" smtClean="0"/>
              <a:t>Country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5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Everything</a:t>
            </a:r>
            <a:r>
              <a:rPr lang="cs-CZ" dirty="0" smtClean="0"/>
              <a:t> but </a:t>
            </a:r>
            <a:r>
              <a:rPr lang="cs-CZ" dirty="0" err="1" smtClean="0"/>
              <a:t>Arms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Vytvořeno 2001</a:t>
            </a:r>
          </a:p>
          <a:p>
            <a:r>
              <a:rPr lang="cs-CZ" dirty="0" smtClean="0"/>
              <a:t>Preferenční přístup na trh pro </a:t>
            </a:r>
            <a:r>
              <a:rPr lang="cs-CZ" dirty="0" err="1" smtClean="0"/>
              <a:t>LDCs</a:t>
            </a:r>
            <a:endParaRPr lang="cs-CZ" dirty="0" smtClean="0"/>
          </a:p>
          <a:p>
            <a:r>
              <a:rPr lang="cs-CZ" dirty="0" smtClean="0"/>
              <a:t>Podkopává solidaritu mezi zeměmi ACP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442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Evropský konsenzus o rozvoji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2005</a:t>
            </a:r>
          </a:p>
          <a:p>
            <a:r>
              <a:rPr lang="cs-CZ" dirty="0" smtClean="0"/>
              <a:t>Rozsáhlé debaty mezi členskými státy</a:t>
            </a:r>
          </a:p>
          <a:p>
            <a:r>
              <a:rPr lang="cs-CZ" dirty="0" smtClean="0"/>
              <a:t>„Normativní síla Evropa“</a:t>
            </a:r>
          </a:p>
          <a:p>
            <a:r>
              <a:rPr lang="cs-CZ" dirty="0" smtClean="0"/>
              <a:t>Bezpečnost jako podmínka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030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EDF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Specifický – stojí mimo rozpočet EU, je plněn přímo členskými státy</a:t>
            </a:r>
          </a:p>
          <a:p>
            <a:r>
              <a:rPr lang="cs-CZ" dirty="0" smtClean="0"/>
              <a:t>Představuje 30 procent veškerých prostředků rozvojové pomoci EU</a:t>
            </a:r>
          </a:p>
          <a:p>
            <a:r>
              <a:rPr lang="cs-CZ" dirty="0" smtClean="0"/>
              <a:t>Postupně </a:t>
            </a:r>
            <a:r>
              <a:rPr lang="cs-CZ" dirty="0" err="1" smtClean="0"/>
              <a:t>nerůstal</a:t>
            </a:r>
            <a:r>
              <a:rPr lang="cs-CZ" dirty="0" smtClean="0"/>
              <a:t> až na 22 miliard EUR (2008-13), 29 miliard EUR (2014-20) – minimální nárůst</a:t>
            </a:r>
          </a:p>
          <a:p>
            <a:r>
              <a:rPr lang="cs-CZ" dirty="0" smtClean="0"/>
              <a:t>Dobrá „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money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7099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ODA závazky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Celková ODA zemí EU by měla být 0.7 procenta HND ve starých členských státech a 0.33 procenta v nových</a:t>
            </a:r>
          </a:p>
          <a:p>
            <a:r>
              <a:rPr lang="cs-CZ" dirty="0" err="1" smtClean="0"/>
              <a:t>Economická</a:t>
            </a:r>
            <a:r>
              <a:rPr lang="cs-CZ" dirty="0" smtClean="0"/>
              <a:t> krize vedla ke škrtům v ODA</a:t>
            </a:r>
          </a:p>
          <a:p>
            <a:r>
              <a:rPr lang="cs-CZ" dirty="0" smtClean="0"/>
              <a:t>ČS platily v roce 2011 v průměru 0.43 procenta a částka klesá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9911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1190</TotalTime>
  <Words>535</Words>
  <Application>Microsoft Office PowerPoint</Application>
  <PresentationFormat>Předvádění na obrazovce (4:3)</PresentationFormat>
  <Paragraphs>70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Arkýř</vt:lpstr>
      <vt:lpstr>Rozvojová politika EU</vt:lpstr>
      <vt:lpstr>Logika rozvojové politiky EU</vt:lpstr>
      <vt:lpstr>Minulost</vt:lpstr>
      <vt:lpstr>Maastricht – 3Cs</vt:lpstr>
      <vt:lpstr>Dohoda z Cotonou</vt:lpstr>
      <vt:lpstr>Everything but Arms</vt:lpstr>
      <vt:lpstr>Evropský konsenzus o rozvoji</vt:lpstr>
      <vt:lpstr>EDF</vt:lpstr>
      <vt:lpstr>EU ODA závazky</vt:lpstr>
      <vt:lpstr>Prezentace aplikace PowerPoint</vt:lpstr>
      <vt:lpstr>Prezentace aplikace PowerPoint</vt:lpstr>
      <vt:lpstr>Rozvojová soutěž?</vt:lpstr>
      <vt:lpstr>Problémy související s pomocí</vt:lpstr>
      <vt:lpstr>Humanitární pomoc</vt:lpstr>
      <vt:lpstr>Kritika stávající rozvojové pomoci</vt:lpstr>
      <vt:lpstr>Problémy spojené s rozvojovou pomocí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Development Policy</dc:title>
  <dc:creator>Martin Hrabálek</dc:creator>
  <cp:lastModifiedBy>uzivatel</cp:lastModifiedBy>
  <cp:revision>27</cp:revision>
  <dcterms:created xsi:type="dcterms:W3CDTF">2014-03-03T15:22:00Z</dcterms:created>
  <dcterms:modified xsi:type="dcterms:W3CDTF">2015-12-01T12:07:58Z</dcterms:modified>
</cp:coreProperties>
</file>