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8" r:id="rId12"/>
    <p:sldId id="273" r:id="rId13"/>
    <p:sldId id="271" r:id="rId14"/>
    <p:sldId id="270" r:id="rId15"/>
    <p:sldId id="266" r:id="rId16"/>
    <p:sldId id="26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1F7017-6445-4C5F-A79D-A4A5F08D8C01}" type="datetimeFigureOut">
              <a:rPr lang="cs-CZ" smtClean="0"/>
              <a:pPr/>
              <a:t>10.12.2015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5A7E4C-9DE0-4BA1-B649-7E465585AD6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QzVjDp5WA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Vnější environmentální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9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Klimatická 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Rámcová úmluva OSN o změně klimatu</a:t>
            </a:r>
          </a:p>
          <a:p>
            <a:r>
              <a:rPr lang="cs-CZ" dirty="0" smtClean="0"/>
              <a:t>Kjótský </a:t>
            </a:r>
            <a:r>
              <a:rPr lang="cs-CZ" dirty="0" smtClean="0"/>
              <a:t>protokol – prosinec 1997</a:t>
            </a:r>
          </a:p>
          <a:p>
            <a:r>
              <a:rPr lang="cs-CZ" dirty="0" smtClean="0"/>
              <a:t>EU – cíle a termíny </a:t>
            </a:r>
          </a:p>
          <a:p>
            <a:r>
              <a:rPr lang="cs-CZ" dirty="0" smtClean="0"/>
              <a:t>USA – jiný přístup </a:t>
            </a:r>
          </a:p>
          <a:p>
            <a:r>
              <a:rPr lang="cs-CZ" dirty="0" smtClean="0"/>
              <a:t>Pozice rozvojových zemí</a:t>
            </a:r>
          </a:p>
          <a:p>
            <a:r>
              <a:rPr lang="cs-CZ" dirty="0" smtClean="0"/>
              <a:t>Závazek EU - 8 procent</a:t>
            </a:r>
          </a:p>
          <a:p>
            <a:r>
              <a:rPr lang="cs-CZ" dirty="0" smtClean="0"/>
              <a:t>Klauzule 55-55 </a:t>
            </a:r>
          </a:p>
          <a:p>
            <a:r>
              <a:rPr lang="cs-CZ" dirty="0" err="1" smtClean="0"/>
              <a:t>Neratifikace</a:t>
            </a:r>
            <a:r>
              <a:rPr lang="cs-CZ" dirty="0" smtClean="0"/>
              <a:t> v USA</a:t>
            </a:r>
          </a:p>
          <a:p>
            <a:r>
              <a:rPr lang="cs-CZ" dirty="0" smtClean="0"/>
              <a:t>Ruská ratifikace trvala dlouho</a:t>
            </a:r>
          </a:p>
          <a:p>
            <a:r>
              <a:rPr lang="cs-CZ" dirty="0" smtClean="0"/>
              <a:t>V platnost 2005</a:t>
            </a:r>
          </a:p>
          <a:p>
            <a:r>
              <a:rPr lang="cs-CZ" dirty="0" smtClean="0"/>
              <a:t>Od roku 2012 druhá fáze</a:t>
            </a:r>
          </a:p>
          <a:p>
            <a:r>
              <a:rPr lang="cs-CZ" dirty="0" smtClean="0"/>
              <a:t>Cíle v něm obsažené v zásadě nenaplněny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74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 v Kodani 2009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Velké zklamání</a:t>
            </a:r>
          </a:p>
          <a:p>
            <a:r>
              <a:rPr lang="cs-CZ" dirty="0" smtClean="0"/>
              <a:t>Neschopnost dosáhnout dohody</a:t>
            </a:r>
          </a:p>
          <a:p>
            <a:r>
              <a:rPr lang="cs-CZ" dirty="0" smtClean="0"/>
              <a:t>Už byly cítit dopady krize </a:t>
            </a:r>
          </a:p>
          <a:p>
            <a:r>
              <a:rPr lang="cs-CZ" dirty="0" smtClean="0"/>
              <a:t>Žádný vyloženě závazný výstup </a:t>
            </a:r>
          </a:p>
          <a:p>
            <a:r>
              <a:rPr lang="cs-CZ" dirty="0" smtClean="0"/>
              <a:t>Žádná smlouva, která by mohla rozumně nahradit Kjóto</a:t>
            </a:r>
          </a:p>
          <a:p>
            <a:r>
              <a:rPr lang="cs-CZ" dirty="0" smtClean="0"/>
              <a:t>Posun v mezinárodním </a:t>
            </a:r>
            <a:r>
              <a:rPr lang="cs-CZ" dirty="0" smtClean="0"/>
              <a:t>systému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www.youtube.com/watch?v=LQzVjDp5WA8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563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8159162" cy="4191769"/>
          </a:xfrm>
        </p:spPr>
      </p:pic>
    </p:spTree>
    <p:extLst>
      <p:ext uri="{BB962C8B-B14F-4D97-AF65-F5344CB8AC3E}">
        <p14:creationId xmlns:p14="http://schemas.microsoft.com/office/powerpoint/2010/main" val="138304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Paříž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Probíhá v současné chvíli</a:t>
            </a:r>
          </a:p>
          <a:p>
            <a:r>
              <a:rPr lang="cs-CZ" dirty="0" smtClean="0"/>
              <a:t>Snaha vytvořit „Kjótský protokol II.“</a:t>
            </a:r>
          </a:p>
          <a:p>
            <a:r>
              <a:rPr lang="cs-CZ" dirty="0" smtClean="0"/>
              <a:t>Většina států již představila své kroky</a:t>
            </a:r>
          </a:p>
          <a:p>
            <a:r>
              <a:rPr lang="cs-CZ" dirty="0" smtClean="0"/>
              <a:t>Nejasný charakter </a:t>
            </a:r>
            <a:r>
              <a:rPr lang="cs-CZ" dirty="0" smtClean="0"/>
              <a:t>dohody</a:t>
            </a:r>
          </a:p>
          <a:p>
            <a:r>
              <a:rPr lang="cs-CZ" dirty="0" smtClean="0"/>
              <a:t>Cílem EU – postupný přechod na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carbon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694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80728"/>
            <a:ext cx="8755735" cy="4475153"/>
          </a:xfrm>
        </p:spPr>
      </p:pic>
    </p:spTree>
    <p:extLst>
      <p:ext uri="{BB962C8B-B14F-4D97-AF65-F5344CB8AC3E}">
        <p14:creationId xmlns:p14="http://schemas.microsoft.com/office/powerpoint/2010/main" val="4029702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Emission</a:t>
            </a:r>
            <a:r>
              <a:rPr lang="cs-CZ" dirty="0" smtClean="0"/>
              <a:t> </a:t>
            </a:r>
            <a:r>
              <a:rPr lang="cs-CZ" dirty="0" err="1" smtClean="0"/>
              <a:t>Trading</a:t>
            </a:r>
            <a:r>
              <a:rPr lang="cs-CZ" dirty="0" smtClean="0"/>
              <a:t> </a:t>
            </a:r>
            <a:r>
              <a:rPr lang="cs-CZ" dirty="0" err="1" smtClean="0"/>
              <a:t>Scheme</a:t>
            </a:r>
            <a:r>
              <a:rPr lang="cs-CZ" dirty="0" smtClean="0"/>
              <a:t> (ETS)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Vnitřní tržně orientovaný přístup EU k redukci emisí</a:t>
            </a:r>
          </a:p>
          <a:p>
            <a:r>
              <a:rPr lang="cs-CZ" dirty="0" smtClean="0"/>
              <a:t>Otázka, zda by pak nemohl být aplikovaný jako globální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196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opatření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20-20-20 balíček – od 2009</a:t>
            </a:r>
          </a:p>
          <a:p>
            <a:r>
              <a:rPr lang="cs-CZ" dirty="0" smtClean="0"/>
              <a:t>20 procent redukce emisí do 2020 a 20 procent obnovitelných zdrojů </a:t>
            </a:r>
          </a:p>
          <a:p>
            <a:r>
              <a:rPr lang="cs-CZ" dirty="0" smtClean="0"/>
              <a:t>Zájmy průmyslu jsou proti hlubším závazkům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88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oblast, kde se EU dlouhodobě snaží angažovat v rámci globálního vládnutí</a:t>
            </a:r>
          </a:p>
          <a:p>
            <a:r>
              <a:rPr lang="cs-CZ" dirty="0" smtClean="0"/>
              <a:t>Snaha o „mezinárodní vůdcovství“ </a:t>
            </a:r>
          </a:p>
          <a:p>
            <a:r>
              <a:rPr lang="cs-CZ" dirty="0" smtClean="0"/>
              <a:t>EU jako síla, která vytváří pravidla </a:t>
            </a:r>
          </a:p>
          <a:p>
            <a:r>
              <a:rPr lang="cs-CZ" dirty="0" smtClean="0"/>
              <a:t>Mediátor mezi rozvinutým a rozvojovým světem</a:t>
            </a:r>
          </a:p>
          <a:p>
            <a:r>
              <a:rPr lang="cs-CZ" dirty="0" smtClean="0"/>
              <a:t>Spory s USA </a:t>
            </a:r>
          </a:p>
        </p:txBody>
      </p:sp>
    </p:spTree>
    <p:extLst>
      <p:ext uri="{BB962C8B-B14F-4D97-AF65-F5344CB8AC3E}">
        <p14:creationId xmlns:p14="http://schemas.microsoft.com/office/powerpoint/2010/main" val="3688068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Vnitřní spory ohledně environmentální a energetické politiky</a:t>
            </a:r>
          </a:p>
          <a:p>
            <a:r>
              <a:rPr lang="cs-CZ" dirty="0" smtClean="0"/>
              <a:t>Různé energetické mixy v rámci EU (jádro)</a:t>
            </a:r>
          </a:p>
          <a:p>
            <a:r>
              <a:rPr lang="cs-CZ" dirty="0" smtClean="0"/>
              <a:t>Neochota některých zemí podílet se na režimu vytvářeném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57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 vnější environmentální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Římská smlouva životní prostředí neřešila</a:t>
            </a:r>
          </a:p>
          <a:p>
            <a:r>
              <a:rPr lang="cs-CZ" dirty="0" smtClean="0"/>
              <a:t>EU nejprve získala interní kompetence (Environmentální akční plány) a poté vnější (Rozsudek ESD ERTA)</a:t>
            </a:r>
          </a:p>
          <a:p>
            <a:r>
              <a:rPr lang="cs-CZ" dirty="0" smtClean="0"/>
              <a:t>70s a 80s – první pokusy hrát významnou roli v globálních environmentálních otázkách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79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a </a:t>
            </a:r>
            <a:r>
              <a:rPr lang="cs-CZ" dirty="0" err="1" smtClean="0"/>
              <a:t>udržitený</a:t>
            </a:r>
            <a:r>
              <a:rPr lang="cs-CZ" dirty="0" smtClean="0"/>
              <a:t> rozvoj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Propojení mezi ekonomickou aktivitou, rozvojem a degradací životního prostředí </a:t>
            </a:r>
          </a:p>
          <a:p>
            <a:r>
              <a:rPr lang="cs-CZ" dirty="0" smtClean="0"/>
              <a:t>Pohledy Severu a Jihu </a:t>
            </a:r>
          </a:p>
          <a:p>
            <a:r>
              <a:rPr lang="cs-CZ" dirty="0" smtClean="0"/>
              <a:t>Koherence? – obchodní politika je jen málo ovlivněna snahou o ochranu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4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Vůdcovství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Pokrok ve vnitřní environmentální politice – snaha o globální vůdcovství </a:t>
            </a:r>
          </a:p>
          <a:p>
            <a:r>
              <a:rPr lang="cs-CZ" dirty="0" smtClean="0"/>
              <a:t>Vnitřní „zelená“ politika je základem kredibility EU navenek</a:t>
            </a:r>
          </a:p>
          <a:p>
            <a:r>
              <a:rPr lang="cs-CZ" dirty="0" smtClean="0"/>
              <a:t>Silová část skrze pobídky – využívání finančních prostředků </a:t>
            </a:r>
            <a:endParaRPr lang="cs-CZ" dirty="0"/>
          </a:p>
          <a:p>
            <a:r>
              <a:rPr lang="cs-CZ" dirty="0" smtClean="0"/>
              <a:t>Normativní část</a:t>
            </a:r>
          </a:p>
          <a:p>
            <a:r>
              <a:rPr lang="cs-CZ" dirty="0" smtClean="0"/>
              <a:t>Do 80. let byly vůdcem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605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energetika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dováží přes 50 procent plynu a ropy zvenčí – to se bude do budoucna zvyšovat</a:t>
            </a:r>
          </a:p>
          <a:p>
            <a:r>
              <a:rPr lang="cs-CZ" dirty="0" smtClean="0"/>
              <a:t>Energetický mix se liší</a:t>
            </a:r>
          </a:p>
          <a:p>
            <a:r>
              <a:rPr lang="cs-CZ" dirty="0" smtClean="0"/>
              <a:t>Závislost jednotlivých států se liší</a:t>
            </a:r>
          </a:p>
          <a:p>
            <a:r>
              <a:rPr lang="cs-CZ" dirty="0" smtClean="0"/>
              <a:t>Nedostatek koordinace</a:t>
            </a:r>
          </a:p>
          <a:p>
            <a:r>
              <a:rPr lang="cs-CZ" dirty="0" smtClean="0"/>
              <a:t>Nedostatečný vnitřní trh s energiemi</a:t>
            </a:r>
          </a:p>
          <a:p>
            <a:r>
              <a:rPr lang="cs-CZ" dirty="0" smtClean="0"/>
              <a:t>Nové energovody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86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8596260" cy="5378534"/>
          </a:xfrm>
        </p:spPr>
      </p:pic>
    </p:spTree>
    <p:extLst>
      <p:ext uri="{BB962C8B-B14F-4D97-AF65-F5344CB8AC3E}">
        <p14:creationId xmlns:p14="http://schemas.microsoft.com/office/powerpoint/2010/main" val="333622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změna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změna klimatu způsobená člověkem?</a:t>
            </a:r>
          </a:p>
          <a:p>
            <a:r>
              <a:rPr lang="cs-CZ" dirty="0" smtClean="0"/>
              <a:t>Mezivládní panel o změně klimatu – 1988 </a:t>
            </a:r>
          </a:p>
          <a:p>
            <a:r>
              <a:rPr lang="cs-CZ" dirty="0" smtClean="0"/>
              <a:t>Pokusy vytvářet mezinárodní režim pro redukci skleníkových plynů  </a:t>
            </a:r>
          </a:p>
          <a:p>
            <a:r>
              <a:rPr lang="cs-CZ" dirty="0" smtClean="0"/>
              <a:t>Problém free </a:t>
            </a:r>
            <a:r>
              <a:rPr lang="cs-CZ" dirty="0" err="1" smtClean="0"/>
              <a:t>ridingu</a:t>
            </a:r>
            <a:endParaRPr lang="cs-CZ" dirty="0" smtClean="0"/>
          </a:p>
          <a:p>
            <a:r>
              <a:rPr lang="cs-CZ" dirty="0" smtClean="0"/>
              <a:t>Kredibilita – „</a:t>
            </a:r>
            <a:r>
              <a:rPr lang="cs-CZ" dirty="0" err="1" smtClean="0"/>
              <a:t>leadership</a:t>
            </a:r>
            <a:r>
              <a:rPr lang="cs-CZ" dirty="0" smtClean="0"/>
              <a:t> by </a:t>
            </a:r>
            <a:r>
              <a:rPr lang="cs-CZ" dirty="0" err="1" smtClean="0"/>
              <a:t>example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Bezpečnostní dimenze změny klimatu? </a:t>
            </a:r>
          </a:p>
          <a:p>
            <a:r>
              <a:rPr lang="cs-CZ" dirty="0" smtClean="0"/>
              <a:t>Skleníkové plyny zůstávají v atmosféře velmi dlouho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34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1274</TotalTime>
  <Words>432</Words>
  <Application>Microsoft Office PowerPoint</Application>
  <PresentationFormat>Předvádění na obrazovce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Vnější environmentální politika EU</vt:lpstr>
      <vt:lpstr>Specifika</vt:lpstr>
      <vt:lpstr>Překážky</vt:lpstr>
      <vt:lpstr>Vývoj vnější environmentální politiky EU</vt:lpstr>
      <vt:lpstr>EU a udržitený rozvoj </vt:lpstr>
      <vt:lpstr>Vůdcovství EU</vt:lpstr>
      <vt:lpstr>EU a energetika </vt:lpstr>
      <vt:lpstr>Prezentace aplikace PowerPoint</vt:lpstr>
      <vt:lpstr>EU a změna klimatu</vt:lpstr>
      <vt:lpstr>Klimatická diplomacie</vt:lpstr>
      <vt:lpstr>Setkání v Kodani 2009</vt:lpstr>
      <vt:lpstr>Prezentace aplikace PowerPoint</vt:lpstr>
      <vt:lpstr>Paříž 2015</vt:lpstr>
      <vt:lpstr>Prezentace aplikace PowerPoint</vt:lpstr>
      <vt:lpstr>European Emission Trading Scheme (ETS)</vt:lpstr>
      <vt:lpstr>Další opatření 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Evnironmental Policy of the EU</dc:title>
  <dc:creator>Martin</dc:creator>
  <cp:lastModifiedBy>uzivatel</cp:lastModifiedBy>
  <cp:revision>23</cp:revision>
  <dcterms:created xsi:type="dcterms:W3CDTF">2014-03-09T21:06:42Z</dcterms:created>
  <dcterms:modified xsi:type="dcterms:W3CDTF">2015-12-10T12:15:55Z</dcterms:modified>
</cp:coreProperties>
</file>