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4" r:id="rId6"/>
    <p:sldId id="261" r:id="rId7"/>
    <p:sldId id="265" r:id="rId8"/>
    <p:sldId id="260" r:id="rId9"/>
    <p:sldId id="267" r:id="rId10"/>
    <p:sldId id="269" r:id="rId11"/>
    <p:sldId id="270" r:id="rId12"/>
    <p:sldId id="268" r:id="rId13"/>
    <p:sldId id="266" r:id="rId14"/>
    <p:sldId id="271" r:id="rId15"/>
    <p:sldId id="272" r:id="rId16"/>
    <p:sldId id="263" r:id="rId17"/>
    <p:sldId id="273" r:id="rId18"/>
    <p:sldId id="274" r:id="rId19"/>
    <p:sldId id="275" r:id="rId20"/>
    <p:sldId id="277" r:id="rId21"/>
    <p:sldId id="276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5" autoAdjust="0"/>
    <p:restoredTop sz="94660"/>
  </p:normalViewPr>
  <p:slideViewPr>
    <p:cSldViewPr>
      <p:cViewPr varScale="1">
        <p:scale>
          <a:sx n="84" d="100"/>
          <a:sy n="84" d="100"/>
        </p:scale>
        <p:origin x="-144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027FD2-8189-41B4-B38A-829CA083CD35}" type="datetimeFigureOut">
              <a:rPr lang="cs-CZ" smtClean="0"/>
              <a:t>30. 9. 2015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AD4FBC-9053-47F0-8B6D-3470819AC9C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 evropské zahraniční a bezpečnostní politiky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Institucionalizována v roce 1974</a:t>
            </a:r>
          </a:p>
          <a:p>
            <a:r>
              <a:rPr lang="cs-CZ" dirty="0" smtClean="0"/>
              <a:t>Nový aktér na poli zahraniční politiky</a:t>
            </a:r>
          </a:p>
          <a:p>
            <a:r>
              <a:rPr lang="cs-CZ" dirty="0" smtClean="0"/>
              <a:t>Postupně nabírala čím dál důležitější postavení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Gymnich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Neformální setkání ministrů zahraničí</a:t>
            </a:r>
          </a:p>
          <a:p>
            <a:r>
              <a:rPr lang="cs-CZ" dirty="0" smtClean="0"/>
              <a:t>Od roku 1974, pojmenován dle německého zámku, kde se konalo poprvé</a:t>
            </a:r>
          </a:p>
          <a:p>
            <a:r>
              <a:rPr lang="cs-CZ" dirty="0" smtClean="0"/>
              <a:t>Větší prostor pro projednání problematik</a:t>
            </a:r>
          </a:p>
          <a:p>
            <a:r>
              <a:rPr lang="cs-CZ" dirty="0" smtClean="0"/>
              <a:t>Každé předsednictví koná jeden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Londýnská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1981</a:t>
            </a:r>
          </a:p>
          <a:p>
            <a:r>
              <a:rPr lang="cs-CZ" dirty="0" smtClean="0"/>
              <a:t>Vymezení vztahu k EP – informování alespoň jednou za půl roku </a:t>
            </a:r>
          </a:p>
          <a:p>
            <a:r>
              <a:rPr lang="cs-CZ" dirty="0" smtClean="0"/>
              <a:t>Mechanismus rychlé reakce pro případ krize – setkání do 48 hodin</a:t>
            </a:r>
            <a:endParaRPr lang="cs-CZ" dirty="0"/>
          </a:p>
          <a:p>
            <a:r>
              <a:rPr lang="cs-CZ" dirty="0" smtClean="0"/>
              <a:t>Reakce na absenci „institucionální paměti“ – vytvoření administrativního zázemí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Genscher</a:t>
            </a:r>
            <a:r>
              <a:rPr lang="cs-CZ" dirty="0" smtClean="0"/>
              <a:t>-</a:t>
            </a:r>
            <a:r>
              <a:rPr lang="cs-CZ" dirty="0" err="1" smtClean="0"/>
              <a:t>Colombova</a:t>
            </a:r>
            <a:r>
              <a:rPr lang="cs-CZ" dirty="0" smtClean="0"/>
              <a:t> iniciativa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Rok 1981</a:t>
            </a:r>
          </a:p>
          <a:p>
            <a:r>
              <a:rPr lang="cs-CZ" dirty="0" smtClean="0"/>
              <a:t>Iniciativy vychází z Itálie a Německa</a:t>
            </a:r>
          </a:p>
          <a:p>
            <a:r>
              <a:rPr lang="cs-CZ" dirty="0" smtClean="0"/>
              <a:t>Zahrnovalo i oblast zahraničních vztahů</a:t>
            </a:r>
          </a:p>
          <a:p>
            <a:r>
              <a:rPr lang="cs-CZ" dirty="0" smtClean="0"/>
              <a:t>Pokus o rozšíření EPS i o politické otázky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Institucionalizace</a:t>
            </a:r>
            <a:r>
              <a:rPr lang="cs-CZ" dirty="0" smtClean="0"/>
              <a:t> EPS</a:t>
            </a:r>
          </a:p>
          <a:p>
            <a:r>
              <a:rPr lang="cs-CZ" dirty="0" smtClean="0"/>
              <a:t>Ve skutečnosti málo změnil na charakteru</a:t>
            </a:r>
          </a:p>
          <a:p>
            <a:r>
              <a:rPr lang="cs-CZ" dirty="0" smtClean="0"/>
              <a:t>Problém konzistence</a:t>
            </a:r>
          </a:p>
          <a:p>
            <a:r>
              <a:rPr lang="cs-CZ" dirty="0" smtClean="0"/>
              <a:t>Přetrvává problém „dvou nohou“ – politické </a:t>
            </a:r>
            <a:r>
              <a:rPr lang="cs-CZ" dirty="0" err="1" smtClean="0"/>
              <a:t>vs</a:t>
            </a:r>
            <a:r>
              <a:rPr lang="cs-CZ" dirty="0" smtClean="0"/>
              <a:t> ekonomické vztahy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Úspěchy a neúspěchy 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Evropské-arabský dialog</a:t>
            </a:r>
          </a:p>
          <a:p>
            <a:r>
              <a:rPr lang="cs-CZ" dirty="0" smtClean="0"/>
              <a:t>Kompaktní pozice v rámci OSN</a:t>
            </a:r>
          </a:p>
          <a:p>
            <a:r>
              <a:rPr lang="cs-CZ" dirty="0" smtClean="0"/>
              <a:t>Válka o Falklandy</a:t>
            </a:r>
            <a:endParaRPr lang="cs-CZ" dirty="0"/>
          </a:p>
          <a:p>
            <a:r>
              <a:rPr lang="cs-CZ" dirty="0" smtClean="0"/>
              <a:t>Problém vyhýbání se kontroverzním tématům</a:t>
            </a:r>
          </a:p>
          <a:p>
            <a:r>
              <a:rPr lang="cs-CZ" dirty="0" smtClean="0"/>
              <a:t>Nabyla to funkční zahraniční politika, ale spíše pokus o koordinaci národních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Maastrichtská smlouva</a:t>
            </a:r>
          </a:p>
          <a:p>
            <a:r>
              <a:rPr lang="cs-CZ" dirty="0" err="1" smtClean="0"/>
              <a:t>Racio</a:t>
            </a:r>
            <a:r>
              <a:rPr lang="cs-CZ" dirty="0" smtClean="0"/>
              <a:t>:</a:t>
            </a:r>
          </a:p>
          <a:p>
            <a:r>
              <a:rPr lang="cs-CZ" dirty="0" smtClean="0"/>
              <a:t>1) Změna mezinárodního prostředí po konci studené války</a:t>
            </a:r>
          </a:p>
          <a:p>
            <a:r>
              <a:rPr lang="cs-CZ" dirty="0" smtClean="0"/>
              <a:t>2) Stažení velkého množství amerických jednotek z Evropy</a:t>
            </a:r>
          </a:p>
          <a:p>
            <a:r>
              <a:rPr lang="cs-CZ" dirty="0" smtClean="0"/>
              <a:t>3) Snaha posílit politickou identitu evropské integrace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Kroky k 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Belgické memorandum v březnu 1990</a:t>
            </a:r>
          </a:p>
          <a:p>
            <a:r>
              <a:rPr lang="cs-CZ" dirty="0" smtClean="0"/>
              <a:t>Společné prohlášení </a:t>
            </a:r>
            <a:r>
              <a:rPr lang="cs-CZ" dirty="0" err="1" smtClean="0"/>
              <a:t>Mitteranda</a:t>
            </a:r>
            <a:r>
              <a:rPr lang="cs-CZ" dirty="0" smtClean="0"/>
              <a:t> a </a:t>
            </a:r>
            <a:r>
              <a:rPr lang="cs-CZ" dirty="0" err="1" smtClean="0"/>
              <a:t>Kohla</a:t>
            </a:r>
            <a:r>
              <a:rPr lang="cs-CZ" dirty="0" smtClean="0"/>
              <a:t> v dubnu 1990</a:t>
            </a:r>
          </a:p>
          <a:p>
            <a:r>
              <a:rPr lang="cs-CZ" dirty="0" smtClean="0"/>
              <a:t>Plán propojit ZEU a Společenství ještě před IGC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IGC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Otázka, jak </a:t>
            </a:r>
            <a:r>
              <a:rPr lang="cs-CZ" dirty="0" err="1" smtClean="0"/>
              <a:t>zainkorporovat</a:t>
            </a:r>
            <a:r>
              <a:rPr lang="cs-CZ" dirty="0" smtClean="0"/>
              <a:t> nové oblasti do fungování integrace</a:t>
            </a:r>
          </a:p>
          <a:p>
            <a:r>
              <a:rPr lang="cs-CZ" dirty="0" smtClean="0"/>
              <a:t>Unitární přístup?</a:t>
            </a:r>
          </a:p>
          <a:p>
            <a:r>
              <a:rPr lang="cs-CZ" dirty="0" smtClean="0"/>
              <a:t>Spor minimalistů </a:t>
            </a:r>
            <a:r>
              <a:rPr lang="cs-CZ" dirty="0" err="1" smtClean="0"/>
              <a:t>vs</a:t>
            </a:r>
            <a:r>
              <a:rPr lang="cs-CZ" dirty="0" smtClean="0"/>
              <a:t> maximalistů</a:t>
            </a:r>
          </a:p>
          <a:p>
            <a:r>
              <a:rPr lang="cs-CZ" dirty="0" smtClean="0"/>
              <a:t>Nakonec pilířový přístup – kompromisní charakter se zřejmými limity</a:t>
            </a:r>
          </a:p>
          <a:p>
            <a:r>
              <a:rPr lang="cs-CZ" dirty="0" smtClean="0"/>
              <a:t>Sporné body – hlasování, financování, role ZEU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Maastricht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8240701" cy="588621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rovina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Podpis Bruselské dohody (1948) – FRA, VB, Benelux</a:t>
            </a:r>
          </a:p>
          <a:p>
            <a:r>
              <a:rPr lang="cs-CZ" dirty="0" smtClean="0"/>
              <a:t>Vznik NATO (1949) – </a:t>
            </a:r>
            <a:r>
              <a:rPr lang="cs-CZ" dirty="0" err="1" smtClean="0"/>
              <a:t>zajištení</a:t>
            </a:r>
            <a:r>
              <a:rPr lang="cs-CZ" dirty="0" smtClean="0"/>
              <a:t> silné poválečné prezence USA v Evropě</a:t>
            </a:r>
          </a:p>
          <a:p>
            <a:r>
              <a:rPr lang="cs-CZ" dirty="0" smtClean="0"/>
              <a:t>Přesun garance evropské bezpečnosti na USA (další role po </a:t>
            </a:r>
            <a:r>
              <a:rPr lang="cs-CZ" dirty="0" err="1" smtClean="0"/>
              <a:t>Marshallově</a:t>
            </a:r>
            <a:r>
              <a:rPr lang="cs-CZ" dirty="0" smtClean="0"/>
              <a:t> plánu)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fungovala SZBP?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Koordinátorem ER</a:t>
            </a:r>
          </a:p>
          <a:p>
            <a:r>
              <a:rPr lang="cs-CZ" dirty="0" smtClean="0"/>
              <a:t>Role předsednického státu</a:t>
            </a:r>
          </a:p>
          <a:p>
            <a:r>
              <a:rPr lang="cs-CZ" dirty="0" smtClean="0"/>
              <a:t>Hlavním aktérem Rada (GAERC)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Společné akce</a:t>
            </a:r>
          </a:p>
          <a:p>
            <a:r>
              <a:rPr lang="cs-CZ" dirty="0" smtClean="0"/>
              <a:t>Společné postoje</a:t>
            </a:r>
          </a:p>
          <a:p>
            <a:r>
              <a:rPr lang="cs-CZ" dirty="0" smtClean="0"/>
              <a:t>Společné strategie (Po Amsterdamu)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Amsterdam a 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Evidentní nutnost reformy</a:t>
            </a:r>
          </a:p>
          <a:p>
            <a:r>
              <a:rPr lang="cs-CZ" dirty="0" smtClean="0"/>
              <a:t>Zavedení mechanismu konstruktivní abstence</a:t>
            </a:r>
          </a:p>
          <a:p>
            <a:r>
              <a:rPr lang="cs-CZ" dirty="0" smtClean="0"/>
              <a:t>Vytvoření funkce Vysokého zmocněnce pro SZBP (</a:t>
            </a:r>
            <a:r>
              <a:rPr lang="cs-CZ" dirty="0" err="1" smtClean="0"/>
              <a:t>Mr</a:t>
            </a:r>
            <a:r>
              <a:rPr lang="cs-CZ" dirty="0" smtClean="0"/>
              <a:t>. CSFP) – vyřešení problému personifikace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obranné společenství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Otázka co s odzbrojeným Německem?</a:t>
            </a:r>
          </a:p>
          <a:p>
            <a:r>
              <a:rPr lang="cs-CZ" dirty="0" err="1" smtClean="0"/>
              <a:t>Plevenův</a:t>
            </a:r>
            <a:r>
              <a:rPr lang="cs-CZ" dirty="0" smtClean="0"/>
              <a:t> plán – alternativa k americké vizi bezpečnosti v Evropě</a:t>
            </a:r>
          </a:p>
          <a:p>
            <a:r>
              <a:rPr lang="cs-CZ" dirty="0" smtClean="0"/>
              <a:t>Vytvoření evropské armády, která by spadala pod evropské ministerstvo zahraničí</a:t>
            </a:r>
          </a:p>
          <a:p>
            <a:r>
              <a:rPr lang="cs-CZ" dirty="0" smtClean="0"/>
              <a:t>Německá armáda měla být zcela pod kontrolou</a:t>
            </a:r>
          </a:p>
          <a:p>
            <a:r>
              <a:rPr lang="cs-CZ" dirty="0" smtClean="0"/>
              <a:t>Výsledkem jednání smlouva o EOS z května 1952</a:t>
            </a:r>
          </a:p>
          <a:p>
            <a:r>
              <a:rPr lang="cs-CZ" dirty="0" smtClean="0"/>
              <a:t>Vliv Jeana </a:t>
            </a:r>
            <a:r>
              <a:rPr lang="cs-CZ" dirty="0" err="1" smtClean="0"/>
              <a:t>Monneta</a:t>
            </a:r>
            <a:r>
              <a:rPr lang="cs-CZ" dirty="0" smtClean="0"/>
              <a:t> – </a:t>
            </a:r>
            <a:r>
              <a:rPr lang="cs-CZ" dirty="0" err="1" smtClean="0"/>
              <a:t>supranacionalizační</a:t>
            </a:r>
            <a:r>
              <a:rPr lang="cs-CZ" dirty="0" smtClean="0"/>
              <a:t> tendence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Pád EOS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Úspěšná ratifikace v některých státech včetně Německa</a:t>
            </a:r>
          </a:p>
          <a:p>
            <a:r>
              <a:rPr lang="cs-CZ" dirty="0" smtClean="0"/>
              <a:t>Změna vlády ve Francii</a:t>
            </a:r>
          </a:p>
          <a:p>
            <a:r>
              <a:rPr lang="cs-CZ" dirty="0" smtClean="0"/>
              <a:t>Veřejné mínění dosti rozpolcené (</a:t>
            </a:r>
            <a:r>
              <a:rPr lang="cs-CZ" dirty="0" err="1" smtClean="0"/>
              <a:t>cédist</a:t>
            </a:r>
            <a:r>
              <a:rPr lang="cs-CZ" dirty="0" smtClean="0"/>
              <a:t> vs.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cédist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Výsledkem </a:t>
            </a:r>
            <a:r>
              <a:rPr lang="cs-CZ" dirty="0" err="1" smtClean="0"/>
              <a:t>neratifikace</a:t>
            </a:r>
            <a:r>
              <a:rPr lang="cs-CZ" dirty="0" smtClean="0"/>
              <a:t> ve Francii</a:t>
            </a:r>
          </a:p>
          <a:p>
            <a:r>
              <a:rPr lang="cs-CZ" dirty="0" smtClean="0"/>
              <a:t>Německo vstupuje do NATO</a:t>
            </a:r>
          </a:p>
          <a:p>
            <a:r>
              <a:rPr lang="cs-CZ" dirty="0" smtClean="0"/>
              <a:t>Z bezpečnosti se stává „atlantické téma“ a v evropské integraci tabu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Západoevropská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Vznik 1954</a:t>
            </a:r>
          </a:p>
          <a:p>
            <a:r>
              <a:rPr lang="cs-CZ" dirty="0" smtClean="0"/>
              <a:t>Rozšíření Bruselského paktu o Německo a Itálii</a:t>
            </a:r>
          </a:p>
          <a:p>
            <a:r>
              <a:rPr lang="cs-CZ" dirty="0" smtClean="0"/>
              <a:t>Vznik v souvislosti s rozšiřováním NATO o GER</a:t>
            </a:r>
          </a:p>
          <a:p>
            <a:r>
              <a:rPr lang="cs-CZ" dirty="0" smtClean="0"/>
              <a:t>Problémy ve Francii, ratifikováno až napodruhé, spojeno s hlasováním o důvěře vlády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EHS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důsledku selhání EOS se ve smlouvě o EHS zahraniční politika neobjevuje</a:t>
            </a:r>
          </a:p>
          <a:p>
            <a:r>
              <a:rPr lang="cs-CZ" dirty="0" smtClean="0"/>
              <a:t>Důležité ekonomické kompetence v ZP důsledkem společné obchodní politiky</a:t>
            </a:r>
          </a:p>
          <a:p>
            <a:r>
              <a:rPr lang="cs-CZ" dirty="0" err="1" smtClean="0"/>
              <a:t>Hallstein</a:t>
            </a:r>
            <a:r>
              <a:rPr lang="cs-CZ" dirty="0" smtClean="0"/>
              <a:t> – „Jedním z důvodů </a:t>
            </a:r>
            <a:r>
              <a:rPr lang="cs-CZ" dirty="0" err="1" smtClean="0"/>
              <a:t>vythoření</a:t>
            </a:r>
            <a:r>
              <a:rPr lang="cs-CZ" dirty="0" smtClean="0"/>
              <a:t> EHS je, aby Evropa hrála plnou roli v mezinárodních vztazích… a mluvila jedním hlasem v ekonomických vztazích se zbytkem světa“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Fouchetovy</a:t>
            </a:r>
            <a:r>
              <a:rPr lang="cs-CZ" dirty="0" smtClean="0"/>
              <a:t> plány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1961 – Návrh smlouvy o Evropské politické unii</a:t>
            </a:r>
          </a:p>
          <a:p>
            <a:r>
              <a:rPr lang="cs-CZ" dirty="0" smtClean="0"/>
              <a:t>Posílení integrace a zahraniční politiku a obranu</a:t>
            </a:r>
          </a:p>
          <a:p>
            <a:r>
              <a:rPr lang="cs-CZ" dirty="0" smtClean="0"/>
              <a:t>Výrazně mezivládní charakter (vliv de </a:t>
            </a:r>
            <a:r>
              <a:rPr lang="cs-CZ" dirty="0" err="1" smtClean="0"/>
              <a:t>Gaulla</a:t>
            </a:r>
            <a:r>
              <a:rPr lang="cs-CZ" dirty="0" smtClean="0"/>
              <a:t>)</a:t>
            </a:r>
          </a:p>
          <a:p>
            <a:r>
              <a:rPr lang="cs-CZ" dirty="0" smtClean="0"/>
              <a:t>Obavy ostatních z francouzské dominance a oslabení nadnárodního prvku</a:t>
            </a:r>
          </a:p>
          <a:p>
            <a:r>
              <a:rPr lang="cs-CZ" dirty="0" smtClean="0"/>
              <a:t>Modifikace a předložení druhého plánu – též neprošel</a:t>
            </a:r>
          </a:p>
          <a:p>
            <a:r>
              <a:rPr lang="cs-CZ" dirty="0" smtClean="0"/>
              <a:t>Předzvěst krize v 60. letech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politická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1970 – </a:t>
            </a:r>
            <a:r>
              <a:rPr lang="cs-CZ" dirty="0" err="1" smtClean="0"/>
              <a:t>Davignonova</a:t>
            </a:r>
            <a:r>
              <a:rPr lang="cs-CZ" dirty="0" smtClean="0"/>
              <a:t> zpráva</a:t>
            </a:r>
          </a:p>
          <a:p>
            <a:r>
              <a:rPr lang="cs-CZ" dirty="0" smtClean="0"/>
              <a:t>V souvislosti prohloubením EHS (jeden z </a:t>
            </a:r>
            <a:r>
              <a:rPr lang="cs-CZ" dirty="0" err="1" smtClean="0"/>
              <a:t>Pompiduových</a:t>
            </a:r>
            <a:r>
              <a:rPr lang="cs-CZ" dirty="0" smtClean="0"/>
              <a:t> bodů)</a:t>
            </a:r>
          </a:p>
          <a:p>
            <a:r>
              <a:rPr lang="cs-CZ" dirty="0" smtClean="0"/>
              <a:t>Výrazně mezivládní charakter</a:t>
            </a:r>
          </a:p>
          <a:p>
            <a:r>
              <a:rPr lang="cs-CZ" dirty="0" smtClean="0"/>
              <a:t>Vyloučeny otázky obrany a bezpečnosti, týkala se jen zahraniční politiky</a:t>
            </a:r>
          </a:p>
          <a:p>
            <a:r>
              <a:rPr lang="cs-CZ" dirty="0" smtClean="0"/>
              <a:t>Princip vzájemného setkávání ministrů zahraničí</a:t>
            </a:r>
          </a:p>
          <a:p>
            <a:r>
              <a:rPr lang="cs-CZ" dirty="0" smtClean="0"/>
              <a:t>Princip konzultace významných zahraničněpolitických témat</a:t>
            </a:r>
          </a:p>
          <a:p>
            <a:r>
              <a:rPr lang="cs-CZ" dirty="0" smtClean="0"/>
              <a:t>Rozpracováno Kodaňskou zprávou z roku 1973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Fungování 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Princip vzájemného setkávání ministrů zahraničí (předsednická země)</a:t>
            </a:r>
          </a:p>
          <a:p>
            <a:r>
              <a:rPr lang="cs-CZ" dirty="0" smtClean="0"/>
              <a:t>Princip konzultace významných zahraničněpolitických témat</a:t>
            </a:r>
          </a:p>
          <a:p>
            <a:r>
              <a:rPr lang="cs-CZ" dirty="0" smtClean="0"/>
              <a:t>Potřeba jednomyslnosti</a:t>
            </a:r>
          </a:p>
          <a:p>
            <a:r>
              <a:rPr lang="cs-CZ" dirty="0" smtClean="0"/>
              <a:t>Neexistence zázemí</a:t>
            </a:r>
          </a:p>
          <a:p>
            <a:r>
              <a:rPr lang="cs-CZ" dirty="0" smtClean="0"/>
              <a:t>Rozpracováno Kodaňskou zprávou z roku 1973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1368</TotalTime>
  <Words>646</Words>
  <Application>Microsoft Office PowerPoint</Application>
  <PresentationFormat>Předvádění na obrazovce (4:3)</PresentationFormat>
  <Paragraphs>107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Arkýř</vt:lpstr>
      <vt:lpstr>Vývoj evropské zahraniční a bezpečnostní politiky</vt:lpstr>
      <vt:lpstr>Bezpečnostní rovina</vt:lpstr>
      <vt:lpstr>Evropské obranné společenství</vt:lpstr>
      <vt:lpstr>Pád EOS</vt:lpstr>
      <vt:lpstr>Západoevropská unie</vt:lpstr>
      <vt:lpstr>EHS</vt:lpstr>
      <vt:lpstr>Fouchetovy plány</vt:lpstr>
      <vt:lpstr>Evropská politická spolupráce</vt:lpstr>
      <vt:lpstr>Fungování EPS</vt:lpstr>
      <vt:lpstr>Evropská rada</vt:lpstr>
      <vt:lpstr>Gymnich</vt:lpstr>
      <vt:lpstr>Londýnská zpráva</vt:lpstr>
      <vt:lpstr>Genscher-Colombova iniciativa</vt:lpstr>
      <vt:lpstr>JEA</vt:lpstr>
      <vt:lpstr>Úspěchy a neúspěchy EPS</vt:lpstr>
      <vt:lpstr>Vznik SZBP</vt:lpstr>
      <vt:lpstr>Kroky k SZBP</vt:lpstr>
      <vt:lpstr>IGC</vt:lpstr>
      <vt:lpstr>Snímek 19</vt:lpstr>
      <vt:lpstr>Jak fungovala SZBP?</vt:lpstr>
      <vt:lpstr>Nástroje</vt:lpstr>
      <vt:lpstr>Amsterdam a SZBP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evropské zahraniční a bezpečnostní politiky</dc:title>
  <dc:creator>Martin</dc:creator>
  <cp:lastModifiedBy>Martin</cp:lastModifiedBy>
  <cp:revision>7</cp:revision>
  <dcterms:created xsi:type="dcterms:W3CDTF">2015-09-30T14:25:52Z</dcterms:created>
  <dcterms:modified xsi:type="dcterms:W3CDTF">2015-10-01T13:13:56Z</dcterms:modified>
</cp:coreProperties>
</file>