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sldIdLst>
    <p:sldId id="256" r:id="rId2"/>
    <p:sldId id="257" r:id="rId3"/>
    <p:sldId id="259" r:id="rId4"/>
    <p:sldId id="369" r:id="rId5"/>
    <p:sldId id="261" r:id="rId6"/>
    <p:sldId id="263" r:id="rId7"/>
    <p:sldId id="279" r:id="rId8"/>
    <p:sldId id="280" r:id="rId9"/>
    <p:sldId id="281" r:id="rId10"/>
    <p:sldId id="283" r:id="rId11"/>
    <p:sldId id="282" r:id="rId12"/>
    <p:sldId id="285" r:id="rId13"/>
    <p:sldId id="343" r:id="rId14"/>
    <p:sldId id="286" r:id="rId15"/>
    <p:sldId id="288" r:id="rId16"/>
    <p:sldId id="317" r:id="rId17"/>
    <p:sldId id="290" r:id="rId18"/>
    <p:sldId id="306" r:id="rId19"/>
    <p:sldId id="298" r:id="rId20"/>
    <p:sldId id="291" r:id="rId21"/>
    <p:sldId id="293" r:id="rId22"/>
    <p:sldId id="344" r:id="rId23"/>
    <p:sldId id="295" r:id="rId24"/>
    <p:sldId id="294" r:id="rId25"/>
    <p:sldId id="296" r:id="rId26"/>
    <p:sldId id="314" r:id="rId27"/>
    <p:sldId id="315" r:id="rId28"/>
    <p:sldId id="316" r:id="rId29"/>
    <p:sldId id="297" r:id="rId30"/>
    <p:sldId id="299" r:id="rId31"/>
    <p:sldId id="300" r:id="rId32"/>
    <p:sldId id="302" r:id="rId33"/>
    <p:sldId id="304" r:id="rId34"/>
    <p:sldId id="303" r:id="rId35"/>
    <p:sldId id="307" r:id="rId36"/>
    <p:sldId id="357" r:id="rId37"/>
    <p:sldId id="311" r:id="rId38"/>
    <p:sldId id="312" r:id="rId39"/>
    <p:sldId id="289" r:id="rId40"/>
    <p:sldId id="313" r:id="rId41"/>
    <p:sldId id="308" r:id="rId42"/>
    <p:sldId id="305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7" r:id="rId51"/>
    <p:sldId id="325" r:id="rId52"/>
    <p:sldId id="330" r:id="rId53"/>
    <p:sldId id="331" r:id="rId54"/>
    <p:sldId id="332" r:id="rId55"/>
    <p:sldId id="326" r:id="rId56"/>
    <p:sldId id="328" r:id="rId57"/>
    <p:sldId id="329" r:id="rId58"/>
    <p:sldId id="333" r:id="rId59"/>
    <p:sldId id="335" r:id="rId60"/>
    <p:sldId id="338" r:id="rId61"/>
    <p:sldId id="336" r:id="rId62"/>
    <p:sldId id="339" r:id="rId63"/>
    <p:sldId id="341" r:id="rId64"/>
    <p:sldId id="334" r:id="rId65"/>
    <p:sldId id="347" r:id="rId66"/>
    <p:sldId id="348" r:id="rId67"/>
    <p:sldId id="346" r:id="rId68"/>
    <p:sldId id="349" r:id="rId69"/>
    <p:sldId id="363" r:id="rId70"/>
    <p:sldId id="356" r:id="rId71"/>
    <p:sldId id="350" r:id="rId72"/>
    <p:sldId id="351" r:id="rId73"/>
    <p:sldId id="355" r:id="rId74"/>
    <p:sldId id="360" r:id="rId75"/>
    <p:sldId id="358" r:id="rId76"/>
    <p:sldId id="359" r:id="rId77"/>
    <p:sldId id="352" r:id="rId78"/>
    <p:sldId id="367" r:id="rId79"/>
    <p:sldId id="362" r:id="rId80"/>
    <p:sldId id="354" r:id="rId81"/>
    <p:sldId id="368" r:id="rId82"/>
    <p:sldId id="370" r:id="rId83"/>
    <p:sldId id="371" r:id="rId84"/>
    <p:sldId id="372" r:id="rId85"/>
    <p:sldId id="373" r:id="rId86"/>
    <p:sldId id="374" r:id="rId87"/>
    <p:sldId id="375" r:id="rId88"/>
    <p:sldId id="376" r:id="rId89"/>
    <p:sldId id="377" r:id="rId90"/>
    <p:sldId id="378" r:id="rId91"/>
    <p:sldId id="379" r:id="rId92"/>
    <p:sldId id="380" r:id="rId93"/>
    <p:sldId id="381" r:id="rId94"/>
    <p:sldId id="382" r:id="rId95"/>
    <p:sldId id="383" r:id="rId9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B098D-8650-406B-9CF1-5CF8E6CB7F4E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A7C6C-23ED-4BB9-8A5C-B39D33C99E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88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26.9.2015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" TargetMode="External"/><Relationship Id="rId2" Type="http://schemas.openxmlformats.org/officeDocument/2006/relationships/hyperlink" Target="http://cran.r-projec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HfSTRNg6jE" TargetMode="External"/><Relationship Id="rId5" Type="http://schemas.openxmlformats.org/officeDocument/2006/relationships/hyperlink" Target="http://www.r-bloggers.com/" TargetMode="External"/><Relationship Id="rId4" Type="http://schemas.openxmlformats.org/officeDocument/2006/relationships/hyperlink" Target="http://www.statmethods.net/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7772400" cy="1470025"/>
          </a:xfrm>
        </p:spPr>
        <p:txBody>
          <a:bodyPr/>
          <a:lstStyle/>
          <a:p>
            <a:r>
              <a:rPr lang="cs-CZ" dirty="0" smtClean="0"/>
              <a:t>Analýza sociálních sítí (ASS) 1 + 2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Petr </a:t>
            </a:r>
            <a:r>
              <a:rPr lang="cs-CZ" dirty="0" smtClean="0"/>
              <a:t>Ocelík</a:t>
            </a:r>
          </a:p>
          <a:p>
            <a:endParaRPr lang="cs-CZ" dirty="0"/>
          </a:p>
          <a:p>
            <a:r>
              <a:rPr lang="cs-CZ" sz="2400" dirty="0" smtClean="0">
                <a:solidFill>
                  <a:schemeClr val="tx1"/>
                </a:solidFill>
              </a:rPr>
              <a:t>MEB421 25. 9. 2015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Scale-free network</a:t>
            </a:r>
            <a:endParaRPr lang="en-US" dirty="0"/>
          </a:p>
        </p:txBody>
      </p:sp>
      <p:pic>
        <p:nvPicPr>
          <p:cNvPr id="23554" name="Picture 2" descr="http://jasss.soc.surrey.ac.uk/8/4/8/Figure%2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3585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Scale-free network</a:t>
            </a:r>
            <a:endParaRPr lang="en-US" dirty="0"/>
          </a:p>
        </p:txBody>
      </p:sp>
      <p:pic>
        <p:nvPicPr>
          <p:cNvPr id="22532" name="Picture 4" descr="https://c1.staticflickr.com/9/8473/8425835703_dd0f952b5b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" y="2204864"/>
            <a:ext cx="3732245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athinsight.org/media/image/image/power_law_degree_distribution_scat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4654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141168"/>
          </a:xfrm>
        </p:spPr>
        <p:txBody>
          <a:bodyPr/>
          <a:lstStyle/>
          <a:p>
            <a:r>
              <a:rPr lang="cs-CZ" dirty="0" smtClean="0"/>
              <a:t>Graf = matematická struktura, která modeluje </a:t>
            </a:r>
            <a:r>
              <a:rPr lang="cs-CZ" b="1" dirty="0" smtClean="0"/>
              <a:t>párové vztahy mezi objekty</a:t>
            </a:r>
            <a:r>
              <a:rPr lang="en-US" dirty="0" smtClean="0"/>
              <a:t>. </a:t>
            </a:r>
          </a:p>
          <a:p>
            <a:r>
              <a:rPr lang="cs-CZ" b="1" dirty="0" smtClean="0"/>
              <a:t>Graf </a:t>
            </a:r>
            <a:r>
              <a:rPr lang="en-US" dirty="0" smtClean="0"/>
              <a:t>(G) </a:t>
            </a:r>
            <a:r>
              <a:rPr lang="cs-CZ" dirty="0" smtClean="0"/>
              <a:t>je uspořádaný pár sestávající se z množiny vrcholů </a:t>
            </a:r>
            <a:r>
              <a:rPr lang="en-US" dirty="0" smtClean="0"/>
              <a:t>(V) </a:t>
            </a:r>
            <a:r>
              <a:rPr lang="cs-CZ" dirty="0" smtClean="0"/>
              <a:t>a množiny (neorientovaných) hran</a:t>
            </a:r>
            <a:r>
              <a:rPr lang="en-US" dirty="0" smtClean="0"/>
              <a:t> (E) </a:t>
            </a:r>
            <a:r>
              <a:rPr lang="cs-CZ" dirty="0" smtClean="0"/>
              <a:t>nebo</a:t>
            </a:r>
            <a:r>
              <a:rPr lang="en-US" dirty="0" smtClean="0"/>
              <a:t> (</a:t>
            </a:r>
            <a:r>
              <a:rPr lang="cs-CZ" dirty="0" smtClean="0"/>
              <a:t>orientovaných</a:t>
            </a:r>
            <a:r>
              <a:rPr lang="en-US" dirty="0" smtClean="0"/>
              <a:t>) </a:t>
            </a:r>
            <a:r>
              <a:rPr lang="cs-CZ" dirty="0" smtClean="0"/>
              <a:t>oblouků</a:t>
            </a:r>
            <a:r>
              <a:rPr lang="en-US" dirty="0" smtClean="0"/>
              <a:t> (A).</a:t>
            </a:r>
          </a:p>
          <a:p>
            <a:r>
              <a:rPr lang="en-US" b="1" dirty="0" smtClean="0"/>
              <a:t>G = (V, E v A) </a:t>
            </a:r>
          </a:p>
        </p:txBody>
      </p:sp>
    </p:spTree>
    <p:extLst>
      <p:ext uri="{BB962C8B-B14F-4D97-AF65-F5344CB8AC3E}">
        <p14:creationId xmlns:p14="http://schemas.microsoft.com/office/powerpoint/2010/main" val="23276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cs-CZ" dirty="0" smtClean="0"/>
              <a:t>Síť je složena z množiny </a:t>
            </a:r>
            <a:r>
              <a:rPr lang="cs-CZ" b="1" dirty="0" smtClean="0"/>
              <a:t>uzlů</a:t>
            </a:r>
            <a:r>
              <a:rPr lang="cs-CZ" dirty="0" smtClean="0"/>
              <a:t> a množiny </a:t>
            </a:r>
            <a:r>
              <a:rPr lang="cs-CZ" b="1" dirty="0" smtClean="0"/>
              <a:t>spojnic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cs-CZ" dirty="0" smtClean="0"/>
              <a:t>uzel</a:t>
            </a:r>
            <a:endParaRPr lang="en-US" dirty="0"/>
          </a:p>
          <a:p>
            <a:pPr marL="0" indent="0">
              <a:buNone/>
            </a:pPr>
            <a:r>
              <a:rPr lang="cs-CZ" dirty="0" smtClean="0"/>
              <a:t>    spojnice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cs-CZ" b="1" dirty="0" smtClean="0"/>
              <a:t>síť</a:t>
            </a:r>
            <a:r>
              <a:rPr lang="en-US" dirty="0" smtClean="0"/>
              <a:t> = </a:t>
            </a:r>
            <a:r>
              <a:rPr lang="cs-CZ" b="1" dirty="0" smtClean="0"/>
              <a:t>graf</a:t>
            </a:r>
            <a:endParaRPr lang="en-US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68675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92" y="3906693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4032448" cy="422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0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řád (</a:t>
            </a:r>
            <a:r>
              <a:rPr lang="en-US" b="1" dirty="0" smtClean="0"/>
              <a:t>order</a:t>
            </a:r>
            <a:r>
              <a:rPr lang="cs-CZ" b="1" dirty="0" smtClean="0"/>
              <a:t>)</a:t>
            </a:r>
            <a:r>
              <a:rPr lang="en-US" dirty="0" smtClean="0"/>
              <a:t> = # </a:t>
            </a:r>
            <a:r>
              <a:rPr lang="cs-CZ" dirty="0" smtClean="0"/>
              <a:t>uzlů</a:t>
            </a:r>
            <a:endParaRPr lang="en-US" dirty="0" smtClean="0"/>
          </a:p>
          <a:p>
            <a:r>
              <a:rPr lang="cs-CZ" b="1" dirty="0" smtClean="0"/>
              <a:t>velikost (</a:t>
            </a:r>
            <a:r>
              <a:rPr lang="en-US" b="1" dirty="0" smtClean="0"/>
              <a:t>size</a:t>
            </a:r>
            <a:r>
              <a:rPr lang="cs-CZ" b="1" dirty="0" smtClean="0"/>
              <a:t>)</a:t>
            </a:r>
            <a:r>
              <a:rPr lang="en-US" dirty="0" smtClean="0"/>
              <a:t> = # </a:t>
            </a:r>
            <a:r>
              <a:rPr lang="cs-CZ" dirty="0" smtClean="0"/>
              <a:t>hran</a:t>
            </a:r>
            <a:endParaRPr lang="en-US" dirty="0" smtClean="0"/>
          </a:p>
          <a:p>
            <a:r>
              <a:rPr lang="cs-CZ" b="1" dirty="0" smtClean="0"/>
              <a:t>stupeň (</a:t>
            </a:r>
            <a:r>
              <a:rPr lang="en-US" b="1" dirty="0" smtClean="0"/>
              <a:t>degree</a:t>
            </a:r>
            <a:r>
              <a:rPr lang="cs-CZ" b="1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= # </a:t>
            </a:r>
            <a:r>
              <a:rPr lang="cs-CZ" dirty="0" smtClean="0"/>
              <a:t>spojení jednotlivých uzlů 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02608"/>
            <a:ext cx="4789562" cy="355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řád (</a:t>
            </a:r>
            <a:r>
              <a:rPr lang="en-US" dirty="0" smtClean="0"/>
              <a:t>order</a:t>
            </a:r>
            <a:r>
              <a:rPr lang="cs-CZ" dirty="0" smtClean="0"/>
              <a:t>)</a:t>
            </a:r>
            <a:r>
              <a:rPr lang="en-US" dirty="0" smtClean="0"/>
              <a:t> = 5</a:t>
            </a:r>
          </a:p>
          <a:p>
            <a:r>
              <a:rPr lang="cs-CZ" dirty="0" smtClean="0"/>
              <a:t>velikost (</a:t>
            </a:r>
            <a:r>
              <a:rPr lang="en-US" dirty="0" smtClean="0"/>
              <a:t>size</a:t>
            </a:r>
            <a:r>
              <a:rPr lang="cs-CZ" dirty="0" smtClean="0"/>
              <a:t>)</a:t>
            </a:r>
            <a:r>
              <a:rPr lang="en-US" dirty="0" smtClean="0"/>
              <a:t> = 7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09364"/>
            <a:ext cx="3555012" cy="310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511256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4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Úplný graf </a:t>
            </a:r>
            <a:r>
              <a:rPr lang="cs-CZ" dirty="0" smtClean="0"/>
              <a:t>je</a:t>
            </a:r>
            <a:r>
              <a:rPr lang="en-US" dirty="0" smtClean="0"/>
              <a:t> </a:t>
            </a:r>
            <a:r>
              <a:rPr lang="cs-CZ" dirty="0" smtClean="0"/>
              <a:t>graf, jehož všechny vrcholy jsou vzájemně přilehlé</a:t>
            </a:r>
            <a:r>
              <a:rPr lang="en-US" dirty="0" smtClean="0"/>
              <a:t>. </a:t>
            </a:r>
          </a:p>
          <a:p>
            <a:r>
              <a:rPr lang="cs-CZ" b="1" dirty="0" smtClean="0"/>
              <a:t>Prázdný graf </a:t>
            </a:r>
            <a:r>
              <a:rPr lang="cs-CZ" dirty="0" smtClean="0"/>
              <a:t>je graf, v němž není ani jedna spojnice</a:t>
            </a:r>
            <a:r>
              <a:rPr lang="en-US" dirty="0" smtClean="0"/>
              <a:t>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16" y="3863181"/>
            <a:ext cx="2990594" cy="291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3181"/>
            <a:ext cx="3023033" cy="291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3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9971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    </a:t>
            </a:r>
            <a:r>
              <a:rPr lang="cs-CZ" dirty="0" smtClean="0"/>
              <a:t> neorientované</a:t>
            </a:r>
            <a:r>
              <a:rPr lang="en-US" dirty="0" smtClean="0"/>
              <a:t>   	 </a:t>
            </a:r>
            <a:r>
              <a:rPr lang="cs-CZ" dirty="0" smtClean="0"/>
              <a:t>orientované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cs-CZ" dirty="0" smtClean="0"/>
              <a:t>binární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cs-CZ" dirty="0" smtClean="0"/>
              <a:t>vážené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97182"/>
              </p:ext>
            </p:extLst>
          </p:nvPr>
        </p:nvGraphicFramePr>
        <p:xfrm>
          <a:off x="2483768" y="2348880"/>
          <a:ext cx="6192688" cy="4176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96344"/>
                <a:gridCol w="3096344"/>
              </a:tblGrid>
              <a:tr h="20882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436" y="2492895"/>
            <a:ext cx="2808312" cy="18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66946"/>
            <a:ext cx="2520280" cy="187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52" y="4601051"/>
            <a:ext cx="2728996" cy="186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92" y="4545376"/>
            <a:ext cx="2909276" cy="192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0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cs-CZ" b="1" dirty="0" smtClean="0"/>
              <a:t>Topologie sítě </a:t>
            </a:r>
            <a:r>
              <a:rPr lang="cs-CZ" dirty="0" smtClean="0"/>
              <a:t>je definována dvěma koncepty</a:t>
            </a:r>
            <a:r>
              <a:rPr lang="en-US" dirty="0" smtClean="0"/>
              <a:t>: </a:t>
            </a:r>
            <a:r>
              <a:rPr lang="cs-CZ" dirty="0" smtClean="0"/>
              <a:t>konektivitou a centralitou</a:t>
            </a:r>
            <a:r>
              <a:rPr lang="en-US" dirty="0" smtClean="0"/>
              <a:t>. </a:t>
            </a:r>
          </a:p>
          <a:p>
            <a:r>
              <a:rPr lang="cs-CZ" b="1" dirty="0" smtClean="0"/>
              <a:t>Konektivita </a:t>
            </a:r>
            <a:r>
              <a:rPr lang="cs-CZ" dirty="0" smtClean="0"/>
              <a:t>popisuje propojenost uzlů v síti</a:t>
            </a:r>
            <a:r>
              <a:rPr lang="en-US" dirty="0" smtClean="0"/>
              <a:t> (</a:t>
            </a:r>
            <a:r>
              <a:rPr lang="cs-CZ" dirty="0" smtClean="0"/>
              <a:t>zaměřuje se na </a:t>
            </a:r>
            <a:r>
              <a:rPr lang="cs-CZ" b="1" dirty="0" smtClean="0"/>
              <a:t>toky</a:t>
            </a:r>
            <a:r>
              <a:rPr lang="en-US" dirty="0" smtClean="0"/>
              <a:t>). </a:t>
            </a:r>
          </a:p>
          <a:p>
            <a:r>
              <a:rPr lang="cs-CZ" b="1" dirty="0" smtClean="0"/>
              <a:t>Centralita </a:t>
            </a:r>
            <a:r>
              <a:rPr lang="cs-CZ" dirty="0" smtClean="0"/>
              <a:t>popisuje umístění uzlů v sítí </a:t>
            </a:r>
            <a:r>
              <a:rPr lang="en-US" dirty="0" smtClean="0"/>
              <a:t>(</a:t>
            </a:r>
            <a:r>
              <a:rPr lang="cs-CZ" dirty="0" smtClean="0"/>
              <a:t>zaměřuje se na </a:t>
            </a:r>
            <a:r>
              <a:rPr lang="cs-CZ" b="1" dirty="0" smtClean="0"/>
              <a:t>pozice</a:t>
            </a:r>
            <a:r>
              <a:rPr lang="en-US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0912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Krok (step)</a:t>
            </a:r>
            <a:r>
              <a:rPr lang="en-US" b="1" dirty="0" smtClean="0"/>
              <a:t>: </a:t>
            </a:r>
            <a:r>
              <a:rPr lang="cs-CZ" dirty="0" smtClean="0"/>
              <a:t>pohyb podél jedné spojnice začínající a končící uzlem</a:t>
            </a:r>
            <a:r>
              <a:rPr lang="en-US" dirty="0" smtClean="0"/>
              <a:t>. </a:t>
            </a:r>
            <a:endParaRPr lang="en-US" b="1" dirty="0" smtClean="0"/>
          </a:p>
          <a:p>
            <a:r>
              <a:rPr lang="cs-CZ" b="1" dirty="0" smtClean="0"/>
              <a:t>Sled (walk)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>posloupnost kroků, která začíná a končí uzlem</a:t>
            </a:r>
            <a:r>
              <a:rPr lang="en-US" dirty="0" smtClean="0"/>
              <a:t>. </a:t>
            </a:r>
          </a:p>
          <a:p>
            <a:r>
              <a:rPr lang="cs-CZ" b="1" dirty="0" smtClean="0"/>
              <a:t>Cesta (path)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>sled, kde se žádný uzel ani spojnice neopakují</a:t>
            </a:r>
            <a:r>
              <a:rPr lang="en-US" dirty="0" smtClean="0"/>
              <a:t>. </a:t>
            </a:r>
          </a:p>
          <a:p>
            <a:r>
              <a:rPr lang="cs-CZ" b="1" dirty="0" smtClean="0"/>
              <a:t>Geodetika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cs-CZ" dirty="0" smtClean="0"/>
              <a:t>nejkratší cesta spojující dva různé uzly</a:t>
            </a:r>
            <a:r>
              <a:rPr lang="en-US" dirty="0" smtClean="0"/>
              <a:t>.</a:t>
            </a:r>
          </a:p>
          <a:p>
            <a:r>
              <a:rPr lang="cs-CZ" b="1" dirty="0" smtClean="0"/>
              <a:t>Vzdálenost</a:t>
            </a:r>
            <a:r>
              <a:rPr lang="en-US" dirty="0" smtClean="0"/>
              <a:t> </a:t>
            </a:r>
            <a:r>
              <a:rPr lang="cs-CZ" dirty="0" smtClean="0"/>
              <a:t>dvou uzlů</a:t>
            </a:r>
            <a:r>
              <a:rPr lang="en-US" dirty="0" smtClean="0"/>
              <a:t> = </a:t>
            </a:r>
            <a:r>
              <a:rPr lang="cs-CZ" dirty="0" smtClean="0"/>
              <a:t>geodetika</a:t>
            </a:r>
            <a:r>
              <a:rPr lang="en-US" dirty="0" smtClean="0"/>
              <a:t>. </a:t>
            </a:r>
          </a:p>
          <a:p>
            <a:r>
              <a:rPr lang="cs-CZ" b="1" dirty="0" smtClean="0"/>
              <a:t>Diametr</a:t>
            </a:r>
            <a:r>
              <a:rPr lang="en-US" b="1" dirty="0" smtClean="0"/>
              <a:t>: </a:t>
            </a:r>
            <a:r>
              <a:rPr lang="cs-CZ" dirty="0" smtClean="0"/>
              <a:t>nejdelší vzdálenost jakýchkoli dvou uzlů v síti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3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en-US" dirty="0" smtClean="0"/>
          </a:p>
          <a:p>
            <a:r>
              <a:rPr lang="cs-CZ" dirty="0" smtClean="0"/>
              <a:t>Teorie grafů</a:t>
            </a:r>
            <a:endParaRPr lang="en-US" dirty="0" smtClean="0"/>
          </a:p>
          <a:p>
            <a:r>
              <a:rPr lang="cs-CZ" dirty="0" smtClean="0"/>
              <a:t>Organizace dat</a:t>
            </a:r>
            <a:endParaRPr lang="en-US" dirty="0" smtClean="0"/>
          </a:p>
          <a:p>
            <a:r>
              <a:rPr lang="cs-CZ" dirty="0" smtClean="0"/>
              <a:t>Úvod do 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4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791494"/>
            <a:ext cx="55816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36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cs-CZ" dirty="0" smtClean="0"/>
              <a:t>Přímo spojený uzel je </a:t>
            </a:r>
            <a:r>
              <a:rPr lang="cs-CZ" b="1" dirty="0" smtClean="0"/>
              <a:t>přilehlý</a:t>
            </a:r>
            <a:r>
              <a:rPr lang="cs-CZ" dirty="0" smtClean="0"/>
              <a:t> </a:t>
            </a:r>
            <a:r>
              <a:rPr lang="cs-CZ" b="1" dirty="0" smtClean="0"/>
              <a:t>(</a:t>
            </a:r>
            <a:r>
              <a:rPr lang="en-US" b="1" dirty="0" smtClean="0"/>
              <a:t>adjacent</a:t>
            </a:r>
            <a:r>
              <a:rPr lang="cs-CZ" b="1" dirty="0" smtClean="0"/>
              <a:t>)</a:t>
            </a:r>
            <a:r>
              <a:rPr lang="en-US" b="1" dirty="0" smtClean="0"/>
              <a:t>.</a:t>
            </a:r>
          </a:p>
          <a:p>
            <a:r>
              <a:rPr lang="cs-CZ" dirty="0" smtClean="0"/>
              <a:t>Spojnice přímo spojená s uzlem je </a:t>
            </a:r>
            <a:r>
              <a:rPr lang="cs-CZ" b="1" dirty="0" smtClean="0"/>
              <a:t>incidenční (</a:t>
            </a:r>
            <a:r>
              <a:rPr lang="en-US" b="1" dirty="0" smtClean="0"/>
              <a:t>incident</a:t>
            </a:r>
            <a:r>
              <a:rPr lang="cs-CZ" b="1" dirty="0" smtClean="0"/>
              <a:t>)</a:t>
            </a:r>
            <a:r>
              <a:rPr lang="en-US" b="1" dirty="0" smtClean="0"/>
              <a:t>. </a:t>
            </a:r>
          </a:p>
          <a:p>
            <a:r>
              <a:rPr lang="cs-CZ" dirty="0" smtClean="0"/>
              <a:t>Všechny přímo spojené uzly vytvářejí </a:t>
            </a:r>
            <a:r>
              <a:rPr lang="cs-CZ" b="1" dirty="0" smtClean="0"/>
              <a:t>sousedství (</a:t>
            </a:r>
            <a:r>
              <a:rPr lang="en-US" b="1" dirty="0" smtClean="0"/>
              <a:t>neighbourhood</a:t>
            </a:r>
            <a:r>
              <a:rPr lang="cs-CZ" b="1" dirty="0"/>
              <a:t>)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3181"/>
            <a:ext cx="4032448" cy="280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0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cs-CZ" dirty="0" smtClean="0"/>
              <a:t>Přímo spojený uzel je </a:t>
            </a:r>
            <a:r>
              <a:rPr lang="cs-CZ" b="1" dirty="0" smtClean="0"/>
              <a:t>přilehlý</a:t>
            </a:r>
            <a:r>
              <a:rPr lang="cs-CZ" dirty="0" smtClean="0"/>
              <a:t> </a:t>
            </a:r>
            <a:r>
              <a:rPr lang="cs-CZ" b="1" dirty="0" smtClean="0"/>
              <a:t>(</a:t>
            </a:r>
            <a:r>
              <a:rPr lang="en-US" b="1" dirty="0" smtClean="0"/>
              <a:t>adjacent</a:t>
            </a:r>
            <a:r>
              <a:rPr lang="cs-CZ" b="1" dirty="0" smtClean="0"/>
              <a:t>)</a:t>
            </a:r>
            <a:r>
              <a:rPr lang="en-US" b="1" dirty="0" smtClean="0"/>
              <a:t>.</a:t>
            </a:r>
          </a:p>
          <a:p>
            <a:r>
              <a:rPr lang="cs-CZ" dirty="0" smtClean="0"/>
              <a:t>Spojnice přímo spojená s uzlem je </a:t>
            </a:r>
            <a:r>
              <a:rPr lang="cs-CZ" b="1" dirty="0" smtClean="0"/>
              <a:t>incidenční (</a:t>
            </a:r>
            <a:r>
              <a:rPr lang="en-US" b="1" dirty="0" smtClean="0"/>
              <a:t>incident</a:t>
            </a:r>
            <a:r>
              <a:rPr lang="cs-CZ" b="1" dirty="0" smtClean="0"/>
              <a:t>)</a:t>
            </a:r>
            <a:r>
              <a:rPr lang="en-US" b="1" dirty="0" smtClean="0"/>
              <a:t>. </a:t>
            </a:r>
          </a:p>
          <a:p>
            <a:r>
              <a:rPr lang="cs-CZ" dirty="0" smtClean="0"/>
              <a:t>Všechny přímo spojené uzly vytvářejí </a:t>
            </a:r>
            <a:r>
              <a:rPr lang="cs-CZ" b="1" dirty="0" smtClean="0"/>
              <a:t>sousedství (</a:t>
            </a:r>
            <a:r>
              <a:rPr lang="en-US" b="1" dirty="0" smtClean="0"/>
              <a:t>neighbourhood</a:t>
            </a:r>
            <a:r>
              <a:rPr lang="cs-CZ" b="1" dirty="0"/>
              <a:t>)</a:t>
            </a:r>
            <a:r>
              <a:rPr lang="en-US" b="1" dirty="0" smtClean="0"/>
              <a:t>.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73231"/>
            <a:ext cx="3260601" cy="277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1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cs-CZ" b="1" dirty="0" smtClean="0"/>
              <a:t>Subgraf </a:t>
            </a:r>
            <a:r>
              <a:rPr lang="cs-CZ" dirty="0" smtClean="0"/>
              <a:t>je jakákoli podmnožina uzlů a spojnic grafu</a:t>
            </a:r>
            <a:r>
              <a:rPr lang="en-US" dirty="0" smtClean="0"/>
              <a:t>. </a:t>
            </a:r>
          </a:p>
          <a:p>
            <a:r>
              <a:rPr lang="cs-CZ" b="1" dirty="0" smtClean="0"/>
              <a:t>Komponent</a:t>
            </a:r>
            <a:r>
              <a:rPr lang="en-US" b="1" dirty="0" smtClean="0"/>
              <a:t> </a:t>
            </a:r>
            <a:r>
              <a:rPr lang="cs-CZ" dirty="0" smtClean="0"/>
              <a:t>je souvislý subgraf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15676"/>
            <a:ext cx="3569730" cy="26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032448" cy="280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9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Dosažitelnost (</a:t>
            </a:r>
            <a:r>
              <a:rPr lang="en-US" b="1" dirty="0" smtClean="0"/>
              <a:t>reachability</a:t>
            </a:r>
            <a:r>
              <a:rPr lang="cs-CZ" b="1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je dána existencí cesty mezi uzly</a:t>
            </a:r>
            <a:r>
              <a:rPr lang="en-US" dirty="0" smtClean="0"/>
              <a:t>. </a:t>
            </a:r>
          </a:p>
          <a:p>
            <a:r>
              <a:rPr lang="cs-CZ" b="1" dirty="0" smtClean="0"/>
              <a:t>Izolát</a:t>
            </a:r>
            <a:r>
              <a:rPr lang="en-US" dirty="0" smtClean="0"/>
              <a:t> </a:t>
            </a:r>
            <a:r>
              <a:rPr lang="cs-CZ" dirty="0" smtClean="0"/>
              <a:t>je uzel bez jediného spojení</a:t>
            </a:r>
            <a:r>
              <a:rPr lang="en-US" dirty="0" smtClean="0"/>
              <a:t>, </a:t>
            </a:r>
            <a:r>
              <a:rPr lang="cs-CZ" dirty="0" smtClean="0"/>
              <a:t>tj.</a:t>
            </a:r>
            <a:r>
              <a:rPr lang="en-US" dirty="0" smtClean="0"/>
              <a:t> </a:t>
            </a:r>
            <a:r>
              <a:rPr lang="cs-CZ" dirty="0" smtClean="0"/>
              <a:t>uzel se stupněm 0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87" y="3332581"/>
            <a:ext cx="3337637" cy="35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71" y="4887957"/>
            <a:ext cx="2136116" cy="158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7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dirty="0" smtClean="0"/>
              <a:t>Strukturální mezera (hole) </a:t>
            </a:r>
            <a:r>
              <a:rPr lang="en-US" dirty="0" smtClean="0"/>
              <a:t>is a lack of connection between two nodes or subgraphs. </a:t>
            </a:r>
          </a:p>
          <a:p>
            <a:r>
              <a:rPr lang="cs-CZ" b="1" dirty="0" smtClean="0"/>
              <a:t>Křižovatka (cutpoint)</a:t>
            </a:r>
            <a:r>
              <a:rPr lang="en-US" b="1" dirty="0" smtClean="0"/>
              <a:t> </a:t>
            </a:r>
            <a:r>
              <a:rPr lang="cs-CZ" dirty="0" smtClean="0"/>
              <a:t>je uzel, jehož odnětím vznikne strukturální mezera</a:t>
            </a:r>
            <a:r>
              <a:rPr lang="en-US" dirty="0" smtClean="0"/>
              <a:t>. </a:t>
            </a:r>
          </a:p>
          <a:p>
            <a:r>
              <a:rPr lang="cs-CZ" b="1" dirty="0" smtClean="0"/>
              <a:t>Most (bridge)</a:t>
            </a:r>
            <a:r>
              <a:rPr lang="en-US" b="1" dirty="0" smtClean="0"/>
              <a:t> </a:t>
            </a:r>
            <a:r>
              <a:rPr lang="cs-CZ" dirty="0" smtClean="0"/>
              <a:t>je spojnice, jejímž odnětím vznikne strukturální mezera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dirty="0" smtClean="0"/>
              <a:t>Strukturální mezera (hole) </a:t>
            </a:r>
            <a:r>
              <a:rPr lang="cs-CZ" dirty="0" smtClean="0"/>
              <a:t>je absence spojení mezi dvěma uzly nebo subgrafy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2136116" cy="158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45556"/>
            <a:ext cx="3337637" cy="35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9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grafů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dirty="0"/>
              <a:t>Křižovatka (cutpoint)</a:t>
            </a:r>
            <a:r>
              <a:rPr lang="en-US" b="1" dirty="0"/>
              <a:t> </a:t>
            </a:r>
            <a:r>
              <a:rPr lang="cs-CZ" dirty="0"/>
              <a:t>je uzel, jehož odnětím vznikne strukturální mezera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2136116" cy="158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45556"/>
            <a:ext cx="3337637" cy="35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4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grafů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dirty="0"/>
              <a:t>Most (bridge)</a:t>
            </a:r>
            <a:r>
              <a:rPr lang="en-US" b="1" dirty="0"/>
              <a:t> </a:t>
            </a:r>
            <a:r>
              <a:rPr lang="cs-CZ" dirty="0"/>
              <a:t>je spojnice, jejímž odnětím vznikne strukturální mezera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2136116" cy="158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45556"/>
            <a:ext cx="3337637" cy="350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82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dirty="0" smtClean="0"/>
              <a:t>Inkluzivita</a:t>
            </a:r>
            <a:r>
              <a:rPr lang="en-US" dirty="0" smtClean="0"/>
              <a:t> </a:t>
            </a:r>
            <a:r>
              <a:rPr lang="cs-CZ" dirty="0" smtClean="0"/>
              <a:t>je dána </a:t>
            </a:r>
            <a:r>
              <a:rPr lang="en-US" dirty="0" smtClean="0"/>
              <a:t># </a:t>
            </a:r>
            <a:r>
              <a:rPr lang="cs-CZ" dirty="0" smtClean="0"/>
              <a:t>propojených uzlů vzhledem k celkovému</a:t>
            </a:r>
            <a:r>
              <a:rPr lang="en-US" dirty="0" smtClean="0"/>
              <a:t> # </a:t>
            </a:r>
            <a:r>
              <a:rPr lang="cs-CZ" dirty="0" smtClean="0"/>
              <a:t>uzlů v síti</a:t>
            </a:r>
            <a:r>
              <a:rPr lang="en-US" dirty="0" smtClean="0"/>
              <a:t>. </a:t>
            </a:r>
            <a:endParaRPr lang="en-US" b="1" dirty="0" smtClean="0"/>
          </a:p>
          <a:p>
            <a:r>
              <a:rPr lang="cs-CZ" b="1" dirty="0" smtClean="0"/>
              <a:t>Hustota</a:t>
            </a:r>
            <a:r>
              <a:rPr lang="en-US" dirty="0" smtClean="0"/>
              <a:t> </a:t>
            </a:r>
            <a:r>
              <a:rPr lang="cs-CZ" dirty="0" smtClean="0"/>
              <a:t>je podíl </a:t>
            </a:r>
            <a:r>
              <a:rPr lang="en-US" dirty="0" smtClean="0"/>
              <a:t># </a:t>
            </a:r>
            <a:r>
              <a:rPr lang="cs-CZ" dirty="0" smtClean="0"/>
              <a:t>pozorovaných spojnic na maximálním možném </a:t>
            </a:r>
            <a:r>
              <a:rPr lang="en-US" dirty="0"/>
              <a:t># </a:t>
            </a:r>
            <a:r>
              <a:rPr lang="cs-CZ" dirty="0" smtClean="0"/>
              <a:t>spojnic v síti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Společenskovědní disciplíny se </a:t>
            </a:r>
            <a:r>
              <a:rPr lang="en-US" dirty="0" smtClean="0"/>
              <a:t>–</a:t>
            </a:r>
            <a:r>
              <a:rPr lang="cs-CZ" dirty="0" smtClean="0"/>
              <a:t> z definice </a:t>
            </a:r>
            <a:r>
              <a:rPr lang="en-US" dirty="0" smtClean="0"/>
              <a:t>– </a:t>
            </a:r>
            <a:r>
              <a:rPr lang="cs-CZ" dirty="0" smtClean="0"/>
              <a:t>zabývají sociálními </a:t>
            </a:r>
            <a:r>
              <a:rPr lang="cs-CZ" b="1" dirty="0" smtClean="0"/>
              <a:t>inter</a:t>
            </a:r>
            <a:r>
              <a:rPr lang="cs-CZ" dirty="0" smtClean="0"/>
              <a:t>akcemi</a:t>
            </a:r>
            <a:r>
              <a:rPr lang="en-US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ASS umožňuje sbírat a analyzovat </a:t>
            </a:r>
            <a:r>
              <a:rPr lang="cs-CZ" b="1" dirty="0" smtClean="0"/>
              <a:t>relační </a:t>
            </a:r>
            <a:r>
              <a:rPr lang="cs-CZ" dirty="0" smtClean="0"/>
              <a:t>data</a:t>
            </a:r>
            <a:r>
              <a:rPr lang="en-US" dirty="0" smtClean="0"/>
              <a:t>.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57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dirty="0" smtClean="0"/>
              <a:t>Inkluzivita (inclusivity)</a:t>
            </a:r>
            <a:r>
              <a:rPr lang="en-US" dirty="0" smtClean="0"/>
              <a:t> </a:t>
            </a:r>
            <a:r>
              <a:rPr lang="cs-CZ" dirty="0"/>
              <a:t>je dána </a:t>
            </a:r>
            <a:r>
              <a:rPr lang="en-US" dirty="0"/>
              <a:t># </a:t>
            </a:r>
            <a:r>
              <a:rPr lang="cs-CZ" dirty="0"/>
              <a:t>propojených uzlů vzhledem k celkovému</a:t>
            </a:r>
            <a:r>
              <a:rPr lang="en-US" dirty="0"/>
              <a:t> # </a:t>
            </a:r>
            <a:r>
              <a:rPr lang="cs-CZ" dirty="0"/>
              <a:t>uzlů v síti</a:t>
            </a:r>
            <a:r>
              <a:rPr lang="en-US" dirty="0"/>
              <a:t>. 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4" y="4077072"/>
            <a:ext cx="3240360" cy="2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47" y="4019554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59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dirty="0"/>
              <a:t>Inkluzivita (inclusivity)</a:t>
            </a:r>
            <a:r>
              <a:rPr lang="en-US" dirty="0"/>
              <a:t> </a:t>
            </a:r>
            <a:r>
              <a:rPr lang="cs-CZ" dirty="0"/>
              <a:t>je dána </a:t>
            </a:r>
            <a:r>
              <a:rPr lang="en-US" dirty="0"/>
              <a:t># </a:t>
            </a:r>
            <a:r>
              <a:rPr lang="cs-CZ" dirty="0"/>
              <a:t>propojených uzlů vzhledem k celkovému</a:t>
            </a:r>
            <a:r>
              <a:rPr lang="en-US" dirty="0"/>
              <a:t> # </a:t>
            </a:r>
            <a:r>
              <a:rPr lang="cs-CZ" dirty="0"/>
              <a:t>uzlů v síti</a:t>
            </a:r>
            <a:r>
              <a:rPr lang="en-US" dirty="0"/>
              <a:t>. </a:t>
            </a:r>
            <a:endParaRPr lang="en-US" b="1" dirty="0"/>
          </a:p>
          <a:p>
            <a:r>
              <a:rPr lang="cs-CZ" b="1" dirty="0"/>
              <a:t>Inkluzivita</a:t>
            </a:r>
            <a:r>
              <a:rPr lang="en-US" b="1" dirty="0" smtClean="0"/>
              <a:t> </a:t>
            </a:r>
            <a:r>
              <a:rPr lang="en-US" dirty="0" smtClean="0"/>
              <a:t>= 5 / 6 = </a:t>
            </a:r>
            <a:r>
              <a:rPr lang="en-US" b="1" dirty="0" smtClean="0"/>
              <a:t>0.83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4" y="4077072"/>
            <a:ext cx="3240360" cy="24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47" y="4019554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2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r>
              <a:rPr lang="en-US" dirty="0" smtClean="0"/>
              <a:t>: </a:t>
            </a:r>
            <a:r>
              <a:rPr lang="cs-CZ" dirty="0" smtClean="0"/>
              <a:t>notace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 = </a:t>
            </a:r>
            <a:r>
              <a:rPr lang="cs-CZ" sz="2400" dirty="0" smtClean="0"/>
              <a:t>graf</a:t>
            </a:r>
            <a:r>
              <a:rPr lang="en-US" sz="2400" dirty="0" smtClean="0"/>
              <a:t>/</a:t>
            </a:r>
            <a:r>
              <a:rPr lang="cs-CZ" sz="2400" dirty="0" smtClean="0"/>
              <a:t>síť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 = # </a:t>
            </a:r>
            <a:r>
              <a:rPr lang="cs-CZ" sz="2400" dirty="0" smtClean="0"/>
              <a:t>uzlů v síti</a:t>
            </a:r>
            <a:r>
              <a:rPr lang="en-US" sz="2400" dirty="0" smtClean="0"/>
              <a:t>, n = </a:t>
            </a:r>
            <a:r>
              <a:rPr lang="cs-CZ" sz="2400" dirty="0" smtClean="0"/>
              <a:t>jednotlivý uzel</a:t>
            </a:r>
            <a:endParaRPr lang="en-US" sz="2400" dirty="0" smtClean="0"/>
          </a:p>
          <a:p>
            <a:r>
              <a:rPr lang="en-US" sz="2400" dirty="0"/>
              <a:t>e</a:t>
            </a:r>
            <a:r>
              <a:rPr lang="en-US" sz="2400" dirty="0" smtClean="0"/>
              <a:t> = </a:t>
            </a:r>
            <a:r>
              <a:rPr lang="cs-CZ" sz="2400" dirty="0" smtClean="0"/>
              <a:t>spojnice</a:t>
            </a:r>
            <a:r>
              <a:rPr lang="en-US" sz="2400" dirty="0" smtClean="0"/>
              <a:t>, g = </a:t>
            </a:r>
            <a:r>
              <a:rPr lang="cs-CZ" sz="2400" dirty="0" smtClean="0"/>
              <a:t>geodetika</a:t>
            </a:r>
            <a:endParaRPr lang="en-US" sz="2400" dirty="0" smtClean="0"/>
          </a:p>
          <a:p>
            <a:r>
              <a:rPr lang="en-US" sz="2400" dirty="0" smtClean="0"/>
              <a:t>i, j, … = </a:t>
            </a:r>
            <a:r>
              <a:rPr lang="cs-CZ" sz="2400" dirty="0" smtClean="0"/>
              <a:t>indexy</a:t>
            </a:r>
            <a:r>
              <a:rPr lang="en-US" sz="2400" dirty="0" smtClean="0"/>
              <a:t> (</a:t>
            </a:r>
            <a:r>
              <a:rPr lang="cs-CZ" sz="2400" dirty="0" smtClean="0"/>
              <a:t>označují vybrané prvky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gij = </a:t>
            </a:r>
            <a:r>
              <a:rPr lang="cs-CZ" sz="2400" dirty="0" smtClean="0"/>
              <a:t>geodetika spojující uzly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cs-CZ" sz="2400" dirty="0" smtClean="0"/>
              <a:t>a j</a:t>
            </a:r>
            <a:r>
              <a:rPr lang="en-US" sz="2400" dirty="0" smtClean="0"/>
              <a:t>, ni = </a:t>
            </a:r>
            <a:r>
              <a:rPr lang="cs-CZ" sz="2400" dirty="0" smtClean="0"/>
              <a:t>uzel</a:t>
            </a:r>
            <a:r>
              <a:rPr lang="en-US" sz="2400" dirty="0" smtClean="0"/>
              <a:t> i</a:t>
            </a:r>
          </a:p>
          <a:p>
            <a:r>
              <a:rPr lang="en-US" sz="2400" dirty="0" smtClean="0"/>
              <a:t>k = # </a:t>
            </a:r>
            <a:r>
              <a:rPr lang="cs-CZ" sz="2400" dirty="0" smtClean="0"/>
              <a:t>vybraných prvků </a:t>
            </a:r>
            <a:r>
              <a:rPr lang="en-US" sz="2400" dirty="0" smtClean="0"/>
              <a:t>(</a:t>
            </a:r>
            <a:r>
              <a:rPr lang="cs-CZ" sz="2400" dirty="0" smtClean="0"/>
              <a:t>typicky uzlů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cs-CZ" sz="2400" dirty="0" smtClean="0"/>
              <a:t>Velká písmena</a:t>
            </a:r>
            <a:r>
              <a:rPr lang="en-US" sz="2400" dirty="0" smtClean="0"/>
              <a:t>: </a:t>
            </a:r>
            <a:r>
              <a:rPr lang="cs-CZ" sz="2400" dirty="0" smtClean="0"/>
              <a:t>globální indikátory</a:t>
            </a:r>
            <a:endParaRPr lang="en-US" sz="2400" dirty="0" smtClean="0"/>
          </a:p>
          <a:p>
            <a:r>
              <a:rPr lang="cs-CZ" sz="2400" dirty="0" smtClean="0"/>
              <a:t>Malá písmena</a:t>
            </a:r>
            <a:r>
              <a:rPr lang="en-US" sz="2400" dirty="0" smtClean="0"/>
              <a:t>: </a:t>
            </a:r>
            <a:r>
              <a:rPr lang="cs-CZ" sz="2400" dirty="0" smtClean="0"/>
              <a:t>lokální indikátory</a:t>
            </a:r>
            <a:endParaRPr lang="en-US" sz="2400" dirty="0"/>
          </a:p>
          <a:p>
            <a:r>
              <a:rPr lang="en-US" sz="2400" dirty="0" smtClean="0"/>
              <a:t>cd(</a:t>
            </a:r>
            <a:r>
              <a:rPr lang="en-US" sz="2400" dirty="0" err="1" smtClean="0"/>
              <a:t>ni</a:t>
            </a:r>
            <a:r>
              <a:rPr lang="en-US" sz="2400" dirty="0" smtClean="0"/>
              <a:t>) = </a:t>
            </a:r>
            <a:r>
              <a:rPr lang="cs-CZ" sz="2400" dirty="0" smtClean="0"/>
              <a:t>stupňová centralita uzlu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r>
              <a:rPr lang="en-US" sz="2400" dirty="0" smtClean="0"/>
              <a:t>Cd(G) = </a:t>
            </a:r>
            <a:r>
              <a:rPr lang="cs-CZ" sz="2400" dirty="0" smtClean="0"/>
              <a:t>stupňová centralizace grafu</a:t>
            </a:r>
            <a:r>
              <a:rPr lang="en-US" sz="2400" dirty="0" smtClean="0"/>
              <a:t> 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2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dirty="0" smtClean="0"/>
              <a:t>Hustota (</a:t>
            </a:r>
            <a:r>
              <a:rPr lang="en-US" b="1" dirty="0" smtClean="0"/>
              <a:t>density</a:t>
            </a:r>
            <a:r>
              <a:rPr lang="cs-CZ" b="1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dána </a:t>
            </a:r>
            <a:r>
              <a:rPr lang="en-US" dirty="0" smtClean="0"/>
              <a:t># </a:t>
            </a:r>
            <a:r>
              <a:rPr lang="cs-CZ" dirty="0" smtClean="0"/>
              <a:t>pozorovaných spojnic</a:t>
            </a:r>
            <a:r>
              <a:rPr lang="en-US" dirty="0" smtClean="0"/>
              <a:t> (</a:t>
            </a:r>
            <a:r>
              <a:rPr lang="en-US" dirty="0"/>
              <a:t>∑ </a:t>
            </a:r>
            <a:r>
              <a:rPr lang="en-US" dirty="0" smtClean="0"/>
              <a:t>e) </a:t>
            </a:r>
            <a:r>
              <a:rPr lang="cs-CZ" dirty="0" smtClean="0"/>
              <a:t>na celkovém možném </a:t>
            </a:r>
            <a:r>
              <a:rPr lang="en-US" dirty="0" smtClean="0"/>
              <a:t># </a:t>
            </a:r>
            <a:r>
              <a:rPr lang="cs-CZ" dirty="0" smtClean="0"/>
              <a:t>spojení v síti</a:t>
            </a:r>
            <a:r>
              <a:rPr lang="en-US" dirty="0" smtClean="0"/>
              <a:t>.</a:t>
            </a:r>
          </a:p>
          <a:p>
            <a:r>
              <a:rPr lang="en-US" dirty="0" smtClean="0"/>
              <a:t># </a:t>
            </a:r>
            <a:r>
              <a:rPr lang="cs-CZ" dirty="0" smtClean="0"/>
              <a:t>všech možných spojení v neorientované síti</a:t>
            </a:r>
            <a:r>
              <a:rPr lang="en-US" dirty="0" smtClean="0"/>
              <a:t> = (N * (N – 1)) / 2</a:t>
            </a:r>
          </a:p>
          <a:p>
            <a:r>
              <a:rPr lang="en-US" dirty="0"/>
              <a:t># </a:t>
            </a:r>
            <a:r>
              <a:rPr lang="cs-CZ" dirty="0"/>
              <a:t>všech možných spojení v </a:t>
            </a:r>
            <a:r>
              <a:rPr lang="cs-CZ" dirty="0" smtClean="0"/>
              <a:t>orientované </a:t>
            </a:r>
            <a:r>
              <a:rPr lang="cs-CZ" dirty="0"/>
              <a:t>síti</a:t>
            </a:r>
            <a:r>
              <a:rPr lang="en-US" dirty="0"/>
              <a:t> = </a:t>
            </a:r>
            <a:r>
              <a:rPr lang="en-US" dirty="0" smtClean="0"/>
              <a:t>(N </a:t>
            </a:r>
            <a:r>
              <a:rPr lang="en-US" dirty="0"/>
              <a:t>* </a:t>
            </a:r>
            <a:r>
              <a:rPr lang="en-US" dirty="0" smtClean="0"/>
              <a:t>(N </a:t>
            </a:r>
            <a:r>
              <a:rPr lang="en-US" dirty="0"/>
              <a:t>– 1)) </a:t>
            </a:r>
            <a:endParaRPr lang="en-US" dirty="0" smtClean="0"/>
          </a:p>
          <a:p>
            <a:r>
              <a:rPr lang="cs-CZ" dirty="0" smtClean="0"/>
              <a:t>Hustota</a:t>
            </a:r>
            <a:r>
              <a:rPr lang="en-US" dirty="0" smtClean="0"/>
              <a:t> (</a:t>
            </a:r>
            <a:r>
              <a:rPr lang="cs-CZ" dirty="0" smtClean="0"/>
              <a:t>neoreint.</a:t>
            </a:r>
            <a:r>
              <a:rPr lang="en-US" dirty="0" smtClean="0"/>
              <a:t>): </a:t>
            </a:r>
            <a:r>
              <a:rPr lang="en-US" b="1" dirty="0" smtClean="0"/>
              <a:t>∑ e / ((N </a:t>
            </a:r>
            <a:r>
              <a:rPr lang="en-US" b="1" dirty="0"/>
              <a:t>* </a:t>
            </a:r>
            <a:r>
              <a:rPr lang="en-US" b="1" dirty="0" smtClean="0"/>
              <a:t>(N </a:t>
            </a:r>
            <a:r>
              <a:rPr lang="en-US" b="1" dirty="0"/>
              <a:t>– 1)) / </a:t>
            </a:r>
            <a:r>
              <a:rPr lang="en-US" b="1" dirty="0" smtClean="0"/>
              <a:t>2)</a:t>
            </a:r>
            <a:endParaRPr lang="en-US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dirty="0" smtClean="0"/>
              <a:t>Hustota</a:t>
            </a:r>
            <a:r>
              <a:rPr lang="en-US" dirty="0" smtClean="0"/>
              <a:t> (</a:t>
            </a:r>
            <a:r>
              <a:rPr lang="cs-CZ" dirty="0" smtClean="0"/>
              <a:t>neorient.</a:t>
            </a:r>
            <a:r>
              <a:rPr lang="en-US" dirty="0" smtClean="0"/>
              <a:t>): </a:t>
            </a:r>
            <a:r>
              <a:rPr lang="en-US" b="1" dirty="0"/>
              <a:t>∑ </a:t>
            </a:r>
            <a:r>
              <a:rPr lang="en-US" b="1" dirty="0" smtClean="0"/>
              <a:t>e </a:t>
            </a:r>
            <a:r>
              <a:rPr lang="en-US" b="1" dirty="0"/>
              <a:t>/ </a:t>
            </a:r>
            <a:r>
              <a:rPr lang="en-US" b="1" dirty="0" smtClean="0"/>
              <a:t>((N </a:t>
            </a:r>
            <a:r>
              <a:rPr lang="en-US" b="1" dirty="0"/>
              <a:t>* </a:t>
            </a:r>
            <a:r>
              <a:rPr lang="en-US" b="1" dirty="0" smtClean="0"/>
              <a:t>(N </a:t>
            </a:r>
            <a:r>
              <a:rPr lang="en-US" b="1" dirty="0"/>
              <a:t>– 1)) / </a:t>
            </a:r>
            <a:r>
              <a:rPr lang="en-US" b="1" dirty="0" smtClean="0"/>
              <a:t>2)</a:t>
            </a:r>
          </a:p>
          <a:p>
            <a:endParaRPr lang="en-US" b="1" dirty="0"/>
          </a:p>
          <a:p>
            <a:r>
              <a:rPr lang="cs-CZ" dirty="0" smtClean="0"/>
              <a:t>Předpokládejme, že vytváříte síť</a:t>
            </a:r>
            <a:r>
              <a:rPr lang="en-US" dirty="0" smtClean="0"/>
              <a:t>. </a:t>
            </a:r>
            <a:r>
              <a:rPr lang="cs-CZ" dirty="0" smtClean="0"/>
              <a:t>Spojnice vzniká, pokud dva studenti sedí vedle sebe nebo „našikmo“</a:t>
            </a:r>
            <a:r>
              <a:rPr lang="en-US" dirty="0" smtClean="0"/>
              <a:t>. </a:t>
            </a:r>
          </a:p>
          <a:p>
            <a:pPr lvl="1"/>
            <a:r>
              <a:rPr lang="cs-CZ" dirty="0" smtClean="0"/>
              <a:t>Jaká je inkluzivita</a:t>
            </a:r>
            <a:r>
              <a:rPr lang="cs-CZ" dirty="0"/>
              <a:t> </a:t>
            </a:r>
            <a:r>
              <a:rPr lang="cs-CZ" dirty="0" smtClean="0"/>
              <a:t>a hustota této sítě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cs-CZ" b="1" dirty="0" smtClean="0"/>
              <a:t>Bipartitní</a:t>
            </a:r>
            <a:r>
              <a:rPr lang="en-US" b="1" dirty="0" smtClean="0"/>
              <a:t> (</a:t>
            </a:r>
            <a:r>
              <a:rPr lang="cs-CZ" b="1" dirty="0" smtClean="0"/>
              <a:t>někdy</a:t>
            </a:r>
            <a:r>
              <a:rPr lang="en-US" b="1" dirty="0" smtClean="0"/>
              <a:t> two-mode) </a:t>
            </a:r>
            <a:r>
              <a:rPr lang="cs-CZ" b="1" dirty="0" smtClean="0"/>
              <a:t>síť</a:t>
            </a:r>
            <a:r>
              <a:rPr lang="en-US" b="1" dirty="0" smtClean="0"/>
              <a:t> </a:t>
            </a:r>
            <a:r>
              <a:rPr lang="cs-CZ" dirty="0" smtClean="0"/>
              <a:t>obsahuje dvě oddělené množiny uzlů</a:t>
            </a:r>
            <a:r>
              <a:rPr lang="en-US" dirty="0" smtClean="0"/>
              <a:t> (U </a:t>
            </a:r>
            <a:r>
              <a:rPr lang="cs-CZ" dirty="0" smtClean="0"/>
              <a:t>a</a:t>
            </a:r>
            <a:r>
              <a:rPr lang="en-US" dirty="0" smtClean="0"/>
              <a:t> V).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</a:p>
          <a:p>
            <a:r>
              <a:rPr lang="cs-CZ" b="1" dirty="0" smtClean="0"/>
              <a:t>Spojnice</a:t>
            </a:r>
            <a:r>
              <a:rPr lang="cs-CZ" dirty="0" smtClean="0"/>
              <a:t> jsou možné pouze </a:t>
            </a:r>
            <a:r>
              <a:rPr lang="cs-CZ" b="1" dirty="0" smtClean="0"/>
              <a:t>mezi těmito dvěma množinami uzlů</a:t>
            </a:r>
            <a:r>
              <a:rPr lang="cs-CZ" dirty="0" smtClean="0"/>
              <a:t>, nikoli uvnitř těchto množin. </a:t>
            </a:r>
            <a:r>
              <a:rPr lang="en-US" dirty="0" smtClean="0"/>
              <a:t>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34818" name="Picture 2" descr="http://upload.wikimedia.org/wikipedia/commons/thumb/e/e8/Simple-bipartite-graph.svg/600px-Simple-bipartite-grap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2762672" cy="27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8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6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cs-CZ" b="1" dirty="0" smtClean="0"/>
              <a:t>Jednorozměrné projekce </a:t>
            </a:r>
            <a:r>
              <a:rPr lang="cs-CZ" dirty="0" smtClean="0"/>
              <a:t>bipartitní sítě ukazují sítě aktérů a konceptů</a:t>
            </a:r>
            <a:r>
              <a:rPr lang="en-US" dirty="0" smtClean="0"/>
              <a:t>.</a:t>
            </a:r>
          </a:p>
          <a:p>
            <a:r>
              <a:rPr lang="cs-CZ" dirty="0" smtClean="0"/>
              <a:t>Aktéři jsou propojeni, pokud sdílejí alespoň jeden koncept</a:t>
            </a:r>
            <a:r>
              <a:rPr lang="en-US" dirty="0" smtClean="0"/>
              <a:t>.</a:t>
            </a:r>
          </a:p>
          <a:p>
            <a:r>
              <a:rPr lang="cs-CZ" dirty="0" smtClean="0"/>
              <a:t>Koncepty jsou propojeny, pokud jsou sdíleny alespoň jednou dvojicí aktérů</a:t>
            </a:r>
            <a:r>
              <a:rPr lang="en-US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2360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148064" cy="47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77" y="1098503"/>
            <a:ext cx="4480348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9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425355"/>
          </a:xfrm>
        </p:spPr>
        <p:txBody>
          <a:bodyPr/>
          <a:lstStyle/>
          <a:p>
            <a:r>
              <a:rPr lang="cs-CZ" b="1" dirty="0" smtClean="0"/>
              <a:t>Egocentrická síť </a:t>
            </a:r>
            <a:r>
              <a:rPr lang="cs-CZ" dirty="0" smtClean="0"/>
              <a:t>je osobní síť daného jednotlivce (ega)</a:t>
            </a:r>
            <a:r>
              <a:rPr lang="en-US" dirty="0" smtClean="0"/>
              <a:t>.</a:t>
            </a:r>
          </a:p>
          <a:p>
            <a:r>
              <a:rPr lang="cs-CZ" dirty="0" smtClean="0"/>
              <a:t>Počet kroků spojující uzel s egem klasifikuje uzel do příslušné zóny</a:t>
            </a:r>
            <a:r>
              <a:rPr lang="en-US" dirty="0" smtClean="0"/>
              <a:t>. </a:t>
            </a:r>
          </a:p>
          <a:p>
            <a:r>
              <a:rPr lang="cs-CZ" b="1" dirty="0" smtClean="0"/>
              <a:t>Zóna prvního řádu </a:t>
            </a:r>
            <a:r>
              <a:rPr lang="cs-CZ" dirty="0" smtClean="0"/>
              <a:t>zahrnuje všechny přímo spojené uzly</a:t>
            </a:r>
            <a:r>
              <a:rPr lang="en-US" dirty="0" smtClean="0"/>
              <a:t> (alteri), </a:t>
            </a:r>
            <a:r>
              <a:rPr lang="cs-CZ" dirty="0" smtClean="0"/>
              <a:t>zóna druhého řádu všechny uzly spojené dvěma kroky atd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84784"/>
            <a:ext cx="7886700" cy="520769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Hlavní předpoklad</a:t>
            </a:r>
            <a:r>
              <a:rPr lang="en-US" sz="2800" dirty="0" smtClean="0"/>
              <a:t>: </a:t>
            </a:r>
            <a:r>
              <a:rPr lang="cs-CZ" sz="2800" dirty="0" smtClean="0"/>
              <a:t>sociální svět je organizován </a:t>
            </a:r>
            <a:r>
              <a:rPr lang="cs-CZ" sz="2800" b="1" dirty="0" smtClean="0"/>
              <a:t>relačně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i="1" dirty="0" smtClean="0"/>
              <a:t>“...transactions, interactions, social ties, </a:t>
            </a:r>
          </a:p>
          <a:p>
            <a:pPr marL="0" indent="0">
              <a:buNone/>
            </a:pPr>
            <a:r>
              <a:rPr lang="en-US" sz="2800" i="1" dirty="0" smtClean="0"/>
              <a:t>and conversations constitute </a:t>
            </a:r>
          </a:p>
          <a:p>
            <a:pPr marL="0" indent="0">
              <a:buNone/>
            </a:pPr>
            <a:r>
              <a:rPr lang="en-US" sz="2800" i="1" dirty="0" smtClean="0"/>
              <a:t>central stuff of social life.</a:t>
            </a:r>
            <a:r>
              <a:rPr lang="en-US" sz="2800" dirty="0" smtClean="0"/>
              <a:t>” </a:t>
            </a:r>
          </a:p>
          <a:p>
            <a:pPr marL="0" indent="0">
              <a:buNone/>
            </a:pPr>
            <a:r>
              <a:rPr lang="en-US" sz="2800" dirty="0" smtClean="0"/>
              <a:t>(Tilly 2008: 7)</a:t>
            </a:r>
          </a:p>
          <a:p>
            <a:endParaRPr lang="en-US" sz="2800" dirty="0" smtClean="0"/>
          </a:p>
          <a:p>
            <a:r>
              <a:rPr lang="cs-CZ" sz="2800" dirty="0" smtClean="0"/>
              <a:t>uzel</a:t>
            </a:r>
            <a:endParaRPr lang="en-US" sz="2800" dirty="0" smtClean="0"/>
          </a:p>
          <a:p>
            <a:r>
              <a:rPr lang="cs-CZ" sz="2800" dirty="0" smtClean="0"/>
              <a:t>spojnice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56992"/>
            <a:ext cx="3408218" cy="333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07" y="5513090"/>
            <a:ext cx="4000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70" y="6094559"/>
            <a:ext cx="771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6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5910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60988"/>
            <a:ext cx="4816934" cy="344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3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grafů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cs-CZ" b="1" dirty="0" smtClean="0"/>
              <a:t>Multiplexní síť </a:t>
            </a:r>
            <a:r>
              <a:rPr lang="cs-CZ" dirty="0" smtClean="0"/>
              <a:t>se skládá z jedné množiny uzlů a více než jedné množiny spojnic</a:t>
            </a:r>
            <a:r>
              <a:rPr lang="en-US" dirty="0" smtClean="0"/>
              <a:t>. </a:t>
            </a:r>
          </a:p>
          <a:p>
            <a:r>
              <a:rPr lang="cs-CZ" dirty="0" smtClean="0"/>
              <a:t>Např. tatáž skupina lidí propojená skrze různé online sociální sítě </a:t>
            </a:r>
            <a:r>
              <a:rPr lang="en-US" dirty="0" smtClean="0"/>
              <a:t>(Facebook, Twitter, Linkedin </a:t>
            </a:r>
            <a:r>
              <a:rPr lang="cs-CZ" dirty="0" smtClean="0"/>
              <a:t>atd.</a:t>
            </a:r>
            <a:r>
              <a:rPr lang="en-US" dirty="0" smtClean="0"/>
              <a:t>). 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4" name="Picture 2" descr="C:\Users\Cernoch\Dropbox\Energy Section\Obor\Kurzy\MEB421 Vybrané metody výzkumu mezinárodních vztahů\přednášky\MEB421_SNA\pics\networks_data\multiplex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92846"/>
            <a:ext cx="5085606" cy="249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36296" y="6309320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Thurner</a:t>
            </a:r>
            <a:r>
              <a:rPr lang="cs-CZ" dirty="0" smtClean="0"/>
              <a:t>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8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r>
              <a:rPr lang="cs-CZ" b="1" dirty="0" smtClean="0"/>
              <a:t>Atribuční data</a:t>
            </a:r>
            <a:r>
              <a:rPr lang="en-US" b="1" dirty="0" smtClean="0"/>
              <a:t>: </a:t>
            </a:r>
            <a:r>
              <a:rPr lang="cs-CZ" dirty="0" smtClean="0"/>
              <a:t>individuální charakteristiky</a:t>
            </a:r>
            <a:r>
              <a:rPr lang="en-US" dirty="0" smtClean="0"/>
              <a:t>.</a:t>
            </a:r>
          </a:p>
          <a:p>
            <a:pPr lvl="1"/>
            <a:r>
              <a:rPr lang="cs-CZ" dirty="0" smtClean="0"/>
              <a:t>Např.</a:t>
            </a:r>
            <a:r>
              <a:rPr lang="en-US" dirty="0" smtClean="0"/>
              <a:t>: </a:t>
            </a:r>
            <a:r>
              <a:rPr lang="cs-CZ" dirty="0" smtClean="0"/>
              <a:t>věk, příjem, vzdělání</a:t>
            </a:r>
            <a:r>
              <a:rPr lang="en-US" dirty="0" smtClean="0"/>
              <a:t>, </a:t>
            </a:r>
            <a:r>
              <a:rPr lang="cs-CZ" dirty="0" smtClean="0"/>
              <a:t>HDP</a:t>
            </a:r>
            <a:r>
              <a:rPr lang="en-US" dirty="0" smtClean="0"/>
              <a:t>, TPES, </a:t>
            </a:r>
            <a:r>
              <a:rPr lang="cs-CZ" dirty="0" smtClean="0"/>
              <a:t>atd</a:t>
            </a:r>
            <a:r>
              <a:rPr lang="en-US" dirty="0" smtClean="0"/>
              <a:t>.  </a:t>
            </a:r>
          </a:p>
          <a:p>
            <a:r>
              <a:rPr lang="cs-CZ" b="1" dirty="0" smtClean="0"/>
              <a:t>Relační</a:t>
            </a:r>
            <a:r>
              <a:rPr lang="en-US" b="1" dirty="0" smtClean="0"/>
              <a:t> data: </a:t>
            </a:r>
            <a:r>
              <a:rPr lang="cs-CZ" dirty="0" smtClean="0"/>
              <a:t>charakteristiky vztahů</a:t>
            </a:r>
            <a:r>
              <a:rPr lang="en-US" dirty="0" smtClean="0"/>
              <a:t>. </a:t>
            </a:r>
          </a:p>
          <a:p>
            <a:pPr lvl="1"/>
            <a:r>
              <a:rPr lang="cs-CZ" dirty="0" smtClean="0"/>
              <a:t>Např.</a:t>
            </a:r>
            <a:r>
              <a:rPr lang="en-US" dirty="0" smtClean="0"/>
              <a:t>: </a:t>
            </a:r>
            <a:r>
              <a:rPr lang="cs-CZ" dirty="0" smtClean="0"/>
              <a:t>rodinné vztahy</a:t>
            </a:r>
            <a:r>
              <a:rPr lang="en-US" dirty="0" smtClean="0"/>
              <a:t>, </a:t>
            </a:r>
            <a:r>
              <a:rPr lang="cs-CZ" dirty="0" smtClean="0"/>
              <a:t>obchodní toky</a:t>
            </a:r>
            <a:r>
              <a:rPr lang="en-US" dirty="0" smtClean="0"/>
              <a:t>, </a:t>
            </a:r>
            <a:r>
              <a:rPr lang="cs-CZ" dirty="0" smtClean="0"/>
              <a:t>konflikty</a:t>
            </a:r>
            <a:r>
              <a:rPr lang="en-US" dirty="0" smtClean="0"/>
              <a:t>, </a:t>
            </a:r>
            <a:r>
              <a:rPr lang="cs-CZ" dirty="0" smtClean="0"/>
              <a:t>atd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dat</a:t>
            </a:r>
            <a:r>
              <a:rPr lang="en-US" dirty="0" smtClean="0"/>
              <a:t>: </a:t>
            </a:r>
            <a:r>
              <a:rPr lang="cs-CZ" dirty="0" smtClean="0"/>
              <a:t>hranice sítě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Hranice sítě: </a:t>
            </a:r>
            <a:r>
              <a:rPr lang="cs-CZ" dirty="0" smtClean="0"/>
              <a:t>vymezení zpravidla problematické</a:t>
            </a:r>
            <a:r>
              <a:rPr lang="en-US" dirty="0" smtClean="0"/>
              <a:t>.</a:t>
            </a:r>
          </a:p>
          <a:p>
            <a:r>
              <a:rPr lang="cs-CZ" dirty="0" smtClean="0"/>
              <a:t>Často žádné „přirozené hranice“</a:t>
            </a:r>
            <a:r>
              <a:rPr lang="en-US" dirty="0" smtClean="0"/>
              <a:t>. </a:t>
            </a:r>
          </a:p>
          <a:p>
            <a:r>
              <a:rPr lang="cs-CZ" dirty="0" smtClean="0"/>
              <a:t>Různé strategie vymezení hranic</a:t>
            </a:r>
            <a:r>
              <a:rPr lang="en-US" dirty="0" smtClean="0"/>
              <a:t>:</a:t>
            </a:r>
          </a:p>
          <a:p>
            <a:pPr lvl="1"/>
            <a:r>
              <a:rPr lang="cs-CZ" dirty="0" smtClean="0"/>
              <a:t>nominální</a:t>
            </a:r>
            <a:r>
              <a:rPr lang="en-US" dirty="0" smtClean="0"/>
              <a:t> (</a:t>
            </a:r>
            <a:r>
              <a:rPr lang="cs-CZ" dirty="0" smtClean="0"/>
              <a:t>např.</a:t>
            </a:r>
            <a:r>
              <a:rPr lang="en-US" dirty="0" smtClean="0"/>
              <a:t> </a:t>
            </a:r>
            <a:r>
              <a:rPr lang="cs-CZ" dirty="0" smtClean="0"/>
              <a:t>všichni členové EU</a:t>
            </a:r>
            <a:r>
              <a:rPr lang="en-US" dirty="0" smtClean="0"/>
              <a:t>)</a:t>
            </a:r>
          </a:p>
          <a:p>
            <a:pPr lvl="1"/>
            <a:r>
              <a:rPr lang="cs-CZ" dirty="0" smtClean="0"/>
              <a:t>poziční</a:t>
            </a:r>
            <a:r>
              <a:rPr lang="en-US" dirty="0" smtClean="0"/>
              <a:t> (</a:t>
            </a:r>
            <a:r>
              <a:rPr lang="cs-CZ" dirty="0"/>
              <a:t>např.</a:t>
            </a:r>
            <a:r>
              <a:rPr lang="en-US" dirty="0" smtClean="0"/>
              <a:t> </a:t>
            </a:r>
            <a:r>
              <a:rPr lang="cs-CZ" dirty="0" smtClean="0"/>
              <a:t>všechny demokratické státy</a:t>
            </a:r>
            <a:r>
              <a:rPr lang="en-US" dirty="0" smtClean="0"/>
              <a:t>)</a:t>
            </a:r>
          </a:p>
          <a:p>
            <a:pPr lvl="1"/>
            <a:r>
              <a:rPr lang="cs-CZ" dirty="0" smtClean="0"/>
              <a:t>realistická</a:t>
            </a:r>
            <a:r>
              <a:rPr lang="en-US" dirty="0" smtClean="0"/>
              <a:t> (</a:t>
            </a:r>
            <a:r>
              <a:rPr lang="cs-CZ" dirty="0"/>
              <a:t>např.</a:t>
            </a:r>
            <a:r>
              <a:rPr lang="en-US" dirty="0" smtClean="0"/>
              <a:t> </a:t>
            </a:r>
            <a:r>
              <a:rPr lang="cs-CZ" dirty="0" smtClean="0"/>
              <a:t>všechny státy prezentující se jako lidové demokracie</a:t>
            </a:r>
            <a:r>
              <a:rPr lang="en-US" dirty="0" smtClean="0"/>
              <a:t>)</a:t>
            </a:r>
          </a:p>
          <a:p>
            <a:pPr lvl="1"/>
            <a:r>
              <a:rPr lang="cs-CZ" dirty="0" smtClean="0"/>
              <a:t>relační</a:t>
            </a:r>
            <a:r>
              <a:rPr lang="en-US" dirty="0" smtClean="0"/>
              <a:t> (</a:t>
            </a:r>
            <a:r>
              <a:rPr lang="cs-CZ" dirty="0"/>
              <a:t>např.</a:t>
            </a:r>
            <a:r>
              <a:rPr lang="en-US" dirty="0" smtClean="0"/>
              <a:t> </a:t>
            </a:r>
            <a:r>
              <a:rPr lang="cs-CZ" dirty="0" smtClean="0"/>
              <a:t>všechny státy, které jsou ostatními označovány za demokracie</a:t>
            </a:r>
            <a:r>
              <a:rPr lang="en-US" dirty="0" smtClean="0"/>
              <a:t>)</a:t>
            </a:r>
          </a:p>
          <a:p>
            <a:pPr lvl="1"/>
            <a:r>
              <a:rPr lang="cs-CZ" dirty="0" smtClean="0"/>
              <a:t>založená na událostech</a:t>
            </a:r>
            <a:r>
              <a:rPr lang="en-US" dirty="0" smtClean="0"/>
              <a:t> (</a:t>
            </a:r>
            <a:r>
              <a:rPr lang="cs-CZ" dirty="0"/>
              <a:t>např.</a:t>
            </a:r>
            <a:r>
              <a:rPr lang="en-US" dirty="0" smtClean="0"/>
              <a:t> </a:t>
            </a:r>
            <a:r>
              <a:rPr lang="cs-CZ" dirty="0" smtClean="0"/>
              <a:t>všechny státy, které se účastnily války v Iráku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0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Organizace dat</a:t>
            </a:r>
            <a:r>
              <a:rPr lang="en-US" dirty="0" smtClean="0"/>
              <a:t>: </a:t>
            </a:r>
            <a:r>
              <a:rPr lang="cs-CZ" dirty="0" smtClean="0"/>
              <a:t>vzorkování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r>
              <a:rPr lang="cs-CZ" dirty="0" smtClean="0"/>
              <a:t>Často nemožné získat přístup k celé populaci</a:t>
            </a:r>
            <a:r>
              <a:rPr lang="en-US" dirty="0" smtClean="0"/>
              <a:t>.</a:t>
            </a:r>
          </a:p>
          <a:p>
            <a:r>
              <a:rPr lang="cs-CZ" dirty="0" smtClean="0"/>
              <a:t>Náhodný výběr není vhodný - proč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Organizace dat</a:t>
            </a:r>
            <a:r>
              <a:rPr lang="en-US" dirty="0" smtClean="0"/>
              <a:t>: </a:t>
            </a:r>
            <a:r>
              <a:rPr lang="cs-CZ" dirty="0" smtClean="0"/>
              <a:t>vzorkování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r>
              <a:rPr lang="cs-CZ" dirty="0"/>
              <a:t>Často nemožné získat přístup k celé populaci</a:t>
            </a:r>
            <a:r>
              <a:rPr lang="en-US" dirty="0"/>
              <a:t>.</a:t>
            </a:r>
          </a:p>
          <a:p>
            <a:r>
              <a:rPr lang="cs-CZ" dirty="0"/>
              <a:t>Náhodný výběr není vhodný - proč</a:t>
            </a:r>
            <a:r>
              <a:rPr lang="en-US" dirty="0"/>
              <a:t>?</a:t>
            </a:r>
          </a:p>
          <a:p>
            <a:r>
              <a:rPr lang="cs-CZ" dirty="0" smtClean="0"/>
              <a:t>Burtova formule ztráty informace </a:t>
            </a:r>
            <a:r>
              <a:rPr lang="en-US" dirty="0" smtClean="0"/>
              <a:t>= (100 - k)%.</a:t>
            </a:r>
          </a:p>
          <a:p>
            <a:r>
              <a:rPr lang="cs-CZ" dirty="0" smtClean="0"/>
              <a:t>Metody výběru vzorku</a:t>
            </a:r>
            <a:r>
              <a:rPr lang="en-US" dirty="0" smtClean="0"/>
              <a:t>:</a:t>
            </a:r>
          </a:p>
          <a:p>
            <a:pPr lvl="1"/>
            <a:r>
              <a:rPr lang="cs-CZ" dirty="0" smtClean="0"/>
              <a:t>Výběr nabalováním </a:t>
            </a:r>
            <a:endParaRPr lang="en-US" dirty="0" smtClean="0"/>
          </a:p>
          <a:p>
            <a:pPr lvl="1"/>
            <a:r>
              <a:rPr lang="cs-CZ" dirty="0" smtClean="0"/>
              <a:t>Výběr založený na atributech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Organizace dat</a:t>
            </a:r>
            <a:r>
              <a:rPr lang="en-US" dirty="0" smtClean="0"/>
              <a:t>: </a:t>
            </a:r>
            <a:r>
              <a:rPr lang="cs-CZ" dirty="0" smtClean="0"/>
              <a:t>sběr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896544"/>
          </a:xfrm>
        </p:spPr>
        <p:txBody>
          <a:bodyPr/>
          <a:lstStyle/>
          <a:p>
            <a:r>
              <a:rPr lang="cs-CZ" dirty="0" smtClean="0"/>
              <a:t>Dotazníky</a:t>
            </a:r>
            <a:r>
              <a:rPr lang="en-US" dirty="0" smtClean="0"/>
              <a:t> / </a:t>
            </a:r>
            <a:r>
              <a:rPr lang="cs-CZ" dirty="0" smtClean="0"/>
              <a:t>rozhovory</a:t>
            </a:r>
            <a:endParaRPr lang="en-US" dirty="0"/>
          </a:p>
          <a:p>
            <a:r>
              <a:rPr lang="cs-CZ" dirty="0" smtClean="0"/>
              <a:t>Generátor jmen </a:t>
            </a:r>
            <a:r>
              <a:rPr lang="en-US" dirty="0" smtClean="0"/>
              <a:t>(</a:t>
            </a:r>
            <a:r>
              <a:rPr lang="cs-CZ" dirty="0" smtClean="0"/>
              <a:t>dotazník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Pozorování</a:t>
            </a:r>
            <a:r>
              <a:rPr lang="en-US" dirty="0" smtClean="0"/>
              <a:t> </a:t>
            </a:r>
            <a:r>
              <a:rPr lang="en-US" dirty="0"/>
              <a:t>/ experiment</a:t>
            </a:r>
          </a:p>
          <a:p>
            <a:r>
              <a:rPr lang="cs-CZ" dirty="0" smtClean="0"/>
              <a:t>Archivní </a:t>
            </a:r>
            <a:r>
              <a:rPr lang="en-US" dirty="0" smtClean="0"/>
              <a:t>data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Cernoch\Dropbox\Energy Section\Obor\Kurzy\MEB421 Vybrané metody výzkumu mezinárodních vztahů\přednášky\MEB421_SNA\pics\networks_data\name_gener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5" y="2996952"/>
            <a:ext cx="5274981" cy="148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6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Cvičení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r>
              <a:rPr lang="cs-CZ" dirty="0" smtClean="0"/>
              <a:t>Definujte výzkumnou otázku</a:t>
            </a:r>
            <a:r>
              <a:rPr lang="en-US" dirty="0" smtClean="0"/>
              <a:t>. </a:t>
            </a:r>
          </a:p>
          <a:p>
            <a:r>
              <a:rPr lang="cs-CZ" dirty="0" smtClean="0"/>
              <a:t>Definujte populaci a hranice sítě</a:t>
            </a:r>
            <a:r>
              <a:rPr lang="en-US" dirty="0" smtClean="0"/>
              <a:t>. </a:t>
            </a:r>
          </a:p>
          <a:p>
            <a:r>
              <a:rPr lang="cs-CZ" dirty="0" smtClean="0"/>
              <a:t>Definujte metodu výběru vzorku a sběru dat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Organizace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896544"/>
          </a:xfrm>
        </p:spPr>
        <p:txBody>
          <a:bodyPr/>
          <a:lstStyle/>
          <a:p>
            <a:r>
              <a:rPr lang="en-US" b="1" dirty="0" smtClean="0"/>
              <a:t>(</a:t>
            </a:r>
            <a:r>
              <a:rPr lang="cs-CZ" b="1" dirty="0" smtClean="0"/>
              <a:t>Sociální</a:t>
            </a:r>
            <a:r>
              <a:rPr lang="en-US" b="1" dirty="0" smtClean="0"/>
              <a:t>) data</a:t>
            </a:r>
            <a:r>
              <a:rPr lang="en-US" dirty="0" smtClean="0"/>
              <a:t>, </a:t>
            </a:r>
            <a:r>
              <a:rPr lang="cs-CZ" dirty="0" smtClean="0"/>
              <a:t>atribuční stejně jako relační, jsou typicky organizována v </a:t>
            </a:r>
            <a:r>
              <a:rPr lang="cs-CZ" b="1" dirty="0" smtClean="0"/>
              <a:t>datových maticích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b="1" dirty="0" smtClean="0"/>
              <a:t>Case-by-variable </a:t>
            </a:r>
            <a:r>
              <a:rPr lang="cs-CZ" b="1" dirty="0" smtClean="0"/>
              <a:t>matice </a:t>
            </a:r>
            <a:r>
              <a:rPr lang="cs-CZ" dirty="0" smtClean="0"/>
              <a:t>je standardní způsob organizace dat v kvantitativním výzkumu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cs-CZ" b="1" dirty="0" smtClean="0"/>
              <a:t>Není vhodné pro relační data</a:t>
            </a:r>
            <a:r>
              <a:rPr lang="en-US" b="1" dirty="0" smtClean="0"/>
              <a:t>. </a:t>
            </a:r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Case-by-variable matrix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0" descr="C:\Users\Ocelot\Dropbox\Energy Section\Obor\Kurzy\MEB421 Vybrané metody výzkumu mezinárodních vztahů\2012\přednášky\MEB421_SNA\case_by_vari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21479"/>
            <a:ext cx="6120680" cy="542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2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</a:t>
            </a:r>
            <a:r>
              <a:rPr lang="en-US" dirty="0" smtClean="0"/>
              <a:t> (Guclu 2012)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034688"/>
              </p:ext>
            </p:extLst>
          </p:nvPr>
        </p:nvGraphicFramePr>
        <p:xfrm>
          <a:off x="467544" y="2708920"/>
          <a:ext cx="82296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vertices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edges, arcs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computer science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physics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ties,</a:t>
                      </a:r>
                      <a:r>
                        <a:rPr lang="en-US" baseline="0" dirty="0" smtClean="0"/>
                        <a:t> relations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sociology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6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Matice sousednosti</a:t>
            </a:r>
            <a:r>
              <a:rPr lang="en-US" dirty="0" smtClean="0"/>
              <a:t> (case-by-case)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Cernoch\Dropbox\Energy Section\Obor\Kurzy\MEB421 Vybrané metody výzkumu mezinárodních vztahů\přednášky\MEB421_SNA\pics\networks_data\work_matrix_co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2" y="1484784"/>
            <a:ext cx="8353425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5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Organizace dat: datové matice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r>
              <a:rPr lang="cs-CZ" b="1" dirty="0" smtClean="0"/>
              <a:t>Matice sousednosti (</a:t>
            </a:r>
            <a:r>
              <a:rPr lang="en-US" b="1" dirty="0" smtClean="0"/>
              <a:t>adjacency matrix</a:t>
            </a:r>
            <a:r>
              <a:rPr lang="cs-CZ" b="1" dirty="0" smtClean="0"/>
              <a:t>)</a:t>
            </a:r>
            <a:r>
              <a:rPr lang="en-US" b="1" dirty="0" smtClean="0"/>
              <a:t> </a:t>
            </a:r>
            <a:r>
              <a:rPr lang="cs-CZ" dirty="0" smtClean="0"/>
              <a:t>ukazuje, zda spolu uzly sousedí, či nikoli</a:t>
            </a:r>
            <a:r>
              <a:rPr lang="en-US" dirty="0" smtClean="0"/>
              <a:t>. </a:t>
            </a:r>
          </a:p>
          <a:p>
            <a:r>
              <a:rPr lang="cs-CZ" b="1" dirty="0" smtClean="0"/>
              <a:t>Incidenční matice (</a:t>
            </a:r>
            <a:r>
              <a:rPr lang="en-US" b="1" dirty="0" smtClean="0"/>
              <a:t>incidence matrix</a:t>
            </a:r>
            <a:r>
              <a:rPr lang="cs-CZ" b="1" dirty="0" smtClean="0"/>
              <a:t>)</a:t>
            </a:r>
            <a:r>
              <a:rPr lang="en-US" b="1" dirty="0" smtClean="0"/>
              <a:t> </a:t>
            </a:r>
            <a:r>
              <a:rPr lang="cs-CZ" dirty="0" smtClean="0"/>
              <a:t>zaznamenává vztahy mezi dvěma typy uzlů</a:t>
            </a:r>
            <a:r>
              <a:rPr lang="en-US" dirty="0" smtClean="0"/>
              <a:t>. </a:t>
            </a:r>
          </a:p>
          <a:p>
            <a:pPr lvl="1"/>
            <a:r>
              <a:rPr lang="cs-CZ" dirty="0" smtClean="0"/>
              <a:t>Řádky reprezentují jeden typ uzlů</a:t>
            </a:r>
            <a:r>
              <a:rPr lang="en-US" dirty="0" smtClean="0"/>
              <a:t>. </a:t>
            </a:r>
          </a:p>
          <a:p>
            <a:pPr lvl="1"/>
            <a:r>
              <a:rPr lang="cs-CZ" dirty="0" smtClean="0"/>
              <a:t>Sloupce reprezentují druhý typ uzlů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Neorientovaná binární síť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Cernoch\Dropbox\Energy Section\Obor\Kurzy\MEB421 Vybrané metody výzkumu mezinárodních vztahů\přednášky\MEB421_SNA\pics\networks_data\adjacency_matrix_socio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9" y="2060848"/>
            <a:ext cx="7962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236296" y="6309320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Thurner</a:t>
            </a:r>
            <a:r>
              <a:rPr lang="cs-CZ" dirty="0" smtClean="0"/>
              <a:t>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0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Orientovaná binární síť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862" y="1628800"/>
            <a:ext cx="8229600" cy="4896544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Cernoch\Dropbox\Energy Section\Obor\Kurzy\MEB421 Vybrané metody výzkumu mezinárodních vztahů\přednášky\MEB421_SNA\pics\networks_data\adjacency_matrix_di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" y="2060848"/>
            <a:ext cx="81629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236296" y="6309320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Thurner</a:t>
            </a:r>
            <a:r>
              <a:rPr lang="cs-CZ" dirty="0" smtClean="0"/>
              <a:t>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3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Neorientovaná vážená síť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Users\Cernoch\Dropbox\Energy Section\Obor\Kurzy\MEB421 Vybrané metody výzkumu mezinárodních vztahů\přednášky\MEB421_SNA\pics\networks_data\valued_relations_matrix_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3" y="2204864"/>
            <a:ext cx="7962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236296" y="6309320"/>
            <a:ext cx="145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Thurner</a:t>
            </a:r>
            <a:r>
              <a:rPr lang="cs-CZ" dirty="0" smtClean="0"/>
              <a:t> 2012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1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Incidenční matice</a:t>
            </a:r>
            <a:r>
              <a:rPr lang="en-US" dirty="0" smtClean="0"/>
              <a:t> (case-by-event)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26" y="2236015"/>
            <a:ext cx="5015805" cy="462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" y="1772816"/>
            <a:ext cx="387667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2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Matice sousednosti</a:t>
            </a:r>
            <a:r>
              <a:rPr lang="en-US" dirty="0" smtClean="0"/>
              <a:t> (case-by-case)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47" y="3664148"/>
            <a:ext cx="5334396" cy="31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6551"/>
            <a:ext cx="594786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Matice sousednosti</a:t>
            </a:r>
            <a:r>
              <a:rPr lang="en-US" dirty="0" smtClean="0"/>
              <a:t> (event-by-event)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30" y="2556082"/>
            <a:ext cx="3721870" cy="430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28800"/>
            <a:ext cx="618911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4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Operace s maticemi</a:t>
            </a:r>
            <a:r>
              <a:rPr lang="en-US" dirty="0" smtClean="0"/>
              <a:t>: </a:t>
            </a:r>
            <a:r>
              <a:rPr lang="cs-CZ" dirty="0" smtClean="0"/>
              <a:t>jednorozměrná projekce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04056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Jednorozměrnou projekci incidenční matice získáme, pokud tuto matici vynásobíme její transpozicí</a:t>
            </a:r>
            <a:r>
              <a:rPr lang="en-US" dirty="0" smtClean="0"/>
              <a:t>. </a:t>
            </a:r>
          </a:p>
          <a:p>
            <a:pPr lvl="1"/>
            <a:r>
              <a:rPr lang="cs-CZ" dirty="0" smtClean="0"/>
              <a:t>Transponovaná matice</a:t>
            </a:r>
            <a:r>
              <a:rPr lang="en-US" dirty="0" smtClean="0"/>
              <a:t>: </a:t>
            </a:r>
            <a:r>
              <a:rPr lang="cs-CZ" dirty="0" smtClean="0"/>
              <a:t>řádky v pozici sloupců a naopak</a:t>
            </a:r>
            <a:r>
              <a:rPr lang="en-US" dirty="0" smtClean="0"/>
              <a:t>. </a:t>
            </a:r>
          </a:p>
          <a:p>
            <a:r>
              <a:rPr lang="cs-CZ" dirty="0" smtClean="0"/>
              <a:t>Pro případy </a:t>
            </a:r>
            <a:r>
              <a:rPr lang="en-US" b="1" dirty="0" smtClean="0"/>
              <a:t>(</a:t>
            </a:r>
            <a:r>
              <a:rPr lang="cs-CZ" b="1" dirty="0" smtClean="0"/>
              <a:t>řádky</a:t>
            </a:r>
            <a:r>
              <a:rPr lang="en-US" b="1" dirty="0" smtClean="0"/>
              <a:t>) </a:t>
            </a:r>
            <a:r>
              <a:rPr lang="cs-CZ" dirty="0" smtClean="0"/>
              <a:t>musí být transpozice na druhém místě. </a:t>
            </a:r>
            <a:endParaRPr lang="en-US" dirty="0" smtClean="0"/>
          </a:p>
          <a:p>
            <a:pPr lvl="1"/>
            <a:r>
              <a:rPr lang="en-US" dirty="0" smtClean="0"/>
              <a:t>matrix %*% t(matrix)</a:t>
            </a:r>
          </a:p>
          <a:p>
            <a:r>
              <a:rPr lang="cs-CZ" dirty="0" smtClean="0"/>
              <a:t>Pro události </a:t>
            </a:r>
            <a:r>
              <a:rPr lang="en-US" b="1" dirty="0" smtClean="0"/>
              <a:t>(</a:t>
            </a:r>
            <a:r>
              <a:rPr lang="cs-CZ" b="1" dirty="0" smtClean="0"/>
              <a:t>sloupce</a:t>
            </a:r>
            <a:r>
              <a:rPr lang="en-US" b="1" dirty="0" smtClean="0"/>
              <a:t>) </a:t>
            </a:r>
            <a:r>
              <a:rPr lang="cs-CZ" dirty="0" smtClean="0"/>
              <a:t>musí být transpozice na prvním místě.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(matrix) %*% matrix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Transpozice matice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 smtClean="0"/>
              <a:t>Incidenční matice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cs-CZ" dirty="0" smtClean="0"/>
              <a:t>Transpozice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597584"/>
              </p:ext>
            </p:extLst>
          </p:nvPr>
        </p:nvGraphicFramePr>
        <p:xfrm>
          <a:off x="611560" y="2276872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02656"/>
              </p:ext>
            </p:extLst>
          </p:nvPr>
        </p:nvGraphicFramePr>
        <p:xfrm>
          <a:off x="611560" y="458112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Úvod: historie ASS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cs-CZ" dirty="0" smtClean="0"/>
              <a:t>Počátky spadají do 30. let 20. století (Jacob </a:t>
            </a:r>
            <a:r>
              <a:rPr lang="cs-CZ" dirty="0" err="1" smtClean="0"/>
              <a:t>Moreno</a:t>
            </a:r>
            <a:r>
              <a:rPr lang="cs-CZ" dirty="0" smtClean="0"/>
              <a:t>)</a:t>
            </a:r>
            <a:r>
              <a:rPr lang="en-US" dirty="0" smtClean="0"/>
              <a:t>. </a:t>
            </a:r>
          </a:p>
          <a:p>
            <a:r>
              <a:rPr lang="cs-CZ" dirty="0" smtClean="0"/>
              <a:t>ASS rozvíjena spíš na ad hoc základě v různých výzkumných centrech</a:t>
            </a:r>
            <a:r>
              <a:rPr lang="en-US" dirty="0" smtClean="0"/>
              <a:t>.</a:t>
            </a:r>
          </a:p>
          <a:p>
            <a:r>
              <a:rPr lang="cs-CZ" dirty="0" smtClean="0"/>
              <a:t>ASS se coby disciplína etabluje v 70. letech </a:t>
            </a:r>
            <a:r>
              <a:rPr lang="en-US" dirty="0" smtClean="0"/>
              <a:t>(Mark Granovetter 1973). </a:t>
            </a:r>
          </a:p>
          <a:p>
            <a:r>
              <a:rPr lang="cs-CZ" dirty="0" smtClean="0"/>
              <a:t>Revoluce sociální fyziky v 90. letech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Watts and Strogatz (1998): </a:t>
            </a:r>
            <a:r>
              <a:rPr lang="cs-CZ" dirty="0" smtClean="0"/>
              <a:t>sítě malého světa</a:t>
            </a:r>
            <a:endParaRPr lang="en-US" dirty="0" smtClean="0"/>
          </a:p>
          <a:p>
            <a:pPr lvl="1"/>
            <a:r>
              <a:rPr lang="en-US" dirty="0" smtClean="0"/>
              <a:t>Barabasi and Albert (1999): </a:t>
            </a:r>
            <a:r>
              <a:rPr lang="cs-CZ" dirty="0" smtClean="0"/>
              <a:t>bezškálové sítě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01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80120"/>
          </a:xfrm>
        </p:spPr>
        <p:txBody>
          <a:bodyPr>
            <a:normAutofit/>
          </a:bodyPr>
          <a:lstStyle/>
          <a:p>
            <a:r>
              <a:rPr lang="cs-CZ" dirty="0" smtClean="0"/>
              <a:t>Násobení matic </a:t>
            </a:r>
            <a:r>
              <a:rPr lang="en-US" dirty="0" smtClean="0"/>
              <a:t>(</a:t>
            </a:r>
            <a:r>
              <a:rPr lang="cs-CZ" dirty="0" smtClean="0"/>
              <a:t>případy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%*%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cs-CZ" sz="2400" b="1" dirty="0" smtClean="0"/>
              <a:t>Tečkový součin</a:t>
            </a:r>
            <a:r>
              <a:rPr lang="en-US" sz="2400" b="1" dirty="0" smtClean="0"/>
              <a:t>: </a:t>
            </a:r>
            <a:r>
              <a:rPr lang="cs-CZ" sz="2400" dirty="0" smtClean="0"/>
              <a:t>nejprve první řádek a první sloupec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(1, 0, 1, 1) </a:t>
            </a:r>
            <a:r>
              <a:rPr lang="cs-CZ" sz="2400" dirty="0" smtClean="0"/>
              <a:t>a</a:t>
            </a:r>
            <a:r>
              <a:rPr lang="en-US" sz="2400" dirty="0" smtClean="0"/>
              <a:t> (1, 0, 1, 1), </a:t>
            </a:r>
            <a:r>
              <a:rPr lang="cs-CZ" sz="2400" dirty="0" smtClean="0"/>
              <a:t>vynásobíme korespondující prvky a sečteme jejich produkty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/>
              <a:t>(1, 0, 1, 1</a:t>
            </a:r>
            <a:r>
              <a:rPr lang="en-US" sz="2400" dirty="0" smtClean="0"/>
              <a:t>) * </a:t>
            </a:r>
            <a:r>
              <a:rPr lang="en-US" sz="2400" dirty="0"/>
              <a:t>(1, 0, 1, 1) </a:t>
            </a:r>
            <a:r>
              <a:rPr lang="en-US" sz="2400" dirty="0" smtClean="0"/>
              <a:t>= 1*1 + 0*0 + 1*1 + 1*1 = </a:t>
            </a:r>
            <a:r>
              <a:rPr lang="en-US" sz="2400" b="1" dirty="0" smtClean="0"/>
              <a:t>3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0769"/>
              </p:ext>
            </p:extLst>
          </p:nvPr>
        </p:nvGraphicFramePr>
        <p:xfrm>
          <a:off x="1187624" y="1196752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071282"/>
              </p:ext>
            </p:extLst>
          </p:nvPr>
        </p:nvGraphicFramePr>
        <p:xfrm>
          <a:off x="1187624" y="2924944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27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80120"/>
          </a:xfrm>
        </p:spPr>
        <p:txBody>
          <a:bodyPr>
            <a:normAutofit/>
          </a:bodyPr>
          <a:lstStyle/>
          <a:p>
            <a:r>
              <a:rPr lang="cs-CZ" dirty="0" smtClean="0"/>
              <a:t>Násobení matic</a:t>
            </a:r>
            <a:r>
              <a:rPr lang="en-US" dirty="0" smtClean="0"/>
              <a:t> (</a:t>
            </a:r>
            <a:r>
              <a:rPr lang="cs-CZ" dirty="0" smtClean="0"/>
              <a:t>případy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%*%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=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			      </a:t>
            </a:r>
          </a:p>
          <a:p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259023"/>
              </p:ext>
            </p:extLst>
          </p:nvPr>
        </p:nvGraphicFramePr>
        <p:xfrm>
          <a:off x="1331640" y="1196752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75443"/>
              </p:ext>
            </p:extLst>
          </p:nvPr>
        </p:nvGraphicFramePr>
        <p:xfrm>
          <a:off x="1331640" y="2996952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04226"/>
              </p:ext>
            </p:extLst>
          </p:nvPr>
        </p:nvGraphicFramePr>
        <p:xfrm>
          <a:off x="1403648" y="5373216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1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80120"/>
          </a:xfrm>
        </p:spPr>
        <p:txBody>
          <a:bodyPr>
            <a:normAutofit/>
          </a:bodyPr>
          <a:lstStyle/>
          <a:p>
            <a:r>
              <a:rPr lang="cs-CZ" dirty="0" smtClean="0"/>
              <a:t>Násobení matic </a:t>
            </a:r>
            <a:r>
              <a:rPr lang="en-US" dirty="0" smtClean="0"/>
              <a:t>(events)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%*%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cs-CZ" sz="2400" b="1" dirty="0"/>
              <a:t>Tečkový součin</a:t>
            </a:r>
            <a:r>
              <a:rPr lang="en-US" sz="2400" b="1" dirty="0"/>
              <a:t>: </a:t>
            </a:r>
            <a:r>
              <a:rPr lang="cs-CZ" sz="2400" dirty="0"/>
              <a:t>nejprve první řádek a první sloupec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(1, 0, 1, 1) </a:t>
            </a:r>
            <a:r>
              <a:rPr lang="cs-CZ" sz="2400" dirty="0"/>
              <a:t>a</a:t>
            </a:r>
            <a:r>
              <a:rPr lang="en-US" sz="2400" dirty="0"/>
              <a:t> (1, 0, 1, 1), </a:t>
            </a:r>
            <a:r>
              <a:rPr lang="cs-CZ" sz="2400" dirty="0"/>
              <a:t>vynásobíme korespondující prvky a sečteme jejich produkty</a:t>
            </a:r>
            <a:r>
              <a:rPr lang="en-US" sz="2400" dirty="0"/>
              <a:t>. 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(1, 0, 1) * (1, 0, 1) = 1*1 + 0*0 + 1*1 = </a:t>
            </a:r>
            <a:r>
              <a:rPr lang="en-US" sz="2400" b="1" dirty="0"/>
              <a:t>2</a:t>
            </a:r>
            <a:endParaRPr lang="en-US" sz="2400" b="1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39692"/>
              </p:ext>
            </p:extLst>
          </p:nvPr>
        </p:nvGraphicFramePr>
        <p:xfrm>
          <a:off x="1331640" y="3356992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13973"/>
              </p:ext>
            </p:extLst>
          </p:nvPr>
        </p:nvGraphicFramePr>
        <p:xfrm>
          <a:off x="1331640" y="126876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9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80120"/>
          </a:xfrm>
        </p:spPr>
        <p:txBody>
          <a:bodyPr>
            <a:normAutofit/>
          </a:bodyPr>
          <a:lstStyle/>
          <a:p>
            <a:r>
              <a:rPr lang="cs-CZ" dirty="0" smtClean="0"/>
              <a:t>Násobení matic </a:t>
            </a:r>
            <a:r>
              <a:rPr lang="en-US" dirty="0" smtClean="0"/>
              <a:t>(events)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%*%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=</a:t>
            </a: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340898"/>
              </p:ext>
            </p:extLst>
          </p:nvPr>
        </p:nvGraphicFramePr>
        <p:xfrm>
          <a:off x="1475656" y="3573016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60256"/>
              </p:ext>
            </p:extLst>
          </p:nvPr>
        </p:nvGraphicFramePr>
        <p:xfrm>
          <a:off x="1475656" y="126876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52015"/>
              </p:ext>
            </p:extLst>
          </p:nvPr>
        </p:nvGraphicFramePr>
        <p:xfrm>
          <a:off x="1475656" y="5229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60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Cvičení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/>
          <a:lstStyle/>
          <a:p>
            <a:r>
              <a:rPr lang="cs-CZ" dirty="0" smtClean="0"/>
              <a:t>Definujte jednorozměrné projekce této incidenční matice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71405"/>
              </p:ext>
            </p:extLst>
          </p:nvPr>
        </p:nvGraphicFramePr>
        <p:xfrm>
          <a:off x="899592" y="2780928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Hedvika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5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Mini-case study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Příprava projektu hlubinného úložiště zahájena v roce 1990. </a:t>
            </a:r>
            <a:endParaRPr lang="en-US" dirty="0"/>
          </a:p>
          <a:p>
            <a:endParaRPr lang="en-US" dirty="0" smtClean="0"/>
          </a:p>
          <a:p>
            <a:r>
              <a:rPr lang="cs-CZ" dirty="0" smtClean="0"/>
              <a:t>Úložiště projektováno tak, aby umožnilo bezpečně uskladnit kontejnery s radioaktivním odpadem v řádu stovek tisíc let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cs-CZ" dirty="0" smtClean="0"/>
              <a:t>V současnosti 7 kandidátských lokalit.</a:t>
            </a:r>
            <a:r>
              <a:rPr lang="en-US" dirty="0" smtClean="0"/>
              <a:t> </a:t>
            </a:r>
            <a:endParaRPr lang="cs-CZ" dirty="0"/>
          </a:p>
          <a:p>
            <a:endParaRPr lang="en-US" dirty="0" smtClean="0"/>
          </a:p>
          <a:p>
            <a:r>
              <a:rPr lang="cs-CZ" dirty="0" smtClean="0"/>
              <a:t>Projekt je od počátku provázen projevy lokální opozice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cs-CZ" dirty="0" smtClean="0"/>
          </a:p>
          <a:p>
            <a:r>
              <a:rPr lang="cs-CZ" b="1" dirty="0"/>
              <a:t>Cíl výzkumu: </a:t>
            </a:r>
            <a:r>
              <a:rPr lang="cs-CZ" dirty="0"/>
              <a:t>zmapovat, jak je téma rámováno ze strany lokální opozice a akceptace</a:t>
            </a:r>
            <a:r>
              <a:rPr lang="en-US" dirty="0"/>
              <a:t>. </a:t>
            </a:r>
            <a:endParaRPr lang="cs-CZ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vae.lt/images/giluminio_kapinyno_schema_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35" y="1818946"/>
            <a:ext cx="3901966" cy="34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18946"/>
            <a:ext cx="4596926" cy="345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Diskursivní síť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366506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Bipartitní síť sestávající se z aktérů a konceptů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8" descr="C:\Users\Ocelot\AppData\Local\Temp\ScreenCli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23398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551275" y="6138855"/>
            <a:ext cx="2676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Haunss, Dietz &amp; Nullmeier 2013: 13</a:t>
            </a:r>
          </a:p>
        </p:txBody>
      </p:sp>
    </p:spTree>
    <p:extLst>
      <p:ext uri="{BB962C8B-B14F-4D97-AF65-F5344CB8AC3E}">
        <p14:creationId xmlns:p14="http://schemas.microsoft.com/office/powerpoint/2010/main" val="736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0808"/>
            <a:ext cx="7886700" cy="4464496"/>
          </a:xfrm>
        </p:spPr>
        <p:txBody>
          <a:bodyPr>
            <a:normAutofit fontScale="70000" lnSpcReduction="20000"/>
          </a:bodyPr>
          <a:lstStyle/>
          <a:p>
            <a:r>
              <a:rPr lang="cs-CZ" sz="3700" b="1" dirty="0" smtClean="0"/>
              <a:t>Sdílené interpretační schéma</a:t>
            </a:r>
            <a:r>
              <a:rPr lang="cs-CZ" sz="3700" dirty="0" smtClean="0"/>
              <a:t>, skrze které aktéři chápou a prosazují určitou verzi reality</a:t>
            </a:r>
            <a:r>
              <a:rPr lang="en-US" sz="3700" dirty="0" smtClean="0"/>
              <a:t> (</a:t>
            </a:r>
            <a:r>
              <a:rPr lang="cs-CZ" sz="3700" dirty="0" smtClean="0"/>
              <a:t>např.</a:t>
            </a:r>
            <a:r>
              <a:rPr lang="en-US" sz="3700" dirty="0" smtClean="0"/>
              <a:t> </a:t>
            </a:r>
            <a:r>
              <a:rPr lang="en-US" sz="3700" dirty="0" err="1"/>
              <a:t>Benford</a:t>
            </a:r>
            <a:r>
              <a:rPr lang="en-US" sz="3700" dirty="0"/>
              <a:t> </a:t>
            </a:r>
            <a:r>
              <a:rPr lang="cs-CZ" sz="3700" dirty="0" smtClean="0"/>
              <a:t>a</a:t>
            </a:r>
            <a:r>
              <a:rPr lang="en-US" sz="3700" dirty="0" smtClean="0"/>
              <a:t> </a:t>
            </a:r>
            <a:r>
              <a:rPr lang="en-US" sz="3700" dirty="0"/>
              <a:t>Snow</a:t>
            </a:r>
            <a:r>
              <a:rPr lang="cs-CZ" sz="3700" dirty="0"/>
              <a:t> 2000</a:t>
            </a:r>
            <a:r>
              <a:rPr lang="en-US" sz="3700" dirty="0"/>
              <a:t>).</a:t>
            </a:r>
          </a:p>
          <a:p>
            <a:endParaRPr lang="cs-CZ" sz="3700" dirty="0" smtClean="0"/>
          </a:p>
          <a:p>
            <a:r>
              <a:rPr lang="cs-CZ" sz="3700" dirty="0"/>
              <a:t>Cílem je prosazení vlastní interpretace tématu. </a:t>
            </a:r>
          </a:p>
          <a:p>
            <a:endParaRPr lang="cs-CZ" sz="3700" dirty="0" smtClean="0"/>
          </a:p>
          <a:p>
            <a:r>
              <a:rPr lang="cs-CZ" sz="3700" dirty="0" smtClean="0"/>
              <a:t>Aktéři </a:t>
            </a:r>
            <a:r>
              <a:rPr lang="cs-CZ" sz="3700" dirty="0"/>
              <a:t>– prostřednictvím rámů – </a:t>
            </a:r>
            <a:r>
              <a:rPr lang="cs-CZ" sz="3700" i="1" dirty="0"/>
              <a:t>strategicky</a:t>
            </a:r>
            <a:r>
              <a:rPr lang="cs-CZ" sz="3700" dirty="0"/>
              <a:t> zdůrazňují či potlačují určité prvky tématu. </a:t>
            </a:r>
          </a:p>
          <a:p>
            <a:endParaRPr lang="cs-CZ" sz="3700" dirty="0" smtClean="0"/>
          </a:p>
          <a:p>
            <a:r>
              <a:rPr lang="cs-CZ" sz="3700" b="1" dirty="0" smtClean="0"/>
              <a:t>Operacionalizace</a:t>
            </a:r>
            <a:r>
              <a:rPr lang="en-US" sz="3700" b="1" dirty="0" smtClean="0"/>
              <a:t>: </a:t>
            </a:r>
            <a:r>
              <a:rPr lang="cs-CZ" sz="3700" dirty="0" smtClean="0"/>
              <a:t>skupina kódů, které jsou v podobné pozici vůči zbytku sítě</a:t>
            </a:r>
            <a:r>
              <a:rPr lang="en-US" sz="3700" dirty="0" smtClean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cs-CZ" dirty="0" smtClean="0"/>
              <a:t>Diskursivní</a:t>
            </a:r>
            <a:r>
              <a:rPr lang="en-US" dirty="0" smtClean="0"/>
              <a:t>) </a:t>
            </a:r>
            <a:r>
              <a:rPr lang="cs-CZ" dirty="0" smtClean="0"/>
              <a:t>koalice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56792"/>
            <a:ext cx="8058150" cy="4233542"/>
          </a:xfrm>
        </p:spPr>
        <p:txBody>
          <a:bodyPr/>
          <a:lstStyle/>
          <a:p>
            <a:r>
              <a:rPr lang="cs-CZ" sz="2600" b="1" dirty="0" smtClean="0"/>
              <a:t>(Diskursivní)</a:t>
            </a:r>
            <a:r>
              <a:rPr lang="en-US" sz="2600" b="1" dirty="0" smtClean="0"/>
              <a:t> </a:t>
            </a:r>
            <a:r>
              <a:rPr lang="cs-CZ" sz="2600" b="1" dirty="0" smtClean="0"/>
              <a:t>koalice </a:t>
            </a:r>
            <a:r>
              <a:rPr lang="en-US" sz="2600" b="1" dirty="0" smtClean="0"/>
              <a:t> </a:t>
            </a:r>
            <a:r>
              <a:rPr lang="cs-CZ" sz="2600" dirty="0" smtClean="0"/>
              <a:t>je chápána jako </a:t>
            </a:r>
            <a:r>
              <a:rPr lang="en-US" sz="2600" dirty="0" smtClean="0"/>
              <a:t>“...</a:t>
            </a:r>
            <a:r>
              <a:rPr lang="cs-CZ" sz="2600" i="1" dirty="0" smtClean="0"/>
              <a:t>skupina aktérů, kteří sdílejí sociální konstrukt </a:t>
            </a:r>
            <a:r>
              <a:rPr lang="en-US" sz="2600" dirty="0" smtClean="0"/>
              <a:t>[</a:t>
            </a:r>
            <a:r>
              <a:rPr lang="cs-CZ" sz="2600" dirty="0" smtClean="0"/>
              <a:t>rám</a:t>
            </a:r>
            <a:r>
              <a:rPr lang="en-US" sz="2600" dirty="0" smtClean="0"/>
              <a:t>]</a:t>
            </a:r>
            <a:r>
              <a:rPr lang="en-US" sz="2600" i="1" dirty="0" smtClean="0"/>
              <a:t>.</a:t>
            </a:r>
            <a:r>
              <a:rPr lang="en-US" sz="2600" dirty="0" smtClean="0"/>
              <a:t>” (Hajer 1995: 43)</a:t>
            </a:r>
          </a:p>
          <a:p>
            <a:endParaRPr lang="en-US" sz="2600" dirty="0" smtClean="0"/>
          </a:p>
          <a:p>
            <a:r>
              <a:rPr lang="cs-CZ" sz="2600" b="1" dirty="0" smtClean="0"/>
              <a:t>Operacionalizace</a:t>
            </a:r>
            <a:r>
              <a:rPr lang="en-US" sz="2600" b="1" dirty="0" smtClean="0"/>
              <a:t>: </a:t>
            </a:r>
            <a:r>
              <a:rPr lang="cs-CZ" sz="2600" dirty="0" smtClean="0"/>
              <a:t>hustě propojený segment </a:t>
            </a:r>
            <a:r>
              <a:rPr lang="en-US" sz="2600" dirty="0" smtClean="0"/>
              <a:t>(</a:t>
            </a:r>
            <a:r>
              <a:rPr lang="cs-CZ" sz="2600" b="1" dirty="0" smtClean="0"/>
              <a:t>komunita</a:t>
            </a:r>
            <a:r>
              <a:rPr lang="en-US" sz="2600" dirty="0" smtClean="0"/>
              <a:t>) </a:t>
            </a:r>
            <a:r>
              <a:rPr lang="cs-CZ" sz="2600" dirty="0" smtClean="0"/>
              <a:t>v síti aktérů</a:t>
            </a:r>
            <a:r>
              <a:rPr lang="en-US" sz="2600" dirty="0" smtClean="0"/>
              <a:t>.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Jacob Moreno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4" name="Picture 2" descr="C:\Users\Cernoch\Dropbox\Energy Section\Obor\Kurzy\MEB421 Vybrané metody výzkumu mezinárodních vztahů\přednášky\MEB421_sítě\moreno_socio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" y="1340767"/>
            <a:ext cx="9108229" cy="54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8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6650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63921"/>
            <a:ext cx="7886700" cy="780915"/>
          </a:xfrm>
        </p:spPr>
        <p:txBody>
          <a:bodyPr/>
          <a:lstStyle/>
          <a:p>
            <a:r>
              <a:rPr lang="cs-CZ" dirty="0" smtClean="0"/>
              <a:t>Incidenční matice</a:t>
            </a:r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236029"/>
              </p:ext>
            </p:extLst>
          </p:nvPr>
        </p:nvGraphicFramePr>
        <p:xfrm>
          <a:off x="1293665" y="2564904"/>
          <a:ext cx="5150543" cy="3888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812"/>
                <a:gridCol w="1699365"/>
                <a:gridCol w="1699366"/>
              </a:tblGrid>
              <a:tr h="1351818">
                <a:tc>
                  <a:txBody>
                    <a:bodyPr/>
                    <a:lstStyle/>
                    <a:p>
                      <a:pPr algn="l"/>
                      <a:r>
                        <a:rPr lang="cs-CZ" sz="1500" i="0" noProof="0" dirty="0" smtClean="0"/>
                        <a:t>buňka</a:t>
                      </a:r>
                      <a:r>
                        <a:rPr lang="cs-CZ" sz="1500" i="0" baseline="0" noProof="0" dirty="0" smtClean="0"/>
                        <a:t> </a:t>
                      </a:r>
                      <a:r>
                        <a:rPr lang="en-US" sz="1500" i="1" noProof="0" dirty="0" smtClean="0"/>
                        <a:t>ij</a:t>
                      </a:r>
                      <a:r>
                        <a:rPr lang="en-US" sz="1500" noProof="0" dirty="0" smtClean="0"/>
                        <a:t> </a:t>
                      </a:r>
                      <a:r>
                        <a:rPr lang="cs-CZ" sz="1500" noProof="0" dirty="0" smtClean="0"/>
                        <a:t>ukazuje kolikrát aktér </a:t>
                      </a:r>
                      <a:r>
                        <a:rPr lang="cs-CZ" sz="1500" i="1" baseline="0" noProof="0" dirty="0" smtClean="0"/>
                        <a:t>i</a:t>
                      </a:r>
                      <a:r>
                        <a:rPr lang="en-US" sz="1500" baseline="0" noProof="0" dirty="0" smtClean="0"/>
                        <a:t> </a:t>
                      </a:r>
                      <a:r>
                        <a:rPr lang="cs-CZ" sz="1500" baseline="0" noProof="0" dirty="0" smtClean="0"/>
                        <a:t>užil koncept </a:t>
                      </a:r>
                      <a:r>
                        <a:rPr lang="cs-CZ" sz="1500" i="1" baseline="0" noProof="0" dirty="0" smtClean="0"/>
                        <a:t>j</a:t>
                      </a:r>
                      <a:endParaRPr lang="en-US" sz="1500" i="1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cs-CZ" sz="1400" dirty="0" smtClean="0"/>
                        <a:t>3</a:t>
                      </a:r>
                      <a:endParaRPr lang="en-US" sz="1400" dirty="0" smtClean="0"/>
                    </a:p>
                    <a:p>
                      <a:pPr algn="ctr"/>
                      <a:endParaRPr lang="en-US" sz="1400" dirty="0" smtClean="0"/>
                    </a:p>
                  </a:txBody>
                  <a:tcPr marL="68580" marR="68580" marT="34290" marB="34290"/>
                </a:tc>
              </a:tr>
              <a:tr h="12847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</a:p>
                    <a:p>
                      <a:pPr algn="ctr"/>
                      <a:r>
                        <a:rPr lang="en-US" sz="1400" dirty="0" smtClean="0"/>
                        <a:t>.</a:t>
                      </a:r>
                    </a:p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.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</a:p>
                    <a:p>
                      <a:pPr algn="ctr"/>
                      <a:r>
                        <a:rPr lang="en-US" sz="1400" dirty="0" smtClean="0"/>
                        <a:t>.</a:t>
                      </a:r>
                    </a:p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.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</a:t>
                      </a:r>
                    </a:p>
                    <a:p>
                      <a:pPr algn="ctr"/>
                      <a:r>
                        <a:rPr lang="en-US" sz="1400" dirty="0" smtClean="0"/>
                        <a:t>.</a:t>
                      </a:r>
                    </a:p>
                    <a:p>
                      <a:pPr algn="ctr"/>
                      <a:r>
                        <a:rPr lang="en-US" sz="1400" dirty="0" smtClean="0"/>
                        <a:t>.</a:t>
                      </a:r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.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  <a:tr h="1251884"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0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2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 smtClean="0"/>
                    </a:p>
                    <a:p>
                      <a:pPr algn="ctr"/>
                      <a:endParaRPr lang="cs-CZ" sz="1400" dirty="0" smtClean="0"/>
                    </a:p>
                    <a:p>
                      <a:pPr algn="ctr"/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50689" y="2912318"/>
            <a:ext cx="942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aktér </a:t>
            </a:r>
            <a:r>
              <a:rPr lang="en-US" sz="1350" dirty="0"/>
              <a:t>1</a:t>
            </a:r>
          </a:p>
          <a:p>
            <a:r>
              <a:rPr lang="en-US" sz="1350" dirty="0"/>
              <a:t>(</a:t>
            </a:r>
            <a:r>
              <a:rPr lang="cs-CZ" sz="1350" dirty="0"/>
              <a:t>rozhovor</a:t>
            </a:r>
            <a:r>
              <a:rPr lang="en-US" sz="1350" dirty="0"/>
              <a:t>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2907" y="5595464"/>
            <a:ext cx="7169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aktér </a:t>
            </a:r>
            <a:r>
              <a:rPr lang="cs-CZ" sz="1350" i="1" dirty="0"/>
              <a:t>i</a:t>
            </a:r>
            <a:endParaRPr lang="en-US" sz="135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63688" y="1927634"/>
            <a:ext cx="97407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koncept</a:t>
            </a:r>
            <a:r>
              <a:rPr lang="en-US" sz="1350" dirty="0"/>
              <a:t> 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148064" y="1938375"/>
            <a:ext cx="8442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koncept</a:t>
            </a:r>
            <a:r>
              <a:rPr lang="en-US" sz="1350" dirty="0"/>
              <a:t> </a:t>
            </a:r>
            <a:r>
              <a:rPr lang="cs-CZ" sz="1350" i="1" dirty="0"/>
              <a:t>j</a:t>
            </a:r>
            <a:endParaRPr lang="en-US" sz="135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72907" y="3933056"/>
            <a:ext cx="716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350" dirty="0"/>
              <a:t>.</a:t>
            </a:r>
          </a:p>
          <a:p>
            <a:pPr algn="ctr"/>
            <a:r>
              <a:rPr lang="cs-CZ" sz="1350" dirty="0"/>
              <a:t>.</a:t>
            </a:r>
          </a:p>
          <a:p>
            <a:pPr algn="ctr"/>
            <a:r>
              <a:rPr lang="cs-CZ" sz="1350" dirty="0"/>
              <a:t>.</a:t>
            </a:r>
          </a:p>
          <a:p>
            <a:pPr algn="ctr"/>
            <a:r>
              <a:rPr lang="cs-CZ" sz="1350" dirty="0"/>
              <a:t>.</a:t>
            </a:r>
            <a:endParaRPr lang="en-US" sz="135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57171" y="1927634"/>
            <a:ext cx="1223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/>
              <a:t>  .   .   .   .   .   .  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4897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C:\Users\Ocelot\Disk Google\ceners\Research\Grants\2013 GAMU\- disertace -\pics\cela_bipartite_1_red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1" y="857250"/>
            <a:ext cx="7073548" cy="5143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7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Ocelot\Disk Google\ceners\Research\Grants\2013 GAMU\- disertace -\pics\cela_akteri_r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1045"/>
            <a:ext cx="5759162" cy="47928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6109854" y="2993535"/>
          <a:ext cx="2665270" cy="845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9608"/>
                <a:gridCol w="615662"/>
              </a:tblGrid>
              <a:tr h="278130">
                <a:tc>
                  <a:txBody>
                    <a:bodyPr/>
                    <a:lstStyle/>
                    <a:p>
                      <a:r>
                        <a:rPr lang="cs-CZ" sz="1400" noProof="0" dirty="0" smtClean="0"/>
                        <a:t>hustota</a:t>
                      </a:r>
                      <a:endParaRPr lang="en-US" sz="140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0.38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noProof="0" dirty="0" smtClean="0"/>
                        <a:t>stupeň (centralizace)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0.36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noProof="0" dirty="0" smtClean="0"/>
                        <a:t>mezilehlost (centralizace)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0.08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Komunita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8650" y="1628800"/>
            <a:ext cx="8130887" cy="3823073"/>
          </a:xfrm>
        </p:spPr>
        <p:txBody>
          <a:bodyPr/>
          <a:lstStyle/>
          <a:p>
            <a:r>
              <a:rPr lang="cs-CZ" b="1" dirty="0" smtClean="0"/>
              <a:t>Komunita </a:t>
            </a:r>
            <a:r>
              <a:rPr lang="cs-CZ" dirty="0" smtClean="0"/>
              <a:t>je segment sítě tvořený množinou uzlů</a:t>
            </a:r>
            <a:r>
              <a:rPr lang="en-US" dirty="0" smtClean="0"/>
              <a:t> (</a:t>
            </a:r>
            <a:r>
              <a:rPr lang="cs-CZ" dirty="0" smtClean="0"/>
              <a:t>členů</a:t>
            </a:r>
            <a:r>
              <a:rPr lang="en-US" dirty="0" smtClean="0"/>
              <a:t>)</a:t>
            </a:r>
            <a:r>
              <a:rPr lang="cs-CZ" dirty="0" smtClean="0"/>
              <a:t>, které jsou propojeny více navzájem nežli se zbytkem sítě (tj. s ne-členy komunity)</a:t>
            </a:r>
            <a:r>
              <a:rPr lang="en-US" dirty="0" smtClean="0"/>
              <a:t>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07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57" y="857251"/>
            <a:ext cx="4746048" cy="5155832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419932"/>
              </p:ext>
            </p:extLst>
          </p:nvPr>
        </p:nvGraphicFramePr>
        <p:xfrm>
          <a:off x="5650056" y="2742728"/>
          <a:ext cx="3138921" cy="16230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2635"/>
                <a:gridCol w="1806286"/>
              </a:tblGrid>
              <a:tr h="276975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2B17BF"/>
                          </a:solidFill>
                        </a:rPr>
                        <a:t>komunita</a:t>
                      </a:r>
                      <a:r>
                        <a:rPr lang="en-US" sz="1400" b="1" dirty="0" smtClean="0">
                          <a:solidFill>
                            <a:srgbClr val="2B17BF"/>
                          </a:solidFill>
                        </a:rPr>
                        <a:t> 1</a:t>
                      </a:r>
                      <a:endParaRPr lang="cs-CZ" sz="1400" b="1" dirty="0">
                        <a:solidFill>
                          <a:srgbClr val="2B17B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 MAYs,</a:t>
                      </a:r>
                      <a:r>
                        <a:rPr lang="en-US" sz="1400" baseline="0" dirty="0" smtClean="0"/>
                        <a:t> 1 NGO, 4 STOs</a:t>
                      </a:r>
                    </a:p>
                  </a:txBody>
                  <a:tcPr marL="68580" marR="68580" marT="34290" marB="34290"/>
                </a:tc>
              </a:tr>
              <a:tr h="276975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komunita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 MAYs, 9 NGOs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  <a:tr h="276975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rgbClr val="993300"/>
                          </a:solidFill>
                        </a:rPr>
                        <a:t>komunita</a:t>
                      </a:r>
                      <a:r>
                        <a:rPr lang="en-US" sz="1400" b="1" dirty="0" smtClean="0">
                          <a:solidFill>
                            <a:srgbClr val="993300"/>
                          </a:solidFill>
                        </a:rPr>
                        <a:t> 3</a:t>
                      </a:r>
                      <a:endParaRPr lang="cs-CZ" sz="1400" b="1" dirty="0">
                        <a:solidFill>
                          <a:srgbClr val="9933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3 MAYs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  <a:tr h="276975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CCCC"/>
                          </a:solidFill>
                        </a:rPr>
                        <a:t>“</a:t>
                      </a:r>
                      <a:r>
                        <a:rPr lang="cs-CZ" sz="1400" b="1" dirty="0" smtClean="0">
                          <a:solidFill>
                            <a:srgbClr val="FFCCCC"/>
                          </a:solidFill>
                        </a:rPr>
                        <a:t>komunita</a:t>
                      </a:r>
                      <a:r>
                        <a:rPr lang="en-US" sz="1400" b="1" dirty="0" smtClean="0">
                          <a:solidFill>
                            <a:srgbClr val="FFCCCC"/>
                          </a:solidFill>
                        </a:rPr>
                        <a:t>” 4</a:t>
                      </a:r>
                      <a:endParaRPr lang="cs-CZ" sz="1400" b="1" dirty="0">
                        <a:solidFill>
                          <a:srgbClr val="FFCC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STO_046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  <a:tr h="276975">
                <a:tc gridSpan="2">
                  <a:txBody>
                    <a:bodyPr/>
                    <a:lstStyle/>
                    <a:p>
                      <a:r>
                        <a:rPr lang="cs-CZ" sz="1400" i="1" baseline="0" dirty="0" smtClean="0"/>
                        <a:t>p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en-US" sz="1400" dirty="0" smtClean="0"/>
                        <a:t>≤ </a:t>
                      </a:r>
                      <a:r>
                        <a:rPr lang="cs-CZ" sz="1400" dirty="0" smtClean="0"/>
                        <a:t>0</a:t>
                      </a:r>
                      <a:r>
                        <a:rPr lang="en-US" sz="1400" dirty="0" smtClean="0"/>
                        <a:t>.</a:t>
                      </a:r>
                      <a:r>
                        <a:rPr lang="cs-CZ" sz="1400" dirty="0" smtClean="0"/>
                        <a:t>001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0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355"/>
            <a:ext cx="9079057" cy="5034395"/>
          </a:xfrm>
          <a:prstGeom prst="rect">
            <a:avLst/>
          </a:prstGeom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30090"/>
              </p:ext>
            </p:extLst>
          </p:nvPr>
        </p:nvGraphicFramePr>
        <p:xfrm>
          <a:off x="3534207" y="2094809"/>
          <a:ext cx="2010642" cy="56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321"/>
                <a:gridCol w="1005321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cs-CZ" sz="1400" dirty="0" smtClean="0"/>
                        <a:t>korelace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0.37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cs-CZ" sz="1400" i="1" dirty="0" smtClean="0"/>
                        <a:t>p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0.013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8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4" y="845067"/>
            <a:ext cx="5104534" cy="5155684"/>
          </a:xfr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6094269" y="3005713"/>
          <a:ext cx="2665270" cy="845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9608"/>
                <a:gridCol w="615662"/>
              </a:tblGrid>
              <a:tr h="278130">
                <a:tc>
                  <a:txBody>
                    <a:bodyPr/>
                    <a:lstStyle/>
                    <a:p>
                      <a:r>
                        <a:rPr lang="cs-CZ" sz="1400" noProof="0" dirty="0" smtClean="0"/>
                        <a:t>hustota</a:t>
                      </a:r>
                      <a:endParaRPr lang="en-US" sz="1400" noProof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0.3</a:t>
                      </a:r>
                      <a:r>
                        <a:rPr lang="cs-CZ" sz="1400" dirty="0" smtClean="0"/>
                        <a:t>1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noProof="0" dirty="0" smtClean="0"/>
                        <a:t>stupeň (centralizace)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</a:t>
                      </a:r>
                      <a:r>
                        <a:rPr lang="cs-CZ" sz="1400" dirty="0" smtClean="0"/>
                        <a:t>43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cs-CZ" sz="1400" noProof="0" dirty="0" smtClean="0"/>
                        <a:t>mezilehlost (centralizace)</a:t>
                      </a:r>
                      <a:endParaRPr lang="en-US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0.</a:t>
                      </a:r>
                      <a:r>
                        <a:rPr lang="cs-CZ" sz="1400" dirty="0" smtClean="0"/>
                        <a:t>12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4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C:\Users\Ocelot\Disk Google\ceners\Research\Grants\2013 GAMU\- disertace -\pics\cela_kody_be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00" y="548680"/>
            <a:ext cx="6372200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93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5"/>
            <a:ext cx="9144000" cy="6845605"/>
          </a:xfrm>
        </p:spPr>
      </p:pic>
    </p:spTree>
    <p:extLst>
      <p:ext uri="{BB962C8B-B14F-4D97-AF65-F5344CB8AC3E}">
        <p14:creationId xmlns:p14="http://schemas.microsoft.com/office/powerpoint/2010/main" val="16875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Granovetter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5" name="Picture 8" descr="C:\Users\Cernoch\Dropbox\Energy Section\Obor\Kurzy\MEB421 Vybrané metody výzkumu mezinárodních vztahů\přednášky\MEB421_sítě\weak_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56984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4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Rekonstruované rámy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644412"/>
              </p:ext>
            </p:extLst>
          </p:nvPr>
        </p:nvGraphicFramePr>
        <p:xfrm>
          <a:off x="457200" y="1484784"/>
          <a:ext cx="8291264" cy="5041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6375"/>
                <a:gridCol w="6944889"/>
              </a:tblGrid>
              <a:tr h="2051557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Odpovědnost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smtClean="0"/>
                        <a:t>Spotřebováváme elektřinu</a:t>
                      </a:r>
                      <a:r>
                        <a:rPr lang="cs-CZ" sz="1600" baseline="0" dirty="0" smtClean="0"/>
                        <a:t> z jaderných elektráren a vytváříme radioaktivní odpad</a:t>
                      </a:r>
                      <a:r>
                        <a:rPr lang="en-US" sz="1600" baseline="0" dirty="0" smtClean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Máme proto morální (a rovněž právní) závazek se s touto zátěží vyrovnat</a:t>
                      </a:r>
                      <a:r>
                        <a:rPr lang="en-US" sz="1600" baseline="0" dirty="0" smtClean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Hlubinné úložiště je jediným ekonomicky a technologicky proveditelným řešením</a:t>
                      </a:r>
                      <a:r>
                        <a:rPr lang="en-US" sz="1600" baseline="0" dirty="0" smtClean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Odpor vůči projektu tedy toto břemeno pouze přenáší na další generace. 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Opozice vůči projektu je proto nezodpovědná a založená na iracionálních a emocionálních argumentech</a:t>
                      </a:r>
                      <a:r>
                        <a:rPr lang="en-US" sz="1600" baseline="0" dirty="0" smtClean="0"/>
                        <a:t>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Stát má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cs-CZ" sz="1600" baseline="0" dirty="0" smtClean="0"/>
                        <a:t>legitimně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cs-CZ" sz="1600" baseline="0" dirty="0" smtClean="0"/>
                        <a:t>poslední slovo</a:t>
                      </a:r>
                      <a:r>
                        <a:rPr lang="en-US" sz="1600" baseline="0" dirty="0" smtClean="0"/>
                        <a:t>; </a:t>
                      </a:r>
                      <a:r>
                        <a:rPr lang="cs-CZ" sz="1600" baseline="0" dirty="0" smtClean="0"/>
                        <a:t>lokality budou finančně kompenzovány</a:t>
                      </a:r>
                      <a:r>
                        <a:rPr lang="en-US" sz="1600" baseline="0" dirty="0" smtClean="0"/>
                        <a:t>. </a:t>
                      </a:r>
                      <a:endParaRPr lang="cs-CZ" sz="1600" dirty="0"/>
                    </a:p>
                  </a:txBody>
                  <a:tcPr marL="68580" marR="68580" marT="34290" marB="34290"/>
                </a:tc>
              </a:tr>
              <a:tr h="149070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Riziko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smtClean="0"/>
                        <a:t>Proces</a:t>
                      </a:r>
                      <a:r>
                        <a:rPr lang="cs-CZ" sz="1600" baseline="0" dirty="0" smtClean="0"/>
                        <a:t> výběru lokality a potenciální stavba a provoz úložiště je spojena s řadou rizik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cs-CZ" sz="1600" baseline="0" dirty="0" smtClean="0"/>
                        <a:t>environmetálních, ekonomických, sociálních, zdravotních</a:t>
                      </a:r>
                      <a:r>
                        <a:rPr lang="en-US" sz="1600" baseline="0" dirty="0" smtClean="0"/>
                        <a:t>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Máme odpovědnost zachovat lokality pro další generace</a:t>
                      </a:r>
                      <a:r>
                        <a:rPr lang="en-US" sz="1600" baseline="0" dirty="0" smtClean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Projekt úložiště proto musí být zastaven či alespoň zpomalen, dokud nebude k dispozici alternativní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cs-CZ" sz="1600" baseline="0" dirty="0" smtClean="0"/>
                        <a:t>pravděpodobně technologické</a:t>
                      </a:r>
                      <a:r>
                        <a:rPr lang="en-US" sz="1600" baseline="0" dirty="0" smtClean="0"/>
                        <a:t>) </a:t>
                      </a:r>
                      <a:r>
                        <a:rPr lang="cs-CZ" sz="1600" baseline="0" dirty="0" smtClean="0"/>
                        <a:t>řešení</a:t>
                      </a:r>
                      <a:r>
                        <a:rPr lang="en-US" sz="1600" baseline="0" dirty="0" smtClean="0"/>
                        <a:t>. </a:t>
                      </a:r>
                      <a:endParaRPr lang="cs-CZ" sz="1600" dirty="0"/>
                    </a:p>
                  </a:txBody>
                  <a:tcPr marL="68580" marR="68580" marT="34290" marB="34290"/>
                </a:tc>
              </a:tr>
              <a:tr h="121027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Dysfunkční</a:t>
                      </a:r>
                      <a:r>
                        <a:rPr lang="cs-CZ" sz="1400" baseline="0" dirty="0" smtClean="0"/>
                        <a:t> stát</a:t>
                      </a:r>
                      <a:endParaRPr lang="cs-CZ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dirty="0" smtClean="0"/>
                        <a:t>Stát</a:t>
                      </a:r>
                      <a:r>
                        <a:rPr lang="cs-CZ" sz="1600" baseline="0" dirty="0" smtClean="0"/>
                        <a:t> není schopen projekt úložiště kompetentně a legitimně řídit</a:t>
                      </a:r>
                      <a:r>
                        <a:rPr lang="en-US" sz="1600" baseline="0" dirty="0" smtClean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Lokality nejsou efektivně zapojeny do vyjednávacího procesu</a:t>
                      </a:r>
                      <a:r>
                        <a:rPr lang="en-US" sz="1600" baseline="0" dirty="0" smtClean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Pracovní skupina je fasáda</a:t>
                      </a:r>
                      <a:r>
                        <a:rPr lang="en-US" sz="1600" baseline="0" dirty="0" smtClean="0"/>
                        <a:t>; </a:t>
                      </a:r>
                      <a:r>
                        <a:rPr lang="cs-CZ" sz="1600" baseline="0" dirty="0" smtClean="0"/>
                        <a:t>konečné rozhodnutí bude náležet pouze státu</a:t>
                      </a:r>
                      <a:r>
                        <a:rPr lang="en-US" sz="1600" baseline="0" dirty="0" smtClean="0"/>
                        <a:t>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1600" baseline="0" dirty="0" smtClean="0"/>
                        <a:t>Mezi stakeholdery je nedostatek důvěry a proces výběru lokality postrádá legitimitu</a:t>
                      </a:r>
                      <a:r>
                        <a:rPr lang="en-US" sz="1600" baseline="0" dirty="0" smtClean="0"/>
                        <a:t>. </a:t>
                      </a:r>
                      <a:endParaRPr lang="cs-CZ" sz="16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2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41813"/>
            <a:ext cx="7886700" cy="39589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Obrázek 3" descr="C:\Users\Ocelot\Disk Google\ceners\Research\Grants\2013 GAMU\- disertace -\pics\ca_lokalit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26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R: </a:t>
            </a:r>
            <a:r>
              <a:rPr lang="cs-CZ" dirty="0" smtClean="0"/>
              <a:t>výhody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Freeware</a:t>
            </a:r>
          </a:p>
          <a:p>
            <a:r>
              <a:rPr lang="en-US" dirty="0" smtClean="0"/>
              <a:t>Open source</a:t>
            </a:r>
          </a:p>
          <a:p>
            <a:r>
              <a:rPr lang="cs-CZ" dirty="0" smtClean="0"/>
              <a:t>Celosvětová aktivní komunita</a:t>
            </a:r>
            <a:endParaRPr lang="en-US" dirty="0" smtClean="0"/>
          </a:p>
          <a:p>
            <a:r>
              <a:rPr lang="cs-CZ" dirty="0" smtClean="0"/>
              <a:t>Flexibilní a rozvinuté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1266" name="Picture 2" descr="http://developer.r-project.org/Logo/Rlogo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18441"/>
            <a:ext cx="3739168" cy="283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5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cs-CZ" dirty="0" smtClean="0"/>
              <a:t>komunita</a:t>
            </a:r>
            <a:r>
              <a:rPr lang="en-US" dirty="0" smtClean="0"/>
              <a:t> / </a:t>
            </a:r>
            <a:r>
              <a:rPr lang="cs-CZ" dirty="0" smtClean="0"/>
              <a:t>zdroje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Obrovské množství volně dostupných zdrojů</a:t>
            </a:r>
            <a:endParaRPr lang="en-US" dirty="0" smtClean="0"/>
          </a:p>
          <a:p>
            <a:r>
              <a:rPr lang="en-US" dirty="0" smtClean="0"/>
              <a:t>R </a:t>
            </a:r>
            <a:r>
              <a:rPr lang="cs-CZ" dirty="0" smtClean="0"/>
              <a:t>balíky (</a:t>
            </a:r>
            <a:r>
              <a:rPr lang="cs-CZ" dirty="0" err="1" smtClean="0"/>
              <a:t>packages</a:t>
            </a:r>
            <a:r>
              <a:rPr lang="cs-CZ" dirty="0" smtClean="0"/>
              <a:t>)</a:t>
            </a:r>
            <a:r>
              <a:rPr lang="en-US" dirty="0" smtClean="0"/>
              <a:t> / </a:t>
            </a:r>
            <a:r>
              <a:rPr lang="cs-CZ" dirty="0" smtClean="0"/>
              <a:t>manuály</a:t>
            </a:r>
            <a:endParaRPr lang="en-US" dirty="0" smtClean="0"/>
          </a:p>
          <a:p>
            <a:r>
              <a:rPr lang="cs-CZ" dirty="0" err="1" smtClean="0"/>
              <a:t>Homepage</a:t>
            </a:r>
            <a:r>
              <a:rPr lang="en-US" dirty="0" smtClean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cran.r-project.org</a:t>
            </a:r>
            <a:r>
              <a:rPr lang="en-US" dirty="0"/>
              <a:t> </a:t>
            </a:r>
            <a:endParaRPr lang="en-US" dirty="0" smtClean="0"/>
          </a:p>
          <a:p>
            <a:r>
              <a:rPr lang="cs-CZ" dirty="0" smtClean="0"/>
              <a:t>Komunitní fóra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stackoverflow.com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www.statmethods.net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www.r-bloggers.com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Youtube </a:t>
            </a:r>
            <a:r>
              <a:rPr lang="cs-CZ" dirty="0" smtClean="0"/>
              <a:t>tutoriály</a:t>
            </a:r>
            <a:r>
              <a:rPr lang="en-US" dirty="0" smtClean="0"/>
              <a:t>: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www.youtube.com/watch?v=qHfSTRNg6jE</a:t>
            </a:r>
            <a:r>
              <a:rPr lang="en-US" dirty="0" smtClean="0"/>
              <a:t> </a:t>
            </a:r>
          </a:p>
          <a:p>
            <a:r>
              <a:rPr lang="cs-CZ" dirty="0" err="1" smtClean="0"/>
              <a:t>Googlování</a:t>
            </a:r>
            <a:r>
              <a:rPr lang="en-US" dirty="0" smtClean="0"/>
              <a:t> (</a:t>
            </a:r>
            <a:r>
              <a:rPr lang="cs-CZ" dirty="0" smtClean="0"/>
              <a:t>často nejrychlejší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0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cs-CZ" dirty="0" smtClean="0"/>
              <a:t>knihovny</a:t>
            </a:r>
            <a:r>
              <a:rPr lang="en-US" dirty="0" smtClean="0"/>
              <a:t> / </a:t>
            </a:r>
            <a:r>
              <a:rPr lang="cs-CZ" dirty="0" smtClean="0"/>
              <a:t>balíky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Knihovna (</a:t>
            </a:r>
            <a:r>
              <a:rPr lang="en-US" dirty="0" smtClean="0"/>
              <a:t>library</a:t>
            </a:r>
            <a:r>
              <a:rPr lang="cs-CZ" dirty="0" smtClean="0"/>
              <a:t>)</a:t>
            </a:r>
            <a:r>
              <a:rPr lang="en-US" dirty="0" smtClean="0"/>
              <a:t> / </a:t>
            </a:r>
            <a:r>
              <a:rPr lang="cs-CZ" dirty="0" smtClean="0"/>
              <a:t>balík (</a:t>
            </a:r>
            <a:r>
              <a:rPr lang="en-US" dirty="0" smtClean="0"/>
              <a:t>package</a:t>
            </a:r>
            <a:r>
              <a:rPr lang="cs-CZ" dirty="0"/>
              <a:t>)</a:t>
            </a:r>
            <a:r>
              <a:rPr lang="en-US" dirty="0" smtClean="0"/>
              <a:t>:</a:t>
            </a:r>
          </a:p>
          <a:p>
            <a:pPr lvl="1"/>
            <a:r>
              <a:rPr lang="cs-CZ" dirty="0" smtClean="0"/>
              <a:t>Rozšíření, které dodává novou funkcionalitu</a:t>
            </a:r>
            <a:r>
              <a:rPr lang="en-US" dirty="0" smtClean="0"/>
              <a:t>.</a:t>
            </a:r>
          </a:p>
          <a:p>
            <a:pPr lvl="1"/>
            <a:r>
              <a:rPr lang="cs-CZ" dirty="0" smtClean="0"/>
              <a:t>Knihovny musí být instalovány </a:t>
            </a:r>
            <a:r>
              <a:rPr lang="en-US" dirty="0" smtClean="0"/>
              <a:t>(</a:t>
            </a:r>
            <a:r>
              <a:rPr lang="cs-CZ" dirty="0" smtClean="0"/>
              <a:t>pouze před prvním použitím</a:t>
            </a:r>
            <a:r>
              <a:rPr lang="en-US" dirty="0" smtClean="0"/>
              <a:t>) </a:t>
            </a:r>
            <a:r>
              <a:rPr lang="cs-CZ" dirty="0" smtClean="0"/>
              <a:t>a nahrány</a:t>
            </a:r>
            <a:r>
              <a:rPr lang="en-US" dirty="0" smtClean="0"/>
              <a:t>.</a:t>
            </a:r>
          </a:p>
          <a:p>
            <a:pPr lvl="1"/>
            <a:r>
              <a:rPr lang="cs-CZ" dirty="0" smtClean="0"/>
              <a:t>Mezi knihovnami mohou vznikat konflikty </a:t>
            </a:r>
            <a:r>
              <a:rPr lang="en-US" dirty="0" smtClean="0"/>
              <a:t>(</a:t>
            </a:r>
            <a:r>
              <a:rPr lang="cs-CZ" dirty="0" smtClean="0"/>
              <a:t>např.</a:t>
            </a:r>
            <a:r>
              <a:rPr lang="en-US" dirty="0" smtClean="0"/>
              <a:t> </a:t>
            </a:r>
            <a:r>
              <a:rPr lang="cs-CZ" dirty="0" smtClean="0"/>
              <a:t>Různé funkce se stejnými názvy</a:t>
            </a:r>
            <a:r>
              <a:rPr lang="en-US" dirty="0" smtClean="0"/>
              <a:t>) – </a:t>
            </a:r>
            <a:r>
              <a:rPr lang="cs-CZ" dirty="0" smtClean="0"/>
              <a:t>knihovny je možné deaktivovat</a:t>
            </a:r>
            <a:r>
              <a:rPr lang="en-US" dirty="0" smtClean="0"/>
              <a:t>. </a:t>
            </a:r>
          </a:p>
          <a:p>
            <a:pPr lvl="1"/>
            <a:r>
              <a:rPr lang="cs-CZ" dirty="0" smtClean="0"/>
              <a:t>Mezi knihovnami jsou často závislosti </a:t>
            </a:r>
            <a:r>
              <a:rPr lang="en-US" dirty="0" smtClean="0"/>
              <a:t>(</a:t>
            </a:r>
            <a:r>
              <a:rPr lang="cs-CZ" dirty="0" smtClean="0"/>
              <a:t>pokud určitá knihovna využívá funkce z jiné knihovny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14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R: </a:t>
            </a:r>
            <a:r>
              <a:rPr lang="cs-CZ" dirty="0" smtClean="0"/>
              <a:t>nevýhody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cs-CZ" dirty="0" smtClean="0"/>
              <a:t>Méně přístupné než „klikací“ programy. </a:t>
            </a:r>
            <a:endParaRPr lang="en-US" dirty="0" smtClean="0"/>
          </a:p>
          <a:p>
            <a:r>
              <a:rPr lang="cs-CZ" dirty="0" smtClean="0"/>
              <a:t>Příprava dat může být náročná / zdlouhavá. </a:t>
            </a:r>
            <a:endParaRPr lang="en-US" dirty="0" smtClean="0"/>
          </a:p>
          <a:p>
            <a:r>
              <a:rPr lang="cs-CZ" dirty="0" smtClean="0"/>
              <a:t>R je pomalejší pro větší datové soubory.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01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cs-CZ" dirty="0" smtClean="0"/>
              <a:t>jazyk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objektově orientované programování</a:t>
            </a:r>
            <a:endParaRPr lang="en-US" dirty="0" smtClean="0"/>
          </a:p>
          <a:p>
            <a:pPr lvl="1"/>
            <a:r>
              <a:rPr lang="cs-CZ" b="1" dirty="0" smtClean="0"/>
              <a:t>objekt</a:t>
            </a:r>
            <a:r>
              <a:rPr lang="en-US" b="1" dirty="0" smtClean="0"/>
              <a:t>: </a:t>
            </a:r>
            <a:r>
              <a:rPr lang="cs-CZ" dirty="0" smtClean="0"/>
              <a:t>případ určité datové třídy, s nímž může být dle určitých pravidel </a:t>
            </a:r>
            <a:r>
              <a:rPr lang="en-US" dirty="0" smtClean="0"/>
              <a:t>(</a:t>
            </a:r>
            <a:r>
              <a:rPr lang="cs-CZ" dirty="0" smtClean="0"/>
              <a:t>metod</a:t>
            </a:r>
            <a:r>
              <a:rPr lang="en-US" dirty="0" smtClean="0"/>
              <a:t>)</a:t>
            </a:r>
            <a:r>
              <a:rPr lang="cs-CZ" dirty="0"/>
              <a:t> </a:t>
            </a:r>
            <a:r>
              <a:rPr lang="cs-CZ" dirty="0" smtClean="0"/>
              <a:t>manipulováno. </a:t>
            </a:r>
            <a:endParaRPr lang="en-US" dirty="0" smtClean="0"/>
          </a:p>
          <a:p>
            <a:r>
              <a:rPr lang="cs-CZ" dirty="0" smtClean="0"/>
              <a:t>funkčně orientované programování </a:t>
            </a:r>
            <a:endParaRPr lang="en-US" dirty="0" smtClean="0"/>
          </a:p>
          <a:p>
            <a:pPr lvl="1"/>
            <a:r>
              <a:rPr lang="cs-CZ" b="1" dirty="0" smtClean="0"/>
              <a:t>funkce</a:t>
            </a:r>
            <a:r>
              <a:rPr lang="en-US" b="1" dirty="0" smtClean="0"/>
              <a:t>: </a:t>
            </a:r>
            <a:r>
              <a:rPr lang="cs-CZ" dirty="0" smtClean="0"/>
              <a:t>vztah spojující vstup(y)</a:t>
            </a:r>
            <a:r>
              <a:rPr lang="en-US" dirty="0" smtClean="0"/>
              <a:t> </a:t>
            </a:r>
            <a:r>
              <a:rPr lang="cs-CZ" dirty="0" smtClean="0"/>
              <a:t>s výstupem(y).</a:t>
            </a:r>
            <a:endParaRPr lang="en-US" dirty="0" smtClean="0"/>
          </a:p>
          <a:p>
            <a:endParaRPr lang="en-US" dirty="0"/>
          </a:p>
          <a:p>
            <a:r>
              <a:rPr lang="cs-CZ" dirty="0" smtClean="0"/>
              <a:t>V R můžeme definovat objekty, aplikovat na ně funkce a naopak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64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dat (data classes)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04056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Numeric: </a:t>
            </a:r>
            <a:r>
              <a:rPr lang="cs-CZ" dirty="0" smtClean="0"/>
              <a:t>spojitá numerická data </a:t>
            </a:r>
            <a:r>
              <a:rPr lang="en-US" dirty="0" smtClean="0"/>
              <a:t>(</a:t>
            </a:r>
            <a:r>
              <a:rPr lang="en-US" b="1" dirty="0" smtClean="0"/>
              <a:t>-1</a:t>
            </a:r>
            <a:r>
              <a:rPr lang="en-US" dirty="0" smtClean="0"/>
              <a:t>, </a:t>
            </a:r>
            <a:r>
              <a:rPr lang="en-US" b="1" dirty="0" smtClean="0"/>
              <a:t>0.5</a:t>
            </a:r>
            <a:r>
              <a:rPr lang="en-US" dirty="0" smtClean="0"/>
              <a:t>, </a:t>
            </a:r>
            <a:r>
              <a:rPr lang="en-US" b="1" dirty="0" smtClean="0"/>
              <a:t>10.49</a:t>
            </a:r>
            <a:r>
              <a:rPr lang="en-US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Integer:</a:t>
            </a:r>
            <a:r>
              <a:rPr lang="en-US" dirty="0" smtClean="0"/>
              <a:t> </a:t>
            </a:r>
            <a:r>
              <a:rPr lang="cs-CZ" dirty="0" smtClean="0"/>
              <a:t>diskrétní numerická data </a:t>
            </a:r>
            <a:r>
              <a:rPr lang="en-US" dirty="0" smtClean="0"/>
              <a:t>(</a:t>
            </a:r>
            <a:r>
              <a:rPr lang="en-US" b="1" dirty="0" smtClean="0"/>
              <a:t>-1</a:t>
            </a:r>
            <a:r>
              <a:rPr lang="en-US" dirty="0" smtClean="0"/>
              <a:t>, </a:t>
            </a:r>
            <a:r>
              <a:rPr lang="en-US" b="1" dirty="0" smtClean="0"/>
              <a:t>0</a:t>
            </a:r>
            <a:r>
              <a:rPr lang="en-US" dirty="0" smtClean="0"/>
              <a:t>, </a:t>
            </a:r>
            <a:r>
              <a:rPr lang="en-US" b="1" dirty="0" smtClean="0"/>
              <a:t>1</a:t>
            </a:r>
            <a:r>
              <a:rPr lang="en-US" dirty="0" smtClean="0"/>
              <a:t>, …)</a:t>
            </a:r>
          </a:p>
          <a:p>
            <a:endParaRPr lang="en-US" b="1" dirty="0" smtClean="0"/>
          </a:p>
          <a:p>
            <a:r>
              <a:rPr lang="en-US" b="1" dirty="0" smtClean="0"/>
              <a:t>Character:</a:t>
            </a:r>
            <a:r>
              <a:rPr lang="en-US" dirty="0" smtClean="0"/>
              <a:t> </a:t>
            </a:r>
            <a:r>
              <a:rPr lang="cs-CZ" dirty="0" smtClean="0"/>
              <a:t>řetězce (</a:t>
            </a:r>
            <a:r>
              <a:rPr lang="cs-CZ" dirty="0" err="1" smtClean="0"/>
              <a:t>strings</a:t>
            </a:r>
            <a:r>
              <a:rPr lang="cs-CZ" dirty="0" smtClean="0"/>
              <a:t>) </a:t>
            </a:r>
            <a:r>
              <a:rPr lang="en-US" dirty="0" smtClean="0"/>
              <a:t>= </a:t>
            </a:r>
            <a:r>
              <a:rPr lang="en-US" b="1" dirty="0" smtClean="0"/>
              <a:t>“</a:t>
            </a:r>
            <a:r>
              <a:rPr lang="cs-CZ" b="1" dirty="0" err="1" smtClean="0"/>
              <a:t>cokolivzávorkách</a:t>
            </a:r>
            <a:r>
              <a:rPr lang="cs-CZ" b="1" dirty="0" smtClean="0"/>
              <a:t>+ 9</a:t>
            </a:r>
            <a:r>
              <a:rPr lang="en-US" b="1" dirty="0" smtClean="0"/>
              <a:t>" </a:t>
            </a:r>
          </a:p>
          <a:p>
            <a:endParaRPr lang="en-US" b="1" dirty="0" smtClean="0"/>
          </a:p>
          <a:p>
            <a:r>
              <a:rPr lang="en-US" b="1" dirty="0" smtClean="0"/>
              <a:t>Logical:</a:t>
            </a:r>
            <a:r>
              <a:rPr lang="en-US" dirty="0" smtClean="0"/>
              <a:t> </a:t>
            </a:r>
            <a:r>
              <a:rPr lang="cs-CZ" dirty="0" smtClean="0"/>
              <a:t>výstup logické operace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5 &gt; 10 = </a:t>
            </a:r>
            <a:r>
              <a:rPr lang="en-US" b="1" dirty="0" smtClean="0"/>
              <a:t>FALSE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dirty="0" smtClean="0"/>
              <a:t>5 &lt; 7 | 7 &gt; 10 = </a:t>
            </a:r>
            <a:r>
              <a:rPr lang="en-US" b="1" dirty="0" smtClean="0"/>
              <a:t>TRUE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57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dat</a:t>
            </a:r>
            <a:r>
              <a:rPr lang="en-US" dirty="0" smtClean="0"/>
              <a:t>: factor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84576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Factor: </a:t>
            </a:r>
            <a:r>
              <a:rPr lang="cs-CZ" sz="3000" dirty="0" smtClean="0"/>
              <a:t>proměnná mající omezený počet diskrétních hodnot</a:t>
            </a:r>
            <a:r>
              <a:rPr lang="cs-CZ" sz="3000" dirty="0"/>
              <a:t>/</a:t>
            </a:r>
            <a:r>
              <a:rPr lang="cs-CZ" sz="3000" dirty="0" smtClean="0"/>
              <a:t>úrovní (</a:t>
            </a:r>
            <a:r>
              <a:rPr lang="en-US" sz="3000" dirty="0" smtClean="0"/>
              <a:t>levels</a:t>
            </a:r>
            <a:r>
              <a:rPr lang="cs-CZ" sz="3000" dirty="0" smtClean="0"/>
              <a:t>).</a:t>
            </a:r>
            <a:r>
              <a:rPr lang="en-US" sz="3000" dirty="0" smtClean="0"/>
              <a:t> </a:t>
            </a:r>
            <a:r>
              <a:rPr lang="cs-CZ" sz="3000" dirty="0" smtClean="0"/>
              <a:t>Kategorická proměnná</a:t>
            </a:r>
            <a:r>
              <a:rPr lang="en-US" sz="3000" dirty="0" smtClean="0"/>
              <a:t>.</a:t>
            </a:r>
          </a:p>
          <a:p>
            <a:r>
              <a:rPr lang="cs-CZ" sz="3000" dirty="0" smtClean="0"/>
              <a:t>Funkce faktorů mění vektor hodnot na vektor </a:t>
            </a:r>
            <a:r>
              <a:rPr lang="cs-CZ" sz="3000" b="1" dirty="0" smtClean="0"/>
              <a:t>faktorových hodnot </a:t>
            </a:r>
            <a:r>
              <a:rPr lang="en-US" sz="3000" dirty="0" smtClean="0"/>
              <a:t>(</a:t>
            </a:r>
            <a:r>
              <a:rPr lang="cs-CZ" sz="3000" dirty="0" smtClean="0"/>
              <a:t>vždy mají podobu </a:t>
            </a:r>
            <a:r>
              <a:rPr lang="en-US" sz="3000" b="1" dirty="0" smtClean="0"/>
              <a:t>character</a:t>
            </a:r>
            <a:r>
              <a:rPr lang="en-US" sz="3000" dirty="0" smtClean="0"/>
              <a:t>).  </a:t>
            </a:r>
          </a:p>
          <a:p>
            <a:r>
              <a:rPr lang="cs-CZ" sz="3000" dirty="0" smtClean="0"/>
              <a:t>Faktory mohou být neuspořádané (</a:t>
            </a:r>
            <a:r>
              <a:rPr lang="en-US" sz="3000" b="1" dirty="0" smtClean="0"/>
              <a:t>unordered</a:t>
            </a:r>
            <a:r>
              <a:rPr lang="cs-CZ" sz="3000" dirty="0" smtClean="0"/>
              <a:t>)</a:t>
            </a:r>
            <a:r>
              <a:rPr lang="en-US" sz="3000" dirty="0" smtClean="0"/>
              <a:t> </a:t>
            </a:r>
            <a:r>
              <a:rPr lang="cs-CZ" sz="3000" dirty="0" smtClean="0"/>
              <a:t>–nominální p., nebo uspořádané (</a:t>
            </a:r>
            <a:r>
              <a:rPr lang="cs-CZ" sz="3000" b="1" dirty="0" smtClean="0"/>
              <a:t>ordered</a:t>
            </a:r>
            <a:r>
              <a:rPr lang="cs-CZ" sz="3000" dirty="0" smtClean="0"/>
              <a:t>) – ordinální p</a:t>
            </a:r>
            <a:r>
              <a:rPr lang="en-US" sz="3000" dirty="0" smtClean="0"/>
              <a:t>.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10" y="4531246"/>
            <a:ext cx="6727187" cy="195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407402" y="63000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http://www.r-tutor.com/</a:t>
            </a:r>
          </a:p>
        </p:txBody>
      </p:sp>
    </p:spTree>
    <p:extLst>
      <p:ext uri="{BB962C8B-B14F-4D97-AF65-F5344CB8AC3E}">
        <p14:creationId xmlns:p14="http://schemas.microsoft.com/office/powerpoint/2010/main" val="20354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R: </a:t>
            </a:r>
            <a:r>
              <a:rPr lang="cs-CZ" dirty="0" smtClean="0"/>
              <a:t>objekty a funkce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Object:</a:t>
            </a:r>
          </a:p>
          <a:p>
            <a:pPr marL="457200" lvl="1" indent="0">
              <a:buNone/>
            </a:pPr>
            <a:r>
              <a:rPr lang="en-US" dirty="0" smtClean="0"/>
              <a:t>vector &lt;- c(1,2,3,4,5)</a:t>
            </a:r>
          </a:p>
          <a:p>
            <a:r>
              <a:rPr lang="en-US" b="1" dirty="0" smtClean="0"/>
              <a:t>Function:</a:t>
            </a:r>
          </a:p>
          <a:p>
            <a:pPr marL="457200" lvl="1" indent="0">
              <a:buNone/>
            </a:pPr>
            <a:r>
              <a:rPr lang="en-US" dirty="0" smtClean="0"/>
              <a:t>fun &lt;- function(x) { x^2 }</a:t>
            </a:r>
          </a:p>
          <a:p>
            <a:r>
              <a:rPr lang="en-US" b="1" dirty="0" smtClean="0"/>
              <a:t>Output:</a:t>
            </a:r>
          </a:p>
          <a:p>
            <a:pPr marL="457200" lvl="1" indent="0">
              <a:buNone/>
            </a:pPr>
            <a:r>
              <a:rPr lang="en-US" dirty="0"/>
              <a:t>f</a:t>
            </a:r>
            <a:r>
              <a:rPr lang="en-US" dirty="0" smtClean="0"/>
              <a:t>un(vector) = 1, 4, 9, 16, 25</a:t>
            </a:r>
          </a:p>
          <a:p>
            <a:r>
              <a:rPr lang="en-US" b="1" dirty="0" smtClean="0"/>
              <a:t>Nesting:</a:t>
            </a:r>
          </a:p>
          <a:p>
            <a:pPr marL="457200" lvl="1" indent="0">
              <a:buNone/>
            </a:pPr>
            <a:r>
              <a:rPr lang="en-US" dirty="0" smtClean="0"/>
              <a:t>fun_2 &lt;- function(x) { fun(x) + 1 }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67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Small-world network </a:t>
            </a:r>
            <a:endParaRPr lang="en-US" dirty="0"/>
          </a:p>
        </p:txBody>
      </p:sp>
      <p:pic>
        <p:nvPicPr>
          <p:cNvPr id="6" name="Picture 10" descr="http://cdn.fansided.com/wp-content/blogs.dir/308/files/2014/08/19_Kevin_Ba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47" y="4437063"/>
            <a:ext cx="3227388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jasss.soc.surrey.ac.uk/12/2/3/Fig2c-smlwr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184576" cy="518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cs-CZ" dirty="0" smtClean="0"/>
              <a:t>funkce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256584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w</a:t>
            </a:r>
            <a:r>
              <a:rPr lang="en-US" i="1" dirty="0" smtClean="0"/>
              <a:t>ord() </a:t>
            </a:r>
            <a:r>
              <a:rPr lang="cs-CZ" dirty="0" smtClean="0"/>
              <a:t>indikuje funkci</a:t>
            </a:r>
            <a:endParaRPr lang="en-US" dirty="0" smtClean="0"/>
          </a:p>
          <a:p>
            <a:r>
              <a:rPr lang="en-US" dirty="0" smtClean="0"/>
              <a:t>mean(vector)</a:t>
            </a:r>
          </a:p>
          <a:p>
            <a:endParaRPr lang="en-US" dirty="0" smtClean="0"/>
          </a:p>
          <a:p>
            <a:r>
              <a:rPr lang="en-US" i="1" dirty="0" smtClean="0"/>
              <a:t>function(argument_1, argument_2, …)</a:t>
            </a:r>
          </a:p>
          <a:p>
            <a:r>
              <a:rPr lang="en-US" dirty="0"/>
              <a:t>s</a:t>
            </a:r>
            <a:r>
              <a:rPr lang="en-US" dirty="0" smtClean="0"/>
              <a:t>ample(0:100, 10, rep=FALSE)</a:t>
            </a:r>
          </a:p>
          <a:p>
            <a:endParaRPr lang="en-US" i="1" dirty="0"/>
          </a:p>
          <a:p>
            <a:r>
              <a:rPr lang="cs-CZ" dirty="0" smtClean="0"/>
              <a:t>Základní funkce </a:t>
            </a:r>
            <a:r>
              <a:rPr lang="en-US" dirty="0" smtClean="0"/>
              <a:t>(</a:t>
            </a:r>
            <a:r>
              <a:rPr lang="cs-CZ" dirty="0" smtClean="0"/>
              <a:t>součást základního balíku R</a:t>
            </a:r>
            <a:r>
              <a:rPr lang="en-US" dirty="0" smtClean="0"/>
              <a:t>)</a:t>
            </a:r>
          </a:p>
          <a:p>
            <a:r>
              <a:rPr lang="cs-CZ" dirty="0" smtClean="0"/>
              <a:t>Funkce balíků </a:t>
            </a:r>
            <a:r>
              <a:rPr lang="en-US" dirty="0" smtClean="0"/>
              <a:t>(</a:t>
            </a:r>
            <a:r>
              <a:rPr lang="cs-CZ" dirty="0" smtClean="0"/>
              <a:t>součást určitého balíku</a:t>
            </a:r>
            <a:r>
              <a:rPr lang="en-US" dirty="0" smtClean="0"/>
              <a:t>)</a:t>
            </a:r>
          </a:p>
          <a:p>
            <a:r>
              <a:rPr lang="cs-CZ" dirty="0" smtClean="0"/>
              <a:t>Uživatelské funkce </a:t>
            </a:r>
            <a:r>
              <a:rPr lang="en-US" dirty="0" smtClean="0"/>
              <a:t>(</a:t>
            </a:r>
            <a:r>
              <a:rPr lang="cs-CZ" dirty="0" smtClean="0"/>
              <a:t>definované uživatelem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611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cs-CZ" dirty="0" smtClean="0"/>
              <a:t>objekty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51723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Vector</a:t>
            </a:r>
          </a:p>
          <a:p>
            <a:pPr lvl="1"/>
            <a:r>
              <a:rPr lang="cs-CZ" dirty="0" smtClean="0"/>
              <a:t>Posloupnost</a:t>
            </a:r>
            <a:r>
              <a:rPr lang="en-US" dirty="0" smtClean="0"/>
              <a:t> (1-</a:t>
            </a:r>
            <a:r>
              <a:rPr lang="cs-CZ" dirty="0" smtClean="0"/>
              <a:t>rozměrná</a:t>
            </a:r>
            <a:r>
              <a:rPr lang="en-US" dirty="0" smtClean="0"/>
              <a:t>) </a:t>
            </a:r>
            <a:r>
              <a:rPr lang="cs-CZ" dirty="0" smtClean="0"/>
              <a:t>prvků </a:t>
            </a:r>
            <a:r>
              <a:rPr lang="cs-CZ" b="1" dirty="0" smtClean="0"/>
              <a:t>stejného typu dat</a:t>
            </a:r>
            <a:r>
              <a:rPr lang="cs-CZ" dirty="0" smtClean="0"/>
              <a:t>. </a:t>
            </a:r>
            <a:endParaRPr lang="en-US" b="1" dirty="0" smtClean="0"/>
          </a:p>
          <a:p>
            <a:r>
              <a:rPr lang="en-US" b="1" dirty="0" smtClean="0"/>
              <a:t>Matrix</a:t>
            </a:r>
          </a:p>
          <a:p>
            <a:pPr lvl="1"/>
            <a:r>
              <a:rPr lang="en-US" dirty="0" smtClean="0"/>
              <a:t>2-</a:t>
            </a:r>
            <a:r>
              <a:rPr lang="cs-CZ" dirty="0" smtClean="0"/>
              <a:t>rozměrné</a:t>
            </a:r>
            <a:r>
              <a:rPr lang="en-US" dirty="0" smtClean="0"/>
              <a:t> </a:t>
            </a:r>
            <a:r>
              <a:rPr lang="cs-CZ" dirty="0" smtClean="0"/>
              <a:t>čtvercové uspořádání prvků </a:t>
            </a:r>
            <a:r>
              <a:rPr lang="cs-CZ" b="1" dirty="0"/>
              <a:t>stejného typu </a:t>
            </a:r>
            <a:r>
              <a:rPr lang="cs-CZ" b="1" dirty="0" smtClean="0"/>
              <a:t>dat.</a:t>
            </a:r>
            <a:endParaRPr lang="en-US" b="1" dirty="0" smtClean="0"/>
          </a:p>
          <a:p>
            <a:pPr lvl="1"/>
            <a:r>
              <a:rPr lang="cs-CZ" dirty="0" smtClean="0"/>
              <a:t>Pole (</a:t>
            </a:r>
            <a:r>
              <a:rPr lang="en-US" dirty="0" smtClean="0"/>
              <a:t>array</a:t>
            </a:r>
            <a:r>
              <a:rPr lang="cs-CZ" dirty="0" smtClean="0"/>
              <a:t>)</a:t>
            </a:r>
            <a:r>
              <a:rPr lang="en-US" dirty="0" smtClean="0"/>
              <a:t>: </a:t>
            </a:r>
            <a:r>
              <a:rPr lang="cs-CZ" dirty="0" smtClean="0"/>
              <a:t>n-rozměrná matice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List</a:t>
            </a:r>
          </a:p>
          <a:p>
            <a:pPr lvl="1"/>
            <a:r>
              <a:rPr lang="en-US" dirty="0" smtClean="0"/>
              <a:t>Vector </a:t>
            </a:r>
            <a:r>
              <a:rPr lang="cs-CZ" dirty="0" smtClean="0"/>
              <a:t>který může obsahovat </a:t>
            </a:r>
            <a:r>
              <a:rPr lang="cs-CZ" b="1" dirty="0" smtClean="0"/>
              <a:t>různé typy dat</a:t>
            </a:r>
            <a:r>
              <a:rPr lang="cs-CZ" dirty="0" smtClean="0"/>
              <a:t>. </a:t>
            </a:r>
            <a:endParaRPr lang="en-US" b="1" dirty="0" smtClean="0"/>
          </a:p>
          <a:p>
            <a:r>
              <a:rPr lang="en-US" b="1" dirty="0" smtClean="0"/>
              <a:t>Data </a:t>
            </a:r>
            <a:r>
              <a:rPr lang="en-US" b="1" dirty="0"/>
              <a:t>frame</a:t>
            </a:r>
          </a:p>
          <a:p>
            <a:pPr lvl="1"/>
            <a:r>
              <a:rPr lang="en-US" dirty="0"/>
              <a:t>List </a:t>
            </a:r>
            <a:r>
              <a:rPr lang="cs-CZ" dirty="0" smtClean="0"/>
              <a:t>vektorů o stejné délce. </a:t>
            </a:r>
            <a:endParaRPr lang="en-US" dirty="0" smtClean="0"/>
          </a:p>
          <a:p>
            <a:pPr lvl="1"/>
            <a:r>
              <a:rPr lang="cs-CZ" dirty="0" smtClean="0"/>
              <a:t>Tabelární data. </a:t>
            </a:r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89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517232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0474"/>
            <a:ext cx="2736304" cy="124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9" y="4725144"/>
            <a:ext cx="7054861" cy="121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735603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07402" y="63000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http://www.r-tutor.com/</a:t>
            </a:r>
          </a:p>
        </p:txBody>
      </p:sp>
    </p:spTree>
    <p:extLst>
      <p:ext uri="{BB962C8B-B14F-4D97-AF65-F5344CB8AC3E}">
        <p14:creationId xmlns:p14="http://schemas.microsoft.com/office/powerpoint/2010/main" val="215277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517232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426102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07402" y="63000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http://www.r-tutor.com/</a:t>
            </a:r>
          </a:p>
        </p:txBody>
      </p:sp>
    </p:spTree>
    <p:extLst>
      <p:ext uri="{BB962C8B-B14F-4D97-AF65-F5344CB8AC3E}">
        <p14:creationId xmlns:p14="http://schemas.microsoft.com/office/powerpoint/2010/main" val="15766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517232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6576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680520" cy="252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07402" y="63000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http://www.r-tutor.com/</a:t>
            </a:r>
          </a:p>
        </p:txBody>
      </p:sp>
    </p:spTree>
    <p:extLst>
      <p:ext uri="{BB962C8B-B14F-4D97-AF65-F5344CB8AC3E}">
        <p14:creationId xmlns:p14="http://schemas.microsoft.com/office/powerpoint/2010/main" val="6491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frame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517232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56600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407402" y="63000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http://www.r-tutor.com/</a:t>
            </a:r>
          </a:p>
        </p:txBody>
      </p:sp>
    </p:spTree>
    <p:extLst>
      <p:ext uri="{BB962C8B-B14F-4D97-AF65-F5344CB8AC3E}">
        <p14:creationId xmlns:p14="http://schemas.microsoft.com/office/powerpoint/2010/main" val="37958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2771</Words>
  <Application>Microsoft Office PowerPoint</Application>
  <PresentationFormat>Předvádění na obrazovce (4:3)</PresentationFormat>
  <Paragraphs>738</Paragraphs>
  <Slides>95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95</vt:i4>
      </vt:variant>
    </vt:vector>
  </HeadingPairs>
  <TitlesOfParts>
    <vt:vector size="98" baseType="lpstr">
      <vt:lpstr>Arial</vt:lpstr>
      <vt:lpstr>Calibri</vt:lpstr>
      <vt:lpstr>Motiv sady Office</vt:lpstr>
      <vt:lpstr>Analýza sociálních sítí (ASS) 1 + 2</vt:lpstr>
      <vt:lpstr>Osnova</vt:lpstr>
      <vt:lpstr>Úvod</vt:lpstr>
      <vt:lpstr>Úvod</vt:lpstr>
      <vt:lpstr>Terminologie (Guclu 2012)</vt:lpstr>
      <vt:lpstr>Úvod: historie ASS</vt:lpstr>
      <vt:lpstr>Jacob Moreno</vt:lpstr>
      <vt:lpstr>Mark Granovetter</vt:lpstr>
      <vt:lpstr>Small-world network </vt:lpstr>
      <vt:lpstr>Scale-free network</vt:lpstr>
      <vt:lpstr>Scale-free network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</vt:lpstr>
      <vt:lpstr>Teorie grafů: notace</vt:lpstr>
      <vt:lpstr>Teorie grafů</vt:lpstr>
      <vt:lpstr>Cvičení</vt:lpstr>
      <vt:lpstr>Teorie grafů</vt:lpstr>
      <vt:lpstr>Prezentace aplikace PowerPoint</vt:lpstr>
      <vt:lpstr>Teorie grafů</vt:lpstr>
      <vt:lpstr>Prezentace aplikace PowerPoint</vt:lpstr>
      <vt:lpstr>Teorie grafů</vt:lpstr>
      <vt:lpstr>Teorie grafů</vt:lpstr>
      <vt:lpstr>Teorie grafů</vt:lpstr>
      <vt:lpstr>Organizace dat</vt:lpstr>
      <vt:lpstr>Organizace dat: hranice sítě</vt:lpstr>
      <vt:lpstr>Organizace dat: vzorkování</vt:lpstr>
      <vt:lpstr>Organizace dat: vzorkování</vt:lpstr>
      <vt:lpstr>Organizace dat: sběr dat</vt:lpstr>
      <vt:lpstr>Cvičení</vt:lpstr>
      <vt:lpstr>Organizace dat</vt:lpstr>
      <vt:lpstr>Case-by-variable matrix</vt:lpstr>
      <vt:lpstr>Matice sousednosti (case-by-case)</vt:lpstr>
      <vt:lpstr>Organizace dat: datové matice</vt:lpstr>
      <vt:lpstr>Neorientovaná binární síť</vt:lpstr>
      <vt:lpstr>Orientovaná binární síť</vt:lpstr>
      <vt:lpstr>Neorientovaná vážená síť</vt:lpstr>
      <vt:lpstr>Incidenční matice (case-by-event)</vt:lpstr>
      <vt:lpstr>Matice sousednosti (case-by-case)</vt:lpstr>
      <vt:lpstr>Matice sousednosti (event-by-event) </vt:lpstr>
      <vt:lpstr>Operace s maticemi: jednorozměrná projekce</vt:lpstr>
      <vt:lpstr>Transpozice matice</vt:lpstr>
      <vt:lpstr>Násobení matic (případy)</vt:lpstr>
      <vt:lpstr>Násobení matic (případy)</vt:lpstr>
      <vt:lpstr>Násobení matic (events)</vt:lpstr>
      <vt:lpstr>Násobení matic (events)</vt:lpstr>
      <vt:lpstr>Cvičení</vt:lpstr>
      <vt:lpstr>Mini-case study</vt:lpstr>
      <vt:lpstr>Prezentace aplikace PowerPoint</vt:lpstr>
      <vt:lpstr>Diskursivní síť</vt:lpstr>
      <vt:lpstr>Rám</vt:lpstr>
      <vt:lpstr>(Diskursivní) koalice</vt:lpstr>
      <vt:lpstr>Prezentace aplikace PowerPoint</vt:lpstr>
      <vt:lpstr>Incidenční matice</vt:lpstr>
      <vt:lpstr>Prezentace aplikace PowerPoint</vt:lpstr>
      <vt:lpstr>Prezentace aplikace PowerPoint</vt:lpstr>
      <vt:lpstr>Komunita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Rekonstruované rámy</vt:lpstr>
      <vt:lpstr>Prezentace aplikace PowerPoint</vt:lpstr>
      <vt:lpstr>R: výhody</vt:lpstr>
      <vt:lpstr>R komunita / zdroje</vt:lpstr>
      <vt:lpstr>R knihovny / balíky</vt:lpstr>
      <vt:lpstr>R: nevýhody</vt:lpstr>
      <vt:lpstr>R jazyk</vt:lpstr>
      <vt:lpstr>Typy dat (data classes)</vt:lpstr>
      <vt:lpstr>Typy dat: factor</vt:lpstr>
      <vt:lpstr>R: objekty a funkce</vt:lpstr>
      <vt:lpstr>R funkce</vt:lpstr>
      <vt:lpstr>R objekty</vt:lpstr>
      <vt:lpstr>Vector</vt:lpstr>
      <vt:lpstr>Matrix</vt:lpstr>
      <vt:lpstr>List</vt:lpstr>
      <vt:lpstr>Data frame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analysis</dc:title>
  <dc:creator>Ocelot</dc:creator>
  <cp:lastModifiedBy>Petr Ocelík</cp:lastModifiedBy>
  <cp:revision>115</cp:revision>
  <dcterms:created xsi:type="dcterms:W3CDTF">2014-11-12T15:27:29Z</dcterms:created>
  <dcterms:modified xsi:type="dcterms:W3CDTF">2015-09-26T11:12:11Z</dcterms:modified>
</cp:coreProperties>
</file>