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33937" autoAdjust="0"/>
  </p:normalViewPr>
  <p:slideViewPr>
    <p:cSldViewPr snapToGrid="0">
      <p:cViewPr varScale="1">
        <p:scale>
          <a:sx n="30" d="100"/>
          <a:sy n="30" d="100"/>
        </p:scale>
        <p:origin x="299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ADD8B516-194C-4D6F-9E4A-CC5B0C67890E}" type="presOf" srcId="{5882A147-7778-46EA-AF71-6D9D7C721A2A}" destId="{17C48B2C-1370-4EFF-9BDA-65026223DCC1}" srcOrd="0" destOrd="0" presId="urn:microsoft.com/office/officeart/2005/8/layout/cycle7"/>
    <dgm:cxn modelId="{628E0A1A-005A-4C06-A9C0-754B6EDE881C}" type="presOf" srcId="{97BA59F1-6B7D-4B9D-B413-8022F668056F}" destId="{81F92A1C-83A4-4B36-9732-00019C3D0C7B}" srcOrd="0" destOrd="0" presId="urn:microsoft.com/office/officeart/2005/8/layout/cycle7"/>
    <dgm:cxn modelId="{31572D8B-9D38-452C-901D-A7F6CE4D39C2}" type="presOf" srcId="{A635DCCC-5DF7-480A-93EE-6145FF20B506}" destId="{A468E429-61AE-4E6F-981A-16C5A0C1D8E0}" srcOrd="0" destOrd="0" presId="urn:microsoft.com/office/officeart/2005/8/layout/cycle7"/>
    <dgm:cxn modelId="{6EFA7F12-D8D9-4ED5-9173-C571B5AEFC74}" type="presOf" srcId="{CD1CF5D0-BE48-4994-B8CF-747F37EB269D}" destId="{0D4125EE-B724-4F23-BF6E-36D04805BC82}" srcOrd="1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8F0A53D7-4046-4591-9451-62E4B6F2779D}" type="presOf" srcId="{4FB6B501-A7B8-402F-9EB8-436159C4D6CE}" destId="{52B1DC45-3C4B-4F57-BB1C-9748CF4F111C}" srcOrd="0" destOrd="0" presId="urn:microsoft.com/office/officeart/2005/8/layout/cycle7"/>
    <dgm:cxn modelId="{3F898AFC-5868-4FAB-B56E-2C757530622D}" type="presOf" srcId="{4FB6B501-A7B8-402F-9EB8-436159C4D6CE}" destId="{5A23A21C-4BC3-40FB-BEF2-FE15D5D1E6B2}" srcOrd="1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BC629669-1E33-4925-AEB3-0EE568134E39}" type="presOf" srcId="{AF3BC006-6359-48ED-969D-D1F5FF087279}" destId="{089245C0-6A90-40A9-86B8-1A1FF3373E15}" srcOrd="0" destOrd="0" presId="urn:microsoft.com/office/officeart/2005/8/layout/cycle7"/>
    <dgm:cxn modelId="{013C2D68-B332-4932-B27B-7B8C684EC2F7}" type="presOf" srcId="{F8EB9E02-D669-4AB8-9AF2-437609597946}" destId="{719CC643-0548-4C84-A9C7-F86B5F32ED5B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9A9D5175-987C-424C-9504-079CBD5386ED}" type="presOf" srcId="{CD1CF5D0-BE48-4994-B8CF-747F37EB269D}" destId="{0BF893D5-3545-4953-9956-F9B206DF2996}" srcOrd="0" destOrd="0" presId="urn:microsoft.com/office/officeart/2005/8/layout/cycle7"/>
    <dgm:cxn modelId="{60F00548-6948-4911-A7AC-7FEB5E7B28B9}" type="presOf" srcId="{AF3BC006-6359-48ED-969D-D1F5FF087279}" destId="{3728EBB2-4EC8-4AAB-905D-91C2F724A886}" srcOrd="1" destOrd="0" presId="urn:microsoft.com/office/officeart/2005/8/layout/cycle7"/>
    <dgm:cxn modelId="{71C1F8BC-C45B-4D0D-B54E-85D024758A58}" type="presParOf" srcId="{A468E429-61AE-4E6F-981A-16C5A0C1D8E0}" destId="{719CC643-0548-4C84-A9C7-F86B5F32ED5B}" srcOrd="0" destOrd="0" presId="urn:microsoft.com/office/officeart/2005/8/layout/cycle7"/>
    <dgm:cxn modelId="{CB0A0C8A-7B38-4B6D-8325-B06D650B80FA}" type="presParOf" srcId="{A468E429-61AE-4E6F-981A-16C5A0C1D8E0}" destId="{0BF893D5-3545-4953-9956-F9B206DF2996}" srcOrd="1" destOrd="0" presId="urn:microsoft.com/office/officeart/2005/8/layout/cycle7"/>
    <dgm:cxn modelId="{F2FFF50B-E2F4-408C-A842-1BE35278C7D5}" type="presParOf" srcId="{0BF893D5-3545-4953-9956-F9B206DF2996}" destId="{0D4125EE-B724-4F23-BF6E-36D04805BC82}" srcOrd="0" destOrd="0" presId="urn:microsoft.com/office/officeart/2005/8/layout/cycle7"/>
    <dgm:cxn modelId="{C336C178-8C4D-4673-AD7D-BC50D07C78CD}" type="presParOf" srcId="{A468E429-61AE-4E6F-981A-16C5A0C1D8E0}" destId="{81F92A1C-83A4-4B36-9732-00019C3D0C7B}" srcOrd="2" destOrd="0" presId="urn:microsoft.com/office/officeart/2005/8/layout/cycle7"/>
    <dgm:cxn modelId="{3FF6B5D8-E39C-488F-8770-DA13428FF5D5}" type="presParOf" srcId="{A468E429-61AE-4E6F-981A-16C5A0C1D8E0}" destId="{52B1DC45-3C4B-4F57-BB1C-9748CF4F111C}" srcOrd="3" destOrd="0" presId="urn:microsoft.com/office/officeart/2005/8/layout/cycle7"/>
    <dgm:cxn modelId="{12C6941F-301C-4AAE-A5D9-C442EB6D53E4}" type="presParOf" srcId="{52B1DC45-3C4B-4F57-BB1C-9748CF4F111C}" destId="{5A23A21C-4BC3-40FB-BEF2-FE15D5D1E6B2}" srcOrd="0" destOrd="0" presId="urn:microsoft.com/office/officeart/2005/8/layout/cycle7"/>
    <dgm:cxn modelId="{E19C0BCA-CDAF-474E-B8F9-33F0AA527014}" type="presParOf" srcId="{A468E429-61AE-4E6F-981A-16C5A0C1D8E0}" destId="{17C48B2C-1370-4EFF-9BDA-65026223DCC1}" srcOrd="4" destOrd="0" presId="urn:microsoft.com/office/officeart/2005/8/layout/cycle7"/>
    <dgm:cxn modelId="{0983861C-892D-4F44-B2B1-1E3B9916E671}" type="presParOf" srcId="{A468E429-61AE-4E6F-981A-16C5A0C1D8E0}" destId="{089245C0-6A90-40A9-86B8-1A1FF3373E15}" srcOrd="5" destOrd="0" presId="urn:microsoft.com/office/officeart/2005/8/layout/cycle7"/>
    <dgm:cxn modelId="{7F898AE1-BA20-42DC-BF3C-062C51D6683D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A7FE3F1E-CADB-4518-8101-84AA5B497B98}" type="presOf" srcId="{4FB6B501-A7B8-402F-9EB8-436159C4D6CE}" destId="{52B1DC45-3C4B-4F57-BB1C-9748CF4F111C}" srcOrd="0" destOrd="0" presId="urn:microsoft.com/office/officeart/2005/8/layout/cycle7"/>
    <dgm:cxn modelId="{9ED6021E-C945-442C-BCA1-D7AA560949B0}" type="presOf" srcId="{F8EB9E02-D669-4AB8-9AF2-437609597946}" destId="{719CC643-0548-4C84-A9C7-F86B5F32ED5B}" srcOrd="0" destOrd="0" presId="urn:microsoft.com/office/officeart/2005/8/layout/cycle7"/>
    <dgm:cxn modelId="{7A3AA26C-810C-415B-AE03-A9B8B2B84684}" type="presOf" srcId="{A635DCCC-5DF7-480A-93EE-6145FF20B506}" destId="{A468E429-61AE-4E6F-981A-16C5A0C1D8E0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E97177F0-B710-43D1-9D65-14C090618C21}" type="presOf" srcId="{CD1CF5D0-BE48-4994-B8CF-747F37EB269D}" destId="{0BF893D5-3545-4953-9956-F9B206DF2996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831CC9EB-AB88-4829-A4C4-224334B970CC}" type="presOf" srcId="{5882A147-7778-46EA-AF71-6D9D7C721A2A}" destId="{17C48B2C-1370-4EFF-9BDA-65026223DCC1}" srcOrd="0" destOrd="0" presId="urn:microsoft.com/office/officeart/2005/8/layout/cycle7"/>
    <dgm:cxn modelId="{4139B95E-DD75-47C4-A803-6B504BAF3B49}" type="presOf" srcId="{AF3BC006-6359-48ED-969D-D1F5FF087279}" destId="{089245C0-6A90-40A9-86B8-1A1FF3373E15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F9B9F5EA-3B6E-4F5D-B4EE-4806226EFD33}" type="presOf" srcId="{CD1CF5D0-BE48-4994-B8CF-747F37EB269D}" destId="{0D4125EE-B724-4F23-BF6E-36D04805BC82}" srcOrd="1" destOrd="0" presId="urn:microsoft.com/office/officeart/2005/8/layout/cycle7"/>
    <dgm:cxn modelId="{556BAF6A-9743-4FAB-866A-1A55459DE0CA}" type="presOf" srcId="{AF3BC006-6359-48ED-969D-D1F5FF087279}" destId="{3728EBB2-4EC8-4AAB-905D-91C2F724A886}" srcOrd="1" destOrd="0" presId="urn:microsoft.com/office/officeart/2005/8/layout/cycle7"/>
    <dgm:cxn modelId="{C3B42AA3-7AF1-4DF6-A66E-69E3B7327537}" type="presOf" srcId="{97BA59F1-6B7D-4B9D-B413-8022F668056F}" destId="{81F92A1C-83A4-4B36-9732-00019C3D0C7B}" srcOrd="0" destOrd="0" presId="urn:microsoft.com/office/officeart/2005/8/layout/cycle7"/>
    <dgm:cxn modelId="{9B954533-96F2-4ED7-A2C9-84231C80B943}" type="presOf" srcId="{4FB6B501-A7B8-402F-9EB8-436159C4D6CE}" destId="{5A23A21C-4BC3-40FB-BEF2-FE15D5D1E6B2}" srcOrd="1" destOrd="0" presId="urn:microsoft.com/office/officeart/2005/8/layout/cycle7"/>
    <dgm:cxn modelId="{CC5CB4CB-7B7C-4C2A-AE66-85975018C3B5}" type="presParOf" srcId="{A468E429-61AE-4E6F-981A-16C5A0C1D8E0}" destId="{719CC643-0548-4C84-A9C7-F86B5F32ED5B}" srcOrd="0" destOrd="0" presId="urn:microsoft.com/office/officeart/2005/8/layout/cycle7"/>
    <dgm:cxn modelId="{16246893-03AB-461E-9075-55BB332467BA}" type="presParOf" srcId="{A468E429-61AE-4E6F-981A-16C5A0C1D8E0}" destId="{0BF893D5-3545-4953-9956-F9B206DF2996}" srcOrd="1" destOrd="0" presId="urn:microsoft.com/office/officeart/2005/8/layout/cycle7"/>
    <dgm:cxn modelId="{13A4D17D-2E95-4707-BD36-A89E20B05395}" type="presParOf" srcId="{0BF893D5-3545-4953-9956-F9B206DF2996}" destId="{0D4125EE-B724-4F23-BF6E-36D04805BC82}" srcOrd="0" destOrd="0" presId="urn:microsoft.com/office/officeart/2005/8/layout/cycle7"/>
    <dgm:cxn modelId="{F193660C-65E6-4EBD-B5F4-147F515C2FA7}" type="presParOf" srcId="{A468E429-61AE-4E6F-981A-16C5A0C1D8E0}" destId="{81F92A1C-83A4-4B36-9732-00019C3D0C7B}" srcOrd="2" destOrd="0" presId="urn:microsoft.com/office/officeart/2005/8/layout/cycle7"/>
    <dgm:cxn modelId="{055B4D59-F200-4600-ACEE-B38EEA319DD5}" type="presParOf" srcId="{A468E429-61AE-4E6F-981A-16C5A0C1D8E0}" destId="{52B1DC45-3C4B-4F57-BB1C-9748CF4F111C}" srcOrd="3" destOrd="0" presId="urn:microsoft.com/office/officeart/2005/8/layout/cycle7"/>
    <dgm:cxn modelId="{868C4EAD-CBE8-4E30-81B1-6757AC0BF73E}" type="presParOf" srcId="{52B1DC45-3C4B-4F57-BB1C-9748CF4F111C}" destId="{5A23A21C-4BC3-40FB-BEF2-FE15D5D1E6B2}" srcOrd="0" destOrd="0" presId="urn:microsoft.com/office/officeart/2005/8/layout/cycle7"/>
    <dgm:cxn modelId="{B0073664-E09D-4C4F-882A-4FA8A07EF873}" type="presParOf" srcId="{A468E429-61AE-4E6F-981A-16C5A0C1D8E0}" destId="{17C48B2C-1370-4EFF-9BDA-65026223DCC1}" srcOrd="4" destOrd="0" presId="urn:microsoft.com/office/officeart/2005/8/layout/cycle7"/>
    <dgm:cxn modelId="{753EFE81-B189-413E-AAE0-0F1FF772DB67}" type="presParOf" srcId="{A468E429-61AE-4E6F-981A-16C5A0C1D8E0}" destId="{089245C0-6A90-40A9-86B8-1A1FF3373E15}" srcOrd="5" destOrd="0" presId="urn:microsoft.com/office/officeart/2005/8/layout/cycle7"/>
    <dgm:cxn modelId="{77DDCECF-F082-497A-93E2-36D71ED5E488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E2F723C-9F9F-4366-B34E-3FB5F96FCADB}" type="presOf" srcId="{AF3BC006-6359-48ED-969D-D1F5FF087279}" destId="{3728EBB2-4EC8-4AAB-905D-91C2F724A886}" srcOrd="1" destOrd="0" presId="urn:microsoft.com/office/officeart/2005/8/layout/cycle7"/>
    <dgm:cxn modelId="{5A74C8C1-6C8D-418E-99A2-400FFFAE959B}" type="presOf" srcId="{CD1CF5D0-BE48-4994-B8CF-747F37EB269D}" destId="{0D4125EE-B724-4F23-BF6E-36D04805BC82}" srcOrd="1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20A05C1E-1051-4073-88D3-A39E01F5F558}" type="presOf" srcId="{AF3BC006-6359-48ED-969D-D1F5FF087279}" destId="{089245C0-6A90-40A9-86B8-1A1FF3373E15}" srcOrd="0" destOrd="0" presId="urn:microsoft.com/office/officeart/2005/8/layout/cycle7"/>
    <dgm:cxn modelId="{98455182-17F0-4104-8CAA-208B53D2DB1B}" type="presOf" srcId="{CD1CF5D0-BE48-4994-B8CF-747F37EB269D}" destId="{0BF893D5-3545-4953-9956-F9B206DF2996}" srcOrd="0" destOrd="0" presId="urn:microsoft.com/office/officeart/2005/8/layout/cycle7"/>
    <dgm:cxn modelId="{300364FC-DF3B-4F96-817A-D6E3D04F7DEA}" type="presOf" srcId="{4FB6B501-A7B8-402F-9EB8-436159C4D6CE}" destId="{5A23A21C-4BC3-40FB-BEF2-FE15D5D1E6B2}" srcOrd="1" destOrd="0" presId="urn:microsoft.com/office/officeart/2005/8/layout/cycle7"/>
    <dgm:cxn modelId="{268BA48F-1883-437A-910A-94B970EE7E3F}" type="presOf" srcId="{5882A147-7778-46EA-AF71-6D9D7C721A2A}" destId="{17C48B2C-1370-4EFF-9BDA-65026223DCC1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BF4F7BA-2BED-4FF0-ABDF-FBAFD0E89FFB}" type="presOf" srcId="{A635DCCC-5DF7-480A-93EE-6145FF20B506}" destId="{A468E429-61AE-4E6F-981A-16C5A0C1D8E0}" srcOrd="0" destOrd="0" presId="urn:microsoft.com/office/officeart/2005/8/layout/cycle7"/>
    <dgm:cxn modelId="{3D4773F9-ABA5-4D1F-942C-572F0EAFD4CC}" type="presOf" srcId="{4FB6B501-A7B8-402F-9EB8-436159C4D6CE}" destId="{52B1DC45-3C4B-4F57-BB1C-9748CF4F111C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BCCCAE56-AB57-4070-9E8A-0130885D6242}" type="presOf" srcId="{F8EB9E02-D669-4AB8-9AF2-437609597946}" destId="{719CC643-0548-4C84-A9C7-F86B5F32ED5B}" srcOrd="0" destOrd="0" presId="urn:microsoft.com/office/officeart/2005/8/layout/cycle7"/>
    <dgm:cxn modelId="{AB6F6F99-54FF-4B83-BEDF-A792F67678AB}" type="presOf" srcId="{97BA59F1-6B7D-4B9D-B413-8022F668056F}" destId="{81F92A1C-83A4-4B36-9732-00019C3D0C7B}" srcOrd="0" destOrd="0" presId="urn:microsoft.com/office/officeart/2005/8/layout/cycle7"/>
    <dgm:cxn modelId="{78249D01-184B-471A-8327-7674B6324828}" type="presParOf" srcId="{A468E429-61AE-4E6F-981A-16C5A0C1D8E0}" destId="{719CC643-0548-4C84-A9C7-F86B5F32ED5B}" srcOrd="0" destOrd="0" presId="urn:microsoft.com/office/officeart/2005/8/layout/cycle7"/>
    <dgm:cxn modelId="{255E8248-0A46-44F9-98BC-2C0B35A8BA38}" type="presParOf" srcId="{A468E429-61AE-4E6F-981A-16C5A0C1D8E0}" destId="{0BF893D5-3545-4953-9956-F9B206DF2996}" srcOrd="1" destOrd="0" presId="urn:microsoft.com/office/officeart/2005/8/layout/cycle7"/>
    <dgm:cxn modelId="{F234E1DB-8482-4CE5-9735-7AFC6674562D}" type="presParOf" srcId="{0BF893D5-3545-4953-9956-F9B206DF2996}" destId="{0D4125EE-B724-4F23-BF6E-36D04805BC82}" srcOrd="0" destOrd="0" presId="urn:microsoft.com/office/officeart/2005/8/layout/cycle7"/>
    <dgm:cxn modelId="{AC50223C-7732-46DE-B71C-5D2355954753}" type="presParOf" srcId="{A468E429-61AE-4E6F-981A-16C5A0C1D8E0}" destId="{81F92A1C-83A4-4B36-9732-00019C3D0C7B}" srcOrd="2" destOrd="0" presId="urn:microsoft.com/office/officeart/2005/8/layout/cycle7"/>
    <dgm:cxn modelId="{FED5CCEB-AFF3-4753-9D54-07C0CBACEEDE}" type="presParOf" srcId="{A468E429-61AE-4E6F-981A-16C5A0C1D8E0}" destId="{52B1DC45-3C4B-4F57-BB1C-9748CF4F111C}" srcOrd="3" destOrd="0" presId="urn:microsoft.com/office/officeart/2005/8/layout/cycle7"/>
    <dgm:cxn modelId="{73E6C46F-1ADA-45CF-994F-81B298418413}" type="presParOf" srcId="{52B1DC45-3C4B-4F57-BB1C-9748CF4F111C}" destId="{5A23A21C-4BC3-40FB-BEF2-FE15D5D1E6B2}" srcOrd="0" destOrd="0" presId="urn:microsoft.com/office/officeart/2005/8/layout/cycle7"/>
    <dgm:cxn modelId="{3EA2855C-116A-4DD3-B9BE-4C14A35BFD44}" type="presParOf" srcId="{A468E429-61AE-4E6F-981A-16C5A0C1D8E0}" destId="{17C48B2C-1370-4EFF-9BDA-65026223DCC1}" srcOrd="4" destOrd="0" presId="urn:microsoft.com/office/officeart/2005/8/layout/cycle7"/>
    <dgm:cxn modelId="{58912998-1DD4-489E-B647-06F5D3E9C598}" type="presParOf" srcId="{A468E429-61AE-4E6F-981A-16C5A0C1D8E0}" destId="{089245C0-6A90-40A9-86B8-1A1FF3373E15}" srcOrd="5" destOrd="0" presId="urn:microsoft.com/office/officeart/2005/8/layout/cycle7"/>
    <dgm:cxn modelId="{B11AC0AE-BE0B-4302-AD07-2F2D8B71628F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00AA05BF-2B64-4E23-8A36-9E9A4AC0DABA}" type="presOf" srcId="{5882A147-7778-46EA-AF71-6D9D7C721A2A}" destId="{17C48B2C-1370-4EFF-9BDA-65026223DCC1}" srcOrd="0" destOrd="0" presId="urn:microsoft.com/office/officeart/2005/8/layout/cycle7"/>
    <dgm:cxn modelId="{B3044A40-2064-4023-91D3-CA57108C5977}" type="presOf" srcId="{A635DCCC-5DF7-480A-93EE-6145FF20B506}" destId="{A468E429-61AE-4E6F-981A-16C5A0C1D8E0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2BEE75F4-9EB3-4EA7-8C68-C4C865972966}" type="presOf" srcId="{4FB6B501-A7B8-402F-9EB8-436159C4D6CE}" destId="{5A23A21C-4BC3-40FB-BEF2-FE15D5D1E6B2}" srcOrd="1" destOrd="0" presId="urn:microsoft.com/office/officeart/2005/8/layout/cycle7"/>
    <dgm:cxn modelId="{5F716E48-2C3F-44E4-B263-06967A34911E}" type="presOf" srcId="{F8EB9E02-D669-4AB8-9AF2-437609597946}" destId="{719CC643-0548-4C84-A9C7-F86B5F32ED5B}" srcOrd="0" destOrd="0" presId="urn:microsoft.com/office/officeart/2005/8/layout/cycle7"/>
    <dgm:cxn modelId="{642057B3-504D-44BD-A5D7-260398714824}" type="presOf" srcId="{CD1CF5D0-BE48-4994-B8CF-747F37EB269D}" destId="{0BF893D5-3545-4953-9956-F9B206DF2996}" srcOrd="0" destOrd="0" presId="urn:microsoft.com/office/officeart/2005/8/layout/cycle7"/>
    <dgm:cxn modelId="{33D93EA0-7F65-4348-9E13-6A1D20D1AF58}" type="presOf" srcId="{4FB6B501-A7B8-402F-9EB8-436159C4D6CE}" destId="{52B1DC45-3C4B-4F57-BB1C-9748CF4F111C}" srcOrd="0" destOrd="0" presId="urn:microsoft.com/office/officeart/2005/8/layout/cycle7"/>
    <dgm:cxn modelId="{532584CA-3B6E-4831-8999-20954F10819F}" type="presOf" srcId="{CD1CF5D0-BE48-4994-B8CF-747F37EB269D}" destId="{0D4125EE-B724-4F23-BF6E-36D04805BC82}" srcOrd="1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3B876653-14F3-4076-992A-33BC20B33FBC}" type="presOf" srcId="{AF3BC006-6359-48ED-969D-D1F5FF087279}" destId="{089245C0-6A90-40A9-86B8-1A1FF3373E15}" srcOrd="0" destOrd="0" presId="urn:microsoft.com/office/officeart/2005/8/layout/cycle7"/>
    <dgm:cxn modelId="{D4A7161E-4A6D-44B0-85D8-831E9BFA5F04}" type="presOf" srcId="{97BA59F1-6B7D-4B9D-B413-8022F668056F}" destId="{81F92A1C-83A4-4B36-9732-00019C3D0C7B}" srcOrd="0" destOrd="0" presId="urn:microsoft.com/office/officeart/2005/8/layout/cycle7"/>
    <dgm:cxn modelId="{83DBBFCC-CE97-4696-BC18-88DFFA3FFD99}" type="presOf" srcId="{AF3BC006-6359-48ED-969D-D1F5FF087279}" destId="{3728EBB2-4EC8-4AAB-905D-91C2F724A886}" srcOrd="1" destOrd="0" presId="urn:microsoft.com/office/officeart/2005/8/layout/cycle7"/>
    <dgm:cxn modelId="{C0ADA2A1-B12F-4006-9DF9-EDE5F1A49578}" type="presParOf" srcId="{A468E429-61AE-4E6F-981A-16C5A0C1D8E0}" destId="{719CC643-0548-4C84-A9C7-F86B5F32ED5B}" srcOrd="0" destOrd="0" presId="urn:microsoft.com/office/officeart/2005/8/layout/cycle7"/>
    <dgm:cxn modelId="{79DF6E3B-FAD9-4EFB-9204-EB41DA834619}" type="presParOf" srcId="{A468E429-61AE-4E6F-981A-16C5A0C1D8E0}" destId="{0BF893D5-3545-4953-9956-F9B206DF2996}" srcOrd="1" destOrd="0" presId="urn:microsoft.com/office/officeart/2005/8/layout/cycle7"/>
    <dgm:cxn modelId="{86729A2C-BE92-4E2B-AFCE-CA4A7F2250FC}" type="presParOf" srcId="{0BF893D5-3545-4953-9956-F9B206DF2996}" destId="{0D4125EE-B724-4F23-BF6E-36D04805BC82}" srcOrd="0" destOrd="0" presId="urn:microsoft.com/office/officeart/2005/8/layout/cycle7"/>
    <dgm:cxn modelId="{C0856D42-09E8-416D-A85B-CF0AEC6039FD}" type="presParOf" srcId="{A468E429-61AE-4E6F-981A-16C5A0C1D8E0}" destId="{81F92A1C-83A4-4B36-9732-00019C3D0C7B}" srcOrd="2" destOrd="0" presId="urn:microsoft.com/office/officeart/2005/8/layout/cycle7"/>
    <dgm:cxn modelId="{19EE8C60-A6CB-4D6D-84BB-B814FDB82D30}" type="presParOf" srcId="{A468E429-61AE-4E6F-981A-16C5A0C1D8E0}" destId="{52B1DC45-3C4B-4F57-BB1C-9748CF4F111C}" srcOrd="3" destOrd="0" presId="urn:microsoft.com/office/officeart/2005/8/layout/cycle7"/>
    <dgm:cxn modelId="{BFBDCDCD-94D5-431F-BFFC-CF4669A83C41}" type="presParOf" srcId="{52B1DC45-3C4B-4F57-BB1C-9748CF4F111C}" destId="{5A23A21C-4BC3-40FB-BEF2-FE15D5D1E6B2}" srcOrd="0" destOrd="0" presId="urn:microsoft.com/office/officeart/2005/8/layout/cycle7"/>
    <dgm:cxn modelId="{C71BE1E8-00DE-494C-B9BE-EB6609853BB5}" type="presParOf" srcId="{A468E429-61AE-4E6F-981A-16C5A0C1D8E0}" destId="{17C48B2C-1370-4EFF-9BDA-65026223DCC1}" srcOrd="4" destOrd="0" presId="urn:microsoft.com/office/officeart/2005/8/layout/cycle7"/>
    <dgm:cxn modelId="{26ADD84A-081E-4A5B-85FE-3B1C4601D232}" type="presParOf" srcId="{A468E429-61AE-4E6F-981A-16C5A0C1D8E0}" destId="{089245C0-6A90-40A9-86B8-1A1FF3373E15}" srcOrd="5" destOrd="0" presId="urn:microsoft.com/office/officeart/2005/8/layout/cycle7"/>
    <dgm:cxn modelId="{6D6F8C01-67A0-4D9C-93B1-B9767EE32F74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716087F0-3084-47E7-B193-40A1C286F5E9}" type="presOf" srcId="{5882A147-7778-46EA-AF71-6D9D7C721A2A}" destId="{17C48B2C-1370-4EFF-9BDA-65026223DCC1}" srcOrd="0" destOrd="0" presId="urn:microsoft.com/office/officeart/2005/8/layout/cycle7"/>
    <dgm:cxn modelId="{370B0E2F-886C-4D74-ADF1-40C85174F6C3}" type="presOf" srcId="{CD1CF5D0-BE48-4994-B8CF-747F37EB269D}" destId="{0D4125EE-B724-4F23-BF6E-36D04805BC82}" srcOrd="1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8BA4BEF8-DD1E-4333-BDD3-36F45E144BA8}" type="presOf" srcId="{AF3BC006-6359-48ED-969D-D1F5FF087279}" destId="{089245C0-6A90-40A9-86B8-1A1FF3373E15}" srcOrd="0" destOrd="0" presId="urn:microsoft.com/office/officeart/2005/8/layout/cycle7"/>
    <dgm:cxn modelId="{2227300C-9480-440A-B92B-ACA74A1546F3}" type="presOf" srcId="{A635DCCC-5DF7-480A-93EE-6145FF20B506}" destId="{A468E429-61AE-4E6F-981A-16C5A0C1D8E0}" srcOrd="0" destOrd="0" presId="urn:microsoft.com/office/officeart/2005/8/layout/cycle7"/>
    <dgm:cxn modelId="{4AABEF16-B378-4E7C-B6A0-BC4E6D5F21CA}" type="presOf" srcId="{4FB6B501-A7B8-402F-9EB8-436159C4D6CE}" destId="{52B1DC45-3C4B-4F57-BB1C-9748CF4F111C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6AACF26E-C02D-4D81-ADDB-35CC747E60C7}" type="presOf" srcId="{4FB6B501-A7B8-402F-9EB8-436159C4D6CE}" destId="{5A23A21C-4BC3-40FB-BEF2-FE15D5D1E6B2}" srcOrd="1" destOrd="0" presId="urn:microsoft.com/office/officeart/2005/8/layout/cycle7"/>
    <dgm:cxn modelId="{B3466D6C-1DF8-4448-B50B-927BA16B63A9}" type="presOf" srcId="{97BA59F1-6B7D-4B9D-B413-8022F668056F}" destId="{81F92A1C-83A4-4B36-9732-00019C3D0C7B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CE060957-B0A2-4F86-8423-44E6590348BA}" type="presOf" srcId="{CD1CF5D0-BE48-4994-B8CF-747F37EB269D}" destId="{0BF893D5-3545-4953-9956-F9B206DF2996}" srcOrd="0" destOrd="0" presId="urn:microsoft.com/office/officeart/2005/8/layout/cycle7"/>
    <dgm:cxn modelId="{627B1014-F351-4BA8-9921-DCDEA7919F5B}" type="presOf" srcId="{AF3BC006-6359-48ED-969D-D1F5FF087279}" destId="{3728EBB2-4EC8-4AAB-905D-91C2F724A886}" srcOrd="1" destOrd="0" presId="urn:microsoft.com/office/officeart/2005/8/layout/cycle7"/>
    <dgm:cxn modelId="{48938653-C483-4926-95AA-037D54D50621}" type="presOf" srcId="{F8EB9E02-D669-4AB8-9AF2-437609597946}" destId="{719CC643-0548-4C84-A9C7-F86B5F32ED5B}" srcOrd="0" destOrd="0" presId="urn:microsoft.com/office/officeart/2005/8/layout/cycle7"/>
    <dgm:cxn modelId="{6C2D3A41-B33E-407C-84FB-FE352D0C3228}" type="presParOf" srcId="{A468E429-61AE-4E6F-981A-16C5A0C1D8E0}" destId="{719CC643-0548-4C84-A9C7-F86B5F32ED5B}" srcOrd="0" destOrd="0" presId="urn:microsoft.com/office/officeart/2005/8/layout/cycle7"/>
    <dgm:cxn modelId="{12FA2DCD-D31B-454B-A37C-11BD2563EF0F}" type="presParOf" srcId="{A468E429-61AE-4E6F-981A-16C5A0C1D8E0}" destId="{0BF893D5-3545-4953-9956-F9B206DF2996}" srcOrd="1" destOrd="0" presId="urn:microsoft.com/office/officeart/2005/8/layout/cycle7"/>
    <dgm:cxn modelId="{98EA9D03-4384-40BC-86F1-1542867BDD90}" type="presParOf" srcId="{0BF893D5-3545-4953-9956-F9B206DF2996}" destId="{0D4125EE-B724-4F23-BF6E-36D04805BC82}" srcOrd="0" destOrd="0" presId="urn:microsoft.com/office/officeart/2005/8/layout/cycle7"/>
    <dgm:cxn modelId="{7B08C0D1-2733-440E-A26B-6EDA79A815FE}" type="presParOf" srcId="{A468E429-61AE-4E6F-981A-16C5A0C1D8E0}" destId="{81F92A1C-83A4-4B36-9732-00019C3D0C7B}" srcOrd="2" destOrd="0" presId="urn:microsoft.com/office/officeart/2005/8/layout/cycle7"/>
    <dgm:cxn modelId="{B372E86F-F093-4B0B-9B4F-CCA9AB595C05}" type="presParOf" srcId="{A468E429-61AE-4E6F-981A-16C5A0C1D8E0}" destId="{52B1DC45-3C4B-4F57-BB1C-9748CF4F111C}" srcOrd="3" destOrd="0" presId="urn:microsoft.com/office/officeart/2005/8/layout/cycle7"/>
    <dgm:cxn modelId="{71AEC361-C102-4398-BB8D-EF12B85B396A}" type="presParOf" srcId="{52B1DC45-3C4B-4F57-BB1C-9748CF4F111C}" destId="{5A23A21C-4BC3-40FB-BEF2-FE15D5D1E6B2}" srcOrd="0" destOrd="0" presId="urn:microsoft.com/office/officeart/2005/8/layout/cycle7"/>
    <dgm:cxn modelId="{C5B5D3A4-968E-4DB3-B68A-3AE0F93A6DD3}" type="presParOf" srcId="{A468E429-61AE-4E6F-981A-16C5A0C1D8E0}" destId="{17C48B2C-1370-4EFF-9BDA-65026223DCC1}" srcOrd="4" destOrd="0" presId="urn:microsoft.com/office/officeart/2005/8/layout/cycle7"/>
    <dgm:cxn modelId="{9B4CED93-B046-4410-921A-AF11B44F5F94}" type="presParOf" srcId="{A468E429-61AE-4E6F-981A-16C5A0C1D8E0}" destId="{089245C0-6A90-40A9-86B8-1A1FF3373E15}" srcOrd="5" destOrd="0" presId="urn:microsoft.com/office/officeart/2005/8/layout/cycle7"/>
    <dgm:cxn modelId="{25B53AFB-9C06-4BD2-8F8A-1344C9128827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97258BB5-A9C2-4828-A8AB-95883D2F1189}" type="presOf" srcId="{97BA59F1-6B7D-4B9D-B413-8022F668056F}" destId="{81F92A1C-83A4-4B36-9732-00019C3D0C7B}" srcOrd="0" destOrd="0" presId="urn:microsoft.com/office/officeart/2005/8/layout/cycle7"/>
    <dgm:cxn modelId="{77264278-CF49-4AA7-8F9C-C190626D8506}" type="presOf" srcId="{4FB6B501-A7B8-402F-9EB8-436159C4D6CE}" destId="{52B1DC45-3C4B-4F57-BB1C-9748CF4F111C}" srcOrd="0" destOrd="0" presId="urn:microsoft.com/office/officeart/2005/8/layout/cycle7"/>
    <dgm:cxn modelId="{82783142-4A3B-4EFE-AC08-2DF89BE6A704}" type="presOf" srcId="{AF3BC006-6359-48ED-969D-D1F5FF087279}" destId="{089245C0-6A90-40A9-86B8-1A1FF3373E15}" srcOrd="0" destOrd="0" presId="urn:microsoft.com/office/officeart/2005/8/layout/cycle7"/>
    <dgm:cxn modelId="{F2C3020B-5B13-4FFD-B568-B7EAB0A7E96A}" type="presOf" srcId="{F8EB9E02-D669-4AB8-9AF2-437609597946}" destId="{719CC643-0548-4C84-A9C7-F86B5F32ED5B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5FA5F961-28AF-4ABC-A89A-78359B22769D}" type="presOf" srcId="{CD1CF5D0-BE48-4994-B8CF-747F37EB269D}" destId="{0BF893D5-3545-4953-9956-F9B206DF2996}" srcOrd="0" destOrd="0" presId="urn:microsoft.com/office/officeart/2005/8/layout/cycle7"/>
    <dgm:cxn modelId="{87E0882E-C539-47F9-AD3D-0B5319EFA57B}" type="presOf" srcId="{4FB6B501-A7B8-402F-9EB8-436159C4D6CE}" destId="{5A23A21C-4BC3-40FB-BEF2-FE15D5D1E6B2}" srcOrd="1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14B670A0-08A6-4099-88D4-059D1E0ADE95}" type="presOf" srcId="{AF3BC006-6359-48ED-969D-D1F5FF087279}" destId="{3728EBB2-4EC8-4AAB-905D-91C2F724A886}" srcOrd="1" destOrd="0" presId="urn:microsoft.com/office/officeart/2005/8/layout/cycle7"/>
    <dgm:cxn modelId="{21CA80B5-3A66-4A08-A61E-31F5A7DEB179}" type="presOf" srcId="{5882A147-7778-46EA-AF71-6D9D7C721A2A}" destId="{17C48B2C-1370-4EFF-9BDA-65026223DCC1}" srcOrd="0" destOrd="0" presId="urn:microsoft.com/office/officeart/2005/8/layout/cycle7"/>
    <dgm:cxn modelId="{E8812CDE-D10F-4A0F-A383-52787307B078}" type="presOf" srcId="{A635DCCC-5DF7-480A-93EE-6145FF20B506}" destId="{A468E429-61AE-4E6F-981A-16C5A0C1D8E0}" srcOrd="0" destOrd="0" presId="urn:microsoft.com/office/officeart/2005/8/layout/cycle7"/>
    <dgm:cxn modelId="{69642120-61A4-4F41-ADE5-9DC12D8FDBF9}" type="presOf" srcId="{CD1CF5D0-BE48-4994-B8CF-747F37EB269D}" destId="{0D4125EE-B724-4F23-BF6E-36D04805BC82}" srcOrd="1" destOrd="0" presId="urn:microsoft.com/office/officeart/2005/8/layout/cycle7"/>
    <dgm:cxn modelId="{5551A356-3C41-4E26-948A-45147D91657E}" type="presParOf" srcId="{A468E429-61AE-4E6F-981A-16C5A0C1D8E0}" destId="{719CC643-0548-4C84-A9C7-F86B5F32ED5B}" srcOrd="0" destOrd="0" presId="urn:microsoft.com/office/officeart/2005/8/layout/cycle7"/>
    <dgm:cxn modelId="{72BCA380-095A-4FBD-BD52-A86663679F1E}" type="presParOf" srcId="{A468E429-61AE-4E6F-981A-16C5A0C1D8E0}" destId="{0BF893D5-3545-4953-9956-F9B206DF2996}" srcOrd="1" destOrd="0" presId="urn:microsoft.com/office/officeart/2005/8/layout/cycle7"/>
    <dgm:cxn modelId="{71D57226-146B-4A64-9862-82E08D4CEDF6}" type="presParOf" srcId="{0BF893D5-3545-4953-9956-F9B206DF2996}" destId="{0D4125EE-B724-4F23-BF6E-36D04805BC82}" srcOrd="0" destOrd="0" presId="urn:microsoft.com/office/officeart/2005/8/layout/cycle7"/>
    <dgm:cxn modelId="{FE48ABEB-C866-4877-816F-448FF4EE600C}" type="presParOf" srcId="{A468E429-61AE-4E6F-981A-16C5A0C1D8E0}" destId="{81F92A1C-83A4-4B36-9732-00019C3D0C7B}" srcOrd="2" destOrd="0" presId="urn:microsoft.com/office/officeart/2005/8/layout/cycle7"/>
    <dgm:cxn modelId="{18D15E64-1EAD-484F-8A89-56F0096BB1B1}" type="presParOf" srcId="{A468E429-61AE-4E6F-981A-16C5A0C1D8E0}" destId="{52B1DC45-3C4B-4F57-BB1C-9748CF4F111C}" srcOrd="3" destOrd="0" presId="urn:microsoft.com/office/officeart/2005/8/layout/cycle7"/>
    <dgm:cxn modelId="{324FCA84-AA67-46C1-A83D-99B3B735DE78}" type="presParOf" srcId="{52B1DC45-3C4B-4F57-BB1C-9748CF4F111C}" destId="{5A23A21C-4BC3-40FB-BEF2-FE15D5D1E6B2}" srcOrd="0" destOrd="0" presId="urn:microsoft.com/office/officeart/2005/8/layout/cycle7"/>
    <dgm:cxn modelId="{95864C14-4BB6-4867-BFFE-3304DE5E4560}" type="presParOf" srcId="{A468E429-61AE-4E6F-981A-16C5A0C1D8E0}" destId="{17C48B2C-1370-4EFF-9BDA-65026223DCC1}" srcOrd="4" destOrd="0" presId="urn:microsoft.com/office/officeart/2005/8/layout/cycle7"/>
    <dgm:cxn modelId="{83AB61C9-EF8F-4F05-998A-1CE7E7D0F27E}" type="presParOf" srcId="{A468E429-61AE-4E6F-981A-16C5A0C1D8E0}" destId="{089245C0-6A90-40A9-86B8-1A1FF3373E15}" srcOrd="5" destOrd="0" presId="urn:microsoft.com/office/officeart/2005/8/layout/cycle7"/>
    <dgm:cxn modelId="{099F4691-8354-4509-AF20-D0B0FA77DC96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E85674C5-44BA-46A4-B11D-B50D6C6A5AC1}" type="presOf" srcId="{AF3BC006-6359-48ED-969D-D1F5FF087279}" destId="{3728EBB2-4EC8-4AAB-905D-91C2F724A886}" srcOrd="1" destOrd="0" presId="urn:microsoft.com/office/officeart/2005/8/layout/cycle7"/>
    <dgm:cxn modelId="{F01CBD06-ECBE-43D5-891B-5A90076C1087}" type="presOf" srcId="{A635DCCC-5DF7-480A-93EE-6145FF20B506}" destId="{A468E429-61AE-4E6F-981A-16C5A0C1D8E0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CB3BE892-2B7B-49FE-AC95-9B4DABFE2D34}" type="presOf" srcId="{4FB6B501-A7B8-402F-9EB8-436159C4D6CE}" destId="{52B1DC45-3C4B-4F57-BB1C-9748CF4F111C}" srcOrd="0" destOrd="0" presId="urn:microsoft.com/office/officeart/2005/8/layout/cycle7"/>
    <dgm:cxn modelId="{0A378841-55BB-4ECE-847E-3D560F5F4F9F}" type="presOf" srcId="{AF3BC006-6359-48ED-969D-D1F5FF087279}" destId="{089245C0-6A90-40A9-86B8-1A1FF3373E15}" srcOrd="0" destOrd="0" presId="urn:microsoft.com/office/officeart/2005/8/layout/cycle7"/>
    <dgm:cxn modelId="{133D0BFE-DF54-44A2-989E-10C43520B06F}" type="presOf" srcId="{F8EB9E02-D669-4AB8-9AF2-437609597946}" destId="{719CC643-0548-4C84-A9C7-F86B5F32ED5B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7A8CC269-BFFB-4439-AF52-116F886B32B9}" type="presOf" srcId="{5882A147-7778-46EA-AF71-6D9D7C721A2A}" destId="{17C48B2C-1370-4EFF-9BDA-65026223DCC1}" srcOrd="0" destOrd="0" presId="urn:microsoft.com/office/officeart/2005/8/layout/cycle7"/>
    <dgm:cxn modelId="{963AE1A0-E7EC-445E-9A51-CA4034F2F28D}" type="presOf" srcId="{97BA59F1-6B7D-4B9D-B413-8022F668056F}" destId="{81F92A1C-83A4-4B36-9732-00019C3D0C7B}" srcOrd="0" destOrd="0" presId="urn:microsoft.com/office/officeart/2005/8/layout/cycle7"/>
    <dgm:cxn modelId="{B7AEDEAE-3BF0-48FC-A7DE-8AD2B4EE5D3E}" type="presOf" srcId="{4FB6B501-A7B8-402F-9EB8-436159C4D6CE}" destId="{5A23A21C-4BC3-40FB-BEF2-FE15D5D1E6B2}" srcOrd="1" destOrd="0" presId="urn:microsoft.com/office/officeart/2005/8/layout/cycle7"/>
    <dgm:cxn modelId="{202BF93E-25E6-4169-A0E3-63BCD73651C7}" type="presOf" srcId="{CD1CF5D0-BE48-4994-B8CF-747F37EB269D}" destId="{0D4125EE-B724-4F23-BF6E-36D04805BC82}" srcOrd="1" destOrd="0" presId="urn:microsoft.com/office/officeart/2005/8/layout/cycle7"/>
    <dgm:cxn modelId="{913E64CF-D0F5-40DF-A4AE-16ADD78ADF67}" type="presOf" srcId="{CD1CF5D0-BE48-4994-B8CF-747F37EB269D}" destId="{0BF893D5-3545-4953-9956-F9B206DF2996}" srcOrd="0" destOrd="0" presId="urn:microsoft.com/office/officeart/2005/8/layout/cycle7"/>
    <dgm:cxn modelId="{9A0E89CD-0B9A-4EDF-A764-DA9A4A8A433D}" type="presParOf" srcId="{A468E429-61AE-4E6F-981A-16C5A0C1D8E0}" destId="{719CC643-0548-4C84-A9C7-F86B5F32ED5B}" srcOrd="0" destOrd="0" presId="urn:microsoft.com/office/officeart/2005/8/layout/cycle7"/>
    <dgm:cxn modelId="{C552A89E-2A56-4AE8-B024-4CFF513FC24E}" type="presParOf" srcId="{A468E429-61AE-4E6F-981A-16C5A0C1D8E0}" destId="{0BF893D5-3545-4953-9956-F9B206DF2996}" srcOrd="1" destOrd="0" presId="urn:microsoft.com/office/officeart/2005/8/layout/cycle7"/>
    <dgm:cxn modelId="{771CDDA0-CB94-48F8-A6F1-BF404269A007}" type="presParOf" srcId="{0BF893D5-3545-4953-9956-F9B206DF2996}" destId="{0D4125EE-B724-4F23-BF6E-36D04805BC82}" srcOrd="0" destOrd="0" presId="urn:microsoft.com/office/officeart/2005/8/layout/cycle7"/>
    <dgm:cxn modelId="{2CCF9CE9-779F-4D80-B5EB-45509500A927}" type="presParOf" srcId="{A468E429-61AE-4E6F-981A-16C5A0C1D8E0}" destId="{81F92A1C-83A4-4B36-9732-00019C3D0C7B}" srcOrd="2" destOrd="0" presId="urn:microsoft.com/office/officeart/2005/8/layout/cycle7"/>
    <dgm:cxn modelId="{B0884A15-D84E-4FD6-8A31-61956D531E64}" type="presParOf" srcId="{A468E429-61AE-4E6F-981A-16C5A0C1D8E0}" destId="{52B1DC45-3C4B-4F57-BB1C-9748CF4F111C}" srcOrd="3" destOrd="0" presId="urn:microsoft.com/office/officeart/2005/8/layout/cycle7"/>
    <dgm:cxn modelId="{BB973230-E63C-4337-B6FB-248C1B0C4263}" type="presParOf" srcId="{52B1DC45-3C4B-4F57-BB1C-9748CF4F111C}" destId="{5A23A21C-4BC3-40FB-BEF2-FE15D5D1E6B2}" srcOrd="0" destOrd="0" presId="urn:microsoft.com/office/officeart/2005/8/layout/cycle7"/>
    <dgm:cxn modelId="{17155705-96A3-4E6A-9EB6-28F41C5EBF0A}" type="presParOf" srcId="{A468E429-61AE-4E6F-981A-16C5A0C1D8E0}" destId="{17C48B2C-1370-4EFF-9BDA-65026223DCC1}" srcOrd="4" destOrd="0" presId="urn:microsoft.com/office/officeart/2005/8/layout/cycle7"/>
    <dgm:cxn modelId="{0D6B0107-67F2-480D-A29B-216399962835}" type="presParOf" srcId="{A468E429-61AE-4E6F-981A-16C5A0C1D8E0}" destId="{089245C0-6A90-40A9-86B8-1A1FF3373E15}" srcOrd="5" destOrd="0" presId="urn:microsoft.com/office/officeart/2005/8/layout/cycle7"/>
    <dgm:cxn modelId="{7885427E-31FE-46BF-B7D2-787F185B6B8E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5FCEDE9-B8B6-4D8E-8BC2-350405A20802}" type="presOf" srcId="{AF3BC006-6359-48ED-969D-D1F5FF087279}" destId="{3728EBB2-4EC8-4AAB-905D-91C2F724A886}" srcOrd="1" destOrd="0" presId="urn:microsoft.com/office/officeart/2005/8/layout/cycle7"/>
    <dgm:cxn modelId="{7FBFEC10-B2AA-4DD4-9E24-1FFB21C5D945}" type="presOf" srcId="{CD1CF5D0-BE48-4994-B8CF-747F37EB269D}" destId="{0BF893D5-3545-4953-9956-F9B206DF2996}" srcOrd="0" destOrd="0" presId="urn:microsoft.com/office/officeart/2005/8/layout/cycle7"/>
    <dgm:cxn modelId="{913D8907-EA44-4252-89FE-148D6D6F6207}" type="presOf" srcId="{5882A147-7778-46EA-AF71-6D9D7C721A2A}" destId="{17C48B2C-1370-4EFF-9BDA-65026223DCC1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A8DF74B9-53B6-4B68-B279-A6A11D461B01}" type="presOf" srcId="{AF3BC006-6359-48ED-969D-D1F5FF087279}" destId="{089245C0-6A90-40A9-86B8-1A1FF3373E15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1DD031C1-D0E4-4451-86D1-9A4DC5AEC543}" type="presOf" srcId="{4FB6B501-A7B8-402F-9EB8-436159C4D6CE}" destId="{52B1DC45-3C4B-4F57-BB1C-9748CF4F111C}" srcOrd="0" destOrd="0" presId="urn:microsoft.com/office/officeart/2005/8/layout/cycle7"/>
    <dgm:cxn modelId="{2BD9C87D-147D-4FD0-B14A-56E7099C4EAE}" type="presOf" srcId="{4FB6B501-A7B8-402F-9EB8-436159C4D6CE}" destId="{5A23A21C-4BC3-40FB-BEF2-FE15D5D1E6B2}" srcOrd="1" destOrd="0" presId="urn:microsoft.com/office/officeart/2005/8/layout/cycle7"/>
    <dgm:cxn modelId="{65DB7F92-6716-485D-AB6C-8B3B07771C20}" type="presOf" srcId="{97BA59F1-6B7D-4B9D-B413-8022F668056F}" destId="{81F92A1C-83A4-4B36-9732-00019C3D0C7B}" srcOrd="0" destOrd="0" presId="urn:microsoft.com/office/officeart/2005/8/layout/cycle7"/>
    <dgm:cxn modelId="{72AAF551-DC2C-4F89-ACB6-40147606A9D2}" type="presOf" srcId="{A635DCCC-5DF7-480A-93EE-6145FF20B506}" destId="{A468E429-61AE-4E6F-981A-16C5A0C1D8E0}" srcOrd="0" destOrd="0" presId="urn:microsoft.com/office/officeart/2005/8/layout/cycle7"/>
    <dgm:cxn modelId="{622CC0BC-A40A-4F05-8744-900C1E0D1B76}" type="presOf" srcId="{CD1CF5D0-BE48-4994-B8CF-747F37EB269D}" destId="{0D4125EE-B724-4F23-BF6E-36D04805BC82}" srcOrd="1" destOrd="0" presId="urn:microsoft.com/office/officeart/2005/8/layout/cycle7"/>
    <dgm:cxn modelId="{F9A29768-D9AD-4065-9113-22B184D7966F}" type="presOf" srcId="{F8EB9E02-D669-4AB8-9AF2-437609597946}" destId="{719CC643-0548-4C84-A9C7-F86B5F32ED5B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98FC1427-CDE9-43E7-8A73-25C8D1732A5F}" type="presParOf" srcId="{A468E429-61AE-4E6F-981A-16C5A0C1D8E0}" destId="{719CC643-0548-4C84-A9C7-F86B5F32ED5B}" srcOrd="0" destOrd="0" presId="urn:microsoft.com/office/officeart/2005/8/layout/cycle7"/>
    <dgm:cxn modelId="{BFBDE63B-E7A1-4E33-B1BE-A23C2FFC2E41}" type="presParOf" srcId="{A468E429-61AE-4E6F-981A-16C5A0C1D8E0}" destId="{0BF893D5-3545-4953-9956-F9B206DF2996}" srcOrd="1" destOrd="0" presId="urn:microsoft.com/office/officeart/2005/8/layout/cycle7"/>
    <dgm:cxn modelId="{973C1A09-E044-448F-BA0E-DE220282074E}" type="presParOf" srcId="{0BF893D5-3545-4953-9956-F9B206DF2996}" destId="{0D4125EE-B724-4F23-BF6E-36D04805BC82}" srcOrd="0" destOrd="0" presId="urn:microsoft.com/office/officeart/2005/8/layout/cycle7"/>
    <dgm:cxn modelId="{222E19D5-77ED-490C-A904-3EB650D4342A}" type="presParOf" srcId="{A468E429-61AE-4E6F-981A-16C5A0C1D8E0}" destId="{81F92A1C-83A4-4B36-9732-00019C3D0C7B}" srcOrd="2" destOrd="0" presId="urn:microsoft.com/office/officeart/2005/8/layout/cycle7"/>
    <dgm:cxn modelId="{9831E805-1CC7-4181-93E5-038687B748E4}" type="presParOf" srcId="{A468E429-61AE-4E6F-981A-16C5A0C1D8E0}" destId="{52B1DC45-3C4B-4F57-BB1C-9748CF4F111C}" srcOrd="3" destOrd="0" presId="urn:microsoft.com/office/officeart/2005/8/layout/cycle7"/>
    <dgm:cxn modelId="{06DDFA51-47C2-431B-9F1D-84AF03DF9FB6}" type="presParOf" srcId="{52B1DC45-3C4B-4F57-BB1C-9748CF4F111C}" destId="{5A23A21C-4BC3-40FB-BEF2-FE15D5D1E6B2}" srcOrd="0" destOrd="0" presId="urn:microsoft.com/office/officeart/2005/8/layout/cycle7"/>
    <dgm:cxn modelId="{17279C24-650C-46F2-A28F-1B415C773A6D}" type="presParOf" srcId="{A468E429-61AE-4E6F-981A-16C5A0C1D8E0}" destId="{17C48B2C-1370-4EFF-9BDA-65026223DCC1}" srcOrd="4" destOrd="0" presId="urn:microsoft.com/office/officeart/2005/8/layout/cycle7"/>
    <dgm:cxn modelId="{38D87FF5-7BD2-4265-AE4A-BC9D1BA14FD9}" type="presParOf" srcId="{A468E429-61AE-4E6F-981A-16C5A0C1D8E0}" destId="{089245C0-6A90-40A9-86B8-1A1FF3373E15}" srcOrd="5" destOrd="0" presId="urn:microsoft.com/office/officeart/2005/8/layout/cycle7"/>
    <dgm:cxn modelId="{CC227900-6BB8-4A9C-BFCE-A629F9826DBC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BB18-9D57-4B90-9560-933407342F09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80DDF-CEBB-4A53-A4A2-5460C4A2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700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76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623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27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82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882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636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816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0507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975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60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2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035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879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7385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512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1494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779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5402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9616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4992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8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911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8223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2513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6121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094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3308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273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823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053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448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486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03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770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45448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6496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894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97856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028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169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8472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3495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80DDF-CEBB-4A53-A4A2-5460C4A2E688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51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18865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75355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5866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80DDF-CEBB-4A53-A4A2-5460C4A2E688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4378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66719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39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63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smtClean="0"/>
              <a:t>Seems easy – X &gt; Y,</a:t>
            </a:r>
            <a:r>
              <a:rPr lang="en-GB" b="0" baseline="0" smtClean="0"/>
              <a:t> Y &gt; Z = X &gt; Z</a:t>
            </a:r>
          </a:p>
          <a:p>
            <a:endParaRPr lang="en-GB" b="0" baseline="0" smtClean="0"/>
          </a:p>
          <a:p>
            <a:r>
              <a:rPr lang="en-GB" b="0" baseline="0" smtClean="0"/>
              <a:t>Undistributed middle!</a:t>
            </a:r>
          </a:p>
          <a:p>
            <a:endParaRPr lang="en-GB" b="0" baseline="0" smtClean="0"/>
          </a:p>
          <a:p>
            <a:r>
              <a:rPr lang="en-GB" b="0" baseline="0" smtClean="0"/>
              <a:t>X &gt; Y; X &gt; Z</a:t>
            </a:r>
          </a:p>
          <a:p>
            <a:r>
              <a:rPr lang="en-GB" b="0" baseline="0" smtClean="0"/>
              <a:t>Can we say Y &gt; Z?</a:t>
            </a:r>
          </a:p>
          <a:p>
            <a:r>
              <a:rPr lang="en-GB" b="0" baseline="0" smtClean="0"/>
              <a:t>No!</a:t>
            </a:r>
            <a:r>
              <a:rPr lang="en-GB" b="0" baseline="0"/>
              <a:t> </a:t>
            </a:r>
            <a:r>
              <a:rPr lang="en-GB" b="0" baseline="0" smtClean="0"/>
              <a:t>All relations possible – Y &lt; Z; Y = Z</a:t>
            </a:r>
          </a:p>
          <a:p>
            <a:r>
              <a:rPr lang="en-GB" b="0" baseline="0" smtClean="0"/>
              <a:t>We have to know preferences in such way that we can order any two of the known preferences to each 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72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909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64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3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6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2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8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7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9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9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5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4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96A0-375C-4BF4-AB48-9D1630EFACF6}" type="datetimeFigureOut">
              <a:rPr lang="en-US" smtClean="0"/>
              <a:t>09. 11. 2015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Game theory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785065"/>
            <a:ext cx="6858000" cy="86287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Lukáš Lehotský</a:t>
            </a:r>
          </a:p>
          <a:p>
            <a:r>
              <a:rPr lang="cs-CZ" dirty="0" smtClean="0"/>
              <a:t>llehotsky</a:t>
            </a:r>
            <a:r>
              <a:rPr lang="en-US" dirty="0" smtClean="0"/>
              <a:t>@mail.muni.cz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8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notions about preferences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Preferences over outcomes are stable and do not change in the time of making decision – are fixed</a:t>
            </a:r>
          </a:p>
          <a:p>
            <a:endParaRPr lang="en-US" dirty="0" smtClean="0"/>
          </a:p>
          <a:p>
            <a:r>
              <a:rPr lang="en-US" dirty="0" smtClean="0"/>
              <a:t>Preferences are ordinal – they order actions but the difference between the two values has no meaning unless they state utility</a:t>
            </a:r>
          </a:p>
          <a:p>
            <a:endParaRPr lang="en-US" dirty="0" smtClean="0"/>
          </a:p>
          <a:p>
            <a:r>
              <a:rPr lang="en-US" dirty="0" smtClean="0"/>
              <a:t>Compare two situations</a:t>
            </a:r>
          </a:p>
          <a:p>
            <a:pPr lvl="1"/>
            <a:r>
              <a:rPr lang="en-US" dirty="0" smtClean="0"/>
              <a:t>u(C</a:t>
            </a:r>
            <a:r>
              <a:rPr lang="en-US" baseline="-25000" dirty="0" smtClean="0"/>
              <a:t>1</a:t>
            </a:r>
            <a:r>
              <a:rPr lang="en-US" dirty="0" smtClean="0"/>
              <a:t>) = 1, u(C</a:t>
            </a:r>
            <a:r>
              <a:rPr lang="en-US" baseline="-25000" dirty="0" smtClean="0"/>
              <a:t>2</a:t>
            </a:r>
            <a:r>
              <a:rPr lang="en-US" dirty="0" smtClean="0"/>
              <a:t>) = 2, u(C</a:t>
            </a:r>
            <a:r>
              <a:rPr lang="en-US" baseline="-25000" dirty="0" smtClean="0"/>
              <a:t>3</a:t>
            </a:r>
            <a:r>
              <a:rPr lang="en-US" dirty="0" smtClean="0"/>
              <a:t>) = 0</a:t>
            </a:r>
          </a:p>
          <a:p>
            <a:pPr lvl="1"/>
            <a:r>
              <a:rPr lang="en-US" dirty="0"/>
              <a:t>u(C</a:t>
            </a:r>
            <a:r>
              <a:rPr lang="en-US" baseline="-25000" dirty="0"/>
              <a:t>1</a:t>
            </a:r>
            <a:r>
              <a:rPr lang="en-US" dirty="0"/>
              <a:t>) = 1, u(C</a:t>
            </a:r>
            <a:r>
              <a:rPr lang="en-US" baseline="-25000" dirty="0"/>
              <a:t>2</a:t>
            </a:r>
            <a:r>
              <a:rPr lang="en-US" dirty="0"/>
              <a:t>) = </a:t>
            </a:r>
            <a:r>
              <a:rPr lang="en-US" dirty="0" smtClean="0"/>
              <a:t>200, </a:t>
            </a:r>
            <a:r>
              <a:rPr lang="en-US" dirty="0"/>
              <a:t>u(C</a:t>
            </a:r>
            <a:r>
              <a:rPr lang="en-US" baseline="-25000" dirty="0"/>
              <a:t>3</a:t>
            </a:r>
            <a:r>
              <a:rPr lang="en-US" dirty="0"/>
              <a:t>) = </a:t>
            </a:r>
            <a:r>
              <a:rPr lang="en-US" dirty="0" smtClean="0"/>
              <a:t>-50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Both situations have same preference ordering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smtClean="0"/>
              <a:t>p C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dirty="0" smtClean="0"/>
              <a:t>p C</a:t>
            </a:r>
            <a:r>
              <a:rPr lang="en-US" baseline="-25000" dirty="0" smtClean="0"/>
              <a:t>3</a:t>
            </a:r>
            <a:endParaRPr lang="en-US" baseline="-25000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5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notions about rationality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People do not calculate their actions – the definition of rationality is narrower than common-sense one</a:t>
            </a:r>
          </a:p>
          <a:p>
            <a:endParaRPr lang="en-US" dirty="0" smtClean="0"/>
          </a:p>
          <a:p>
            <a:r>
              <a:rPr lang="en-US" dirty="0" smtClean="0"/>
              <a:t>Rationality tells nothing about preferences over outcomes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Rational actors may differ in choices in same situation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Rational actors can err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games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3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Games of perfect information</a:t>
            </a:r>
          </a:p>
          <a:p>
            <a:r>
              <a:rPr lang="en-US" dirty="0"/>
              <a:t>Games of imperfect information</a:t>
            </a:r>
          </a:p>
          <a:p>
            <a:endParaRPr lang="en-US" dirty="0"/>
          </a:p>
          <a:p>
            <a:r>
              <a:rPr lang="en-US" dirty="0"/>
              <a:t>Cooperative games</a:t>
            </a:r>
          </a:p>
          <a:p>
            <a:r>
              <a:rPr lang="en-US" dirty="0"/>
              <a:t>Non-cooperative games</a:t>
            </a:r>
          </a:p>
          <a:p>
            <a:endParaRPr lang="en-US" dirty="0" smtClean="0"/>
          </a:p>
          <a:p>
            <a:r>
              <a:rPr lang="en-US" dirty="0" smtClean="0"/>
              <a:t>Constant-sum game</a:t>
            </a:r>
          </a:p>
          <a:p>
            <a:r>
              <a:rPr lang="en-US" dirty="0" smtClean="0"/>
              <a:t>Positive-sum game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7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of perfect/imperfect information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Perfect information games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All players know other players’ strategies available to them</a:t>
            </a:r>
          </a:p>
          <a:p>
            <a:r>
              <a:rPr lang="en-US" dirty="0" smtClean="0"/>
              <a:t>All players know payoffs over actions</a:t>
            </a:r>
          </a:p>
          <a:p>
            <a:r>
              <a:rPr lang="en-US" dirty="0" smtClean="0"/>
              <a:t>All players know other players know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Imperfect information games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Some information about other players’ actions is not know to the player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Cooperative/non-cooperative games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Actors are allowed to </a:t>
            </a:r>
            <a:r>
              <a:rPr lang="en-GB" dirty="0" smtClean="0"/>
              <a:t>make </a:t>
            </a:r>
            <a:r>
              <a:rPr lang="en-GB" dirty="0"/>
              <a:t>enforceable </a:t>
            </a:r>
            <a:r>
              <a:rPr lang="en-GB" dirty="0" smtClean="0"/>
              <a:t>contracts</a:t>
            </a:r>
          </a:p>
          <a:p>
            <a:r>
              <a:rPr lang="en-GB" dirty="0" smtClean="0"/>
              <a:t>Players do not need to cooperate, but cooperation is </a:t>
            </a:r>
            <a:r>
              <a:rPr lang="en-GB" dirty="0" err="1" smtClean="0"/>
              <a:t>enfoceable</a:t>
            </a:r>
            <a:r>
              <a:rPr lang="en-GB" dirty="0" smtClean="0"/>
              <a:t> </a:t>
            </a:r>
            <a:r>
              <a:rPr lang="en-GB" dirty="0"/>
              <a:t>by an outside </a:t>
            </a:r>
            <a:r>
              <a:rPr lang="en-GB" dirty="0" smtClean="0"/>
              <a:t>party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Non-cooperative games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Actors unable </a:t>
            </a:r>
            <a:r>
              <a:rPr lang="en-GB" dirty="0"/>
              <a:t>to make enforceable contracts outside of those specifically </a:t>
            </a:r>
            <a:r>
              <a:rPr lang="en-GB" dirty="0" err="1"/>
              <a:t>modeled</a:t>
            </a:r>
            <a:r>
              <a:rPr lang="en-GB" dirty="0"/>
              <a:t> in the </a:t>
            </a:r>
            <a:r>
              <a:rPr lang="en-GB" dirty="0" smtClean="0"/>
              <a:t>game</a:t>
            </a:r>
          </a:p>
          <a:p>
            <a:r>
              <a:rPr lang="en-GB" dirty="0" smtClean="0"/>
              <a:t>Players might cooperate</a:t>
            </a:r>
            <a:r>
              <a:rPr lang="en-GB" dirty="0"/>
              <a:t>, but </a:t>
            </a:r>
            <a:r>
              <a:rPr lang="en-GB" dirty="0" smtClean="0"/>
              <a:t>any </a:t>
            </a:r>
            <a:r>
              <a:rPr lang="en-GB" dirty="0"/>
              <a:t>cooperation must be </a:t>
            </a:r>
            <a:r>
              <a:rPr lang="en-GB" dirty="0" smtClean="0"/>
              <a:t>self-enforcing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2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Constant-sum/Positive-sum games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Constant sum games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Sum </a:t>
            </a:r>
            <a:r>
              <a:rPr lang="en-GB" dirty="0"/>
              <a:t>of all players' payoffs is the same for any </a:t>
            </a:r>
            <a:r>
              <a:rPr lang="en-GB" dirty="0" smtClean="0"/>
              <a:t>outcome</a:t>
            </a:r>
          </a:p>
          <a:p>
            <a:r>
              <a:rPr lang="en-GB" dirty="0" smtClean="0"/>
              <a:t>Gain </a:t>
            </a:r>
            <a:r>
              <a:rPr lang="en-GB" dirty="0"/>
              <a:t>for one participant is always at the expense of another</a:t>
            </a:r>
            <a:endParaRPr lang="en-GB" dirty="0" smtClean="0"/>
          </a:p>
          <a:p>
            <a:r>
              <a:rPr lang="en-US" dirty="0" smtClean="0"/>
              <a:t>Special case of zero-sum game where a</a:t>
            </a:r>
            <a:r>
              <a:rPr lang="en-GB" dirty="0" err="1" smtClean="0"/>
              <a:t>ll</a:t>
            </a:r>
            <a:r>
              <a:rPr lang="en-GB" dirty="0" smtClean="0"/>
              <a:t> </a:t>
            </a:r>
            <a:r>
              <a:rPr lang="en-GB" dirty="0"/>
              <a:t>outcomes involve a sum of all player's payoffs of </a:t>
            </a:r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Positive-sum games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</a:t>
            </a:r>
            <a:r>
              <a:rPr lang="en-GB" dirty="0" smtClean="0"/>
              <a:t>ombined </a:t>
            </a:r>
            <a:r>
              <a:rPr lang="en-GB" dirty="0"/>
              <a:t>payoffs of all players are not the same in every outcome of the </a:t>
            </a:r>
            <a:r>
              <a:rPr lang="en-GB" dirty="0" smtClean="0"/>
              <a:t>game</a:t>
            </a:r>
          </a:p>
          <a:p>
            <a:r>
              <a:rPr lang="en-GB" dirty="0" smtClean="0"/>
              <a:t>Positive-sum </a:t>
            </a:r>
            <a:r>
              <a:rPr lang="en-GB" dirty="0"/>
              <a:t>game implies that players may have interests in common, to achieve an outcome that maximizes total payoffs.</a:t>
            </a:r>
          </a:p>
        </p:txBody>
      </p:sp>
    </p:spTree>
    <p:extLst>
      <p:ext uri="{BB962C8B-B14F-4D97-AF65-F5344CB8AC3E}">
        <p14:creationId xmlns:p14="http://schemas.microsoft.com/office/powerpoint/2010/main" val="281218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a game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0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game the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Players</a:t>
            </a:r>
          </a:p>
          <a:p>
            <a:endParaRPr lang="en-US" dirty="0" smtClean="0"/>
          </a:p>
          <a:p>
            <a:r>
              <a:rPr lang="en-US" dirty="0" smtClean="0"/>
              <a:t>Actions</a:t>
            </a:r>
          </a:p>
          <a:p>
            <a:endParaRPr lang="en-US" dirty="0" smtClean="0"/>
          </a:p>
          <a:p>
            <a:r>
              <a:rPr lang="en-US" dirty="0" smtClean="0"/>
              <a:t>Strategies</a:t>
            </a:r>
          </a:p>
          <a:p>
            <a:endParaRPr lang="en-US" dirty="0"/>
          </a:p>
          <a:p>
            <a:r>
              <a:rPr lang="en-US" dirty="0" smtClean="0"/>
              <a:t>Outcomes</a:t>
            </a:r>
          </a:p>
          <a:p>
            <a:endParaRPr lang="en-US" dirty="0" smtClean="0"/>
          </a:p>
          <a:p>
            <a:r>
              <a:rPr lang="en-US" dirty="0" smtClean="0"/>
              <a:t>Payoffs of player</a:t>
            </a:r>
          </a:p>
        </p:txBody>
      </p:sp>
    </p:spTree>
    <p:extLst>
      <p:ext uri="{BB962C8B-B14F-4D97-AF65-F5344CB8AC3E}">
        <p14:creationId xmlns:p14="http://schemas.microsoft.com/office/powerpoint/2010/main" val="20996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pair can choose 2 actions: </a:t>
            </a:r>
            <a:r>
              <a:rPr lang="el-GR" dirty="0" smtClean="0"/>
              <a:t>α</a:t>
            </a:r>
            <a:r>
              <a:rPr lang="en-US" dirty="0" smtClean="0"/>
              <a:t> or </a:t>
            </a:r>
            <a:r>
              <a:rPr lang="el-GR" dirty="0" smtClean="0"/>
              <a:t>β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both choose </a:t>
            </a:r>
            <a:r>
              <a:rPr lang="el-GR" dirty="0" smtClean="0"/>
              <a:t>α</a:t>
            </a:r>
            <a:r>
              <a:rPr lang="en-US" dirty="0" smtClean="0"/>
              <a:t>, both will receive C</a:t>
            </a:r>
          </a:p>
          <a:p>
            <a:endParaRPr lang="en-US" dirty="0" smtClean="0"/>
          </a:p>
          <a:p>
            <a:r>
              <a:rPr lang="en-US" dirty="0" smtClean="0"/>
              <a:t>If both choose </a:t>
            </a:r>
            <a:r>
              <a:rPr lang="el-GR" dirty="0" smtClean="0"/>
              <a:t>β</a:t>
            </a:r>
            <a:r>
              <a:rPr lang="en-US" dirty="0" smtClean="0"/>
              <a:t>, both will receive B</a:t>
            </a:r>
          </a:p>
          <a:p>
            <a:endParaRPr lang="en-US" dirty="0" smtClean="0"/>
          </a:p>
          <a:p>
            <a:r>
              <a:rPr lang="en-US" dirty="0" smtClean="0"/>
              <a:t>If one chooses </a:t>
            </a:r>
            <a:r>
              <a:rPr lang="el-GR" dirty="0" smtClean="0"/>
              <a:t>α</a:t>
            </a:r>
            <a:r>
              <a:rPr lang="en-US" dirty="0" smtClean="0"/>
              <a:t> and other </a:t>
            </a:r>
            <a:r>
              <a:rPr lang="el-GR" dirty="0" smtClean="0"/>
              <a:t>β</a:t>
            </a:r>
            <a:r>
              <a:rPr lang="en-US" dirty="0" smtClean="0"/>
              <a:t>, one will receive A and </a:t>
            </a:r>
            <a:r>
              <a:rPr lang="en-US" smtClean="0"/>
              <a:t>other D – applies to both players equally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41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Can suicide terrorism</a:t>
            </a:r>
            <a:r>
              <a:rPr lang="en-US"/>
              <a:t> </a:t>
            </a:r>
            <a:r>
              <a:rPr lang="en-US" smtClean="0"/>
              <a:t>be rational?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my grades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My</a:t>
                      </a:r>
                      <a:r>
                        <a:rPr lang="sk-SK" sz="1900" baseline="0" dirty="0" smtClean="0"/>
                        <a:t> </a:t>
                      </a:r>
                      <a:r>
                        <a:rPr lang="sk-SK" sz="1900" baseline="0" dirty="0" err="1" smtClean="0"/>
                        <a:t>pair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/>
                        <a:t>α</a:t>
                      </a:r>
                      <a:endParaRPr lang="en-GB" sz="1900" dirty="0" smtClean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/>
                        <a:t>Me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α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C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b="1" dirty="0" smtClean="0"/>
                        <a:t>A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b="1" dirty="0" smtClean="0"/>
                        <a:t>D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B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my pair’s grades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My</a:t>
                      </a:r>
                      <a:r>
                        <a:rPr lang="sk-SK" sz="1900" baseline="0" dirty="0" smtClean="0"/>
                        <a:t> </a:t>
                      </a:r>
                      <a:r>
                        <a:rPr lang="sk-SK" sz="1900" baseline="0" dirty="0" err="1" smtClean="0"/>
                        <a:t>pair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/>
                        <a:t>α</a:t>
                      </a:r>
                      <a:endParaRPr lang="en-GB" sz="1900" dirty="0" smtClean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/>
                        <a:t>Me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α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C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/>
                        <a:t>D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/>
                        <a:t>A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B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4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normal form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8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Games in normal form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49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form representation of a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Called also “strategic form” or “matrix form”</a:t>
            </a:r>
          </a:p>
          <a:p>
            <a:endParaRPr lang="en-US" dirty="0" smtClean="0"/>
          </a:p>
          <a:p>
            <a:r>
              <a:rPr lang="en-US" dirty="0" smtClean="0"/>
              <a:t>Visualized as a matrix</a:t>
            </a:r>
          </a:p>
          <a:p>
            <a:endParaRPr lang="en-US" dirty="0"/>
          </a:p>
          <a:p>
            <a:r>
              <a:rPr lang="en-US" dirty="0" smtClean="0"/>
              <a:t>Represents a game as if agents were acting simultaneously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Utilities (Payoffs)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Grades are not </a:t>
            </a:r>
            <a:r>
              <a:rPr lang="en-US" dirty="0" err="1" smtClean="0"/>
              <a:t>utilites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Utilities for game:</a:t>
            </a:r>
          </a:p>
          <a:p>
            <a:pPr lvl="1"/>
            <a:r>
              <a:rPr lang="en-US" dirty="0" smtClean="0"/>
              <a:t>EU(A) = 3</a:t>
            </a:r>
          </a:p>
          <a:p>
            <a:pPr lvl="1"/>
            <a:r>
              <a:rPr lang="en-US" dirty="0" smtClean="0"/>
              <a:t>EU(B) = 2</a:t>
            </a:r>
          </a:p>
          <a:p>
            <a:pPr lvl="1"/>
            <a:r>
              <a:rPr lang="en-US" dirty="0" smtClean="0"/>
              <a:t>EU(C) = 1</a:t>
            </a:r>
          </a:p>
          <a:p>
            <a:pPr lvl="1"/>
            <a:r>
              <a:rPr lang="en-US" dirty="0" smtClean="0"/>
              <a:t>EU(D) = 0</a:t>
            </a:r>
          </a:p>
          <a:p>
            <a:pPr lvl="1"/>
            <a:endParaRPr lang="en-US" dirty="0"/>
          </a:p>
          <a:p>
            <a:r>
              <a:rPr lang="en-US" dirty="0" smtClean="0"/>
              <a:t>Preference over outcomes: A &gt; B &gt; C &gt; D -&gt; APBPCPD</a:t>
            </a:r>
          </a:p>
        </p:txBody>
      </p:sp>
    </p:spTree>
    <p:extLst>
      <p:ext uri="{BB962C8B-B14F-4D97-AF65-F5344CB8AC3E}">
        <p14:creationId xmlns:p14="http://schemas.microsoft.com/office/powerpoint/2010/main" val="13363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with payoffs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8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concepts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</a:p>
          <a:p>
            <a:pPr lvl="1"/>
            <a:r>
              <a:rPr lang="en-US" dirty="0"/>
              <a:t>Dominant Strategy </a:t>
            </a:r>
            <a:r>
              <a:rPr lang="en-US" dirty="0" smtClean="0"/>
              <a:t>Equilibrium</a:t>
            </a:r>
          </a:p>
          <a:p>
            <a:pPr lvl="1"/>
            <a:r>
              <a:rPr lang="en-US" dirty="0" smtClean="0"/>
              <a:t>Pure Strategy Equilibrium</a:t>
            </a:r>
          </a:p>
          <a:p>
            <a:pPr lvl="1"/>
            <a:r>
              <a:rPr lang="en-US" dirty="0" smtClean="0"/>
              <a:t>Mixed Strategy Equilibrium</a:t>
            </a:r>
          </a:p>
          <a:p>
            <a:r>
              <a:rPr lang="en-US" dirty="0" err="1" smtClean="0"/>
              <a:t>Subgame</a:t>
            </a:r>
            <a:r>
              <a:rPr lang="en-US" dirty="0" smtClean="0"/>
              <a:t> Perfect Equilibrium</a:t>
            </a:r>
          </a:p>
          <a:p>
            <a:r>
              <a:rPr lang="en-US" dirty="0" smtClean="0"/>
              <a:t>Bayesian Equilibrium</a:t>
            </a:r>
          </a:p>
          <a:p>
            <a:r>
              <a:rPr lang="en-US" dirty="0" smtClean="0"/>
              <a:t>Weak Perfect Bayesian Equilibrium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3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16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3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criticisms against Rational choice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Common criticism of rational choice – </a:t>
            </a:r>
            <a:r>
              <a:rPr lang="en-US" dirty="0" smtClean="0"/>
              <a:t>people behave irrationally</a:t>
            </a:r>
          </a:p>
          <a:p>
            <a:endParaRPr lang="en-US" dirty="0"/>
          </a:p>
          <a:p>
            <a:r>
              <a:rPr lang="en-US" dirty="0" smtClean="0"/>
              <a:t>Many times incorrect</a:t>
            </a:r>
          </a:p>
          <a:p>
            <a:endParaRPr lang="en-US" dirty="0"/>
          </a:p>
          <a:p>
            <a:r>
              <a:rPr lang="en-US" dirty="0" smtClean="0"/>
              <a:t>Rationality ≠ Sensibility</a:t>
            </a:r>
          </a:p>
          <a:p>
            <a:endParaRPr lang="en-US" dirty="0"/>
          </a:p>
          <a:p>
            <a:r>
              <a:rPr lang="en-US" dirty="0" smtClean="0"/>
              <a:t>Ordering preferences</a:t>
            </a:r>
          </a:p>
          <a:p>
            <a:endParaRPr lang="en-US" dirty="0"/>
          </a:p>
          <a:p>
            <a:r>
              <a:rPr lang="en-US" dirty="0" smtClean="0"/>
              <a:t>I can mostly prefer taking over the world and least painful death, but equally prefer most painful death and least taking over the world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5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6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0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Both players are tempted to defect</a:t>
            </a:r>
            <a:r>
              <a:rPr lang="en-GB" dirty="0" smtClean="0"/>
              <a:t>, since cooperate is strictly dominated by defect</a:t>
            </a:r>
          </a:p>
          <a:p>
            <a:endParaRPr lang="en-US" dirty="0"/>
          </a:p>
          <a:p>
            <a:r>
              <a:rPr lang="en-US" dirty="0" smtClean="0"/>
              <a:t>The outcome of the game is that both players betray the other one and end up choosing </a:t>
            </a:r>
            <a:r>
              <a:rPr lang="el-GR" dirty="0" smtClean="0"/>
              <a:t>α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Both will end up with outcome that is less preferred than the optimal outcome </a:t>
            </a:r>
            <a:r>
              <a:rPr lang="el-GR" dirty="0" smtClean="0"/>
              <a:t>β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 by seeking maximal gain from own action</a:t>
            </a:r>
          </a:p>
          <a:p>
            <a:endParaRPr lang="en-US" dirty="0"/>
          </a:p>
          <a:p>
            <a:r>
              <a:rPr lang="el-GR" dirty="0"/>
              <a:t>β</a:t>
            </a:r>
            <a:r>
              <a:rPr lang="en-US" dirty="0"/>
              <a:t>, </a:t>
            </a:r>
            <a:r>
              <a:rPr lang="el-GR" dirty="0" smtClean="0"/>
              <a:t>β</a:t>
            </a:r>
            <a:r>
              <a:rPr lang="en-US" dirty="0" smtClean="0"/>
              <a:t> is Pareto Efficient outcome – brings best outcomes for all players – no one could be better-off without making someone worse-off</a:t>
            </a:r>
          </a:p>
        </p:txBody>
      </p:sp>
    </p:spTree>
    <p:extLst>
      <p:ext uri="{BB962C8B-B14F-4D97-AF65-F5344CB8AC3E}">
        <p14:creationId xmlns:p14="http://schemas.microsoft.com/office/powerpoint/2010/main" val="23037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Dominance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8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 Strategy Equilibrium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might be dominant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Two types of dominance</a:t>
            </a:r>
            <a:endParaRPr lang="en-US" dirty="0"/>
          </a:p>
          <a:p>
            <a:r>
              <a:rPr lang="en-US" dirty="0" smtClean="0"/>
              <a:t>Strict (strong) dominance</a:t>
            </a:r>
          </a:p>
          <a:p>
            <a:r>
              <a:rPr lang="en-US" dirty="0" smtClean="0"/>
              <a:t>Weak dominance</a:t>
            </a:r>
          </a:p>
        </p:txBody>
      </p:sp>
    </p:spTree>
    <p:extLst>
      <p:ext uri="{BB962C8B-B14F-4D97-AF65-F5344CB8AC3E}">
        <p14:creationId xmlns:p14="http://schemas.microsoft.com/office/powerpoint/2010/main" val="12026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dominance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Player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Payoff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Dominant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Dominated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Strategy of all other players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endParaRPr lang="en-US" baseline="-25000" dirty="0" smtClean="0"/>
          </a:p>
          <a:p>
            <a:r>
              <a:rPr lang="en-US" dirty="0" smtClean="0"/>
              <a:t>Player i‘s strategy </a:t>
            </a:r>
            <a:r>
              <a:rPr lang="en-US" dirty="0" err="1" smtClean="0"/>
              <a:t>si</a:t>
            </a:r>
            <a:r>
              <a:rPr lang="en-US" dirty="0" smtClean="0"/>
              <a:t>’ is strictly dominated by player i‘s strategy </a:t>
            </a:r>
            <a:r>
              <a:rPr lang="en-US" dirty="0" err="1" smtClean="0"/>
              <a:t>si</a:t>
            </a:r>
            <a:r>
              <a:rPr lang="en-US" dirty="0" smtClean="0"/>
              <a:t> if and only if</a:t>
            </a:r>
          </a:p>
          <a:p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)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) for </a:t>
            </a:r>
            <a:r>
              <a:rPr lang="en-US" b="1" dirty="0" smtClean="0"/>
              <a:t>all</a:t>
            </a:r>
            <a:r>
              <a:rPr lang="en-US" dirty="0" smtClean="0"/>
              <a:t>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endParaRPr lang="en-US" baseline="-25000" dirty="0" smtClean="0"/>
          </a:p>
          <a:p>
            <a:r>
              <a:rPr lang="en-US" dirty="0" smtClean="0"/>
              <a:t>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against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is </a:t>
            </a:r>
            <a:r>
              <a:rPr lang="en-US" b="1" dirty="0" smtClean="0"/>
              <a:t>greater</a:t>
            </a:r>
            <a:r>
              <a:rPr lang="en-US" dirty="0" smtClean="0"/>
              <a:t> than 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against </a:t>
            </a:r>
            <a:r>
              <a:rPr lang="en-US" dirty="0" err="1" smtClean="0"/>
              <a:t>others’s</a:t>
            </a:r>
            <a:r>
              <a:rPr lang="en-US" dirty="0" smtClean="0"/>
              <a:t>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for all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7315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strict dominance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6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dominance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Player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Payoff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Dominant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Dominated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Strategy of all other players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endParaRPr lang="en-US" baseline="-25000" dirty="0" smtClean="0"/>
          </a:p>
          <a:p>
            <a:r>
              <a:rPr lang="en-US" dirty="0" smtClean="0"/>
              <a:t>Player i‘s strategy </a:t>
            </a:r>
            <a:r>
              <a:rPr lang="en-US" dirty="0" err="1" smtClean="0"/>
              <a:t>si</a:t>
            </a:r>
            <a:r>
              <a:rPr lang="en-US" dirty="0" smtClean="0"/>
              <a:t>’ is weakly dominated by player i‘s strategy </a:t>
            </a:r>
            <a:r>
              <a:rPr lang="en-US" dirty="0" err="1" smtClean="0"/>
              <a:t>si</a:t>
            </a:r>
            <a:r>
              <a:rPr lang="en-US" dirty="0" smtClean="0"/>
              <a:t> if</a:t>
            </a:r>
          </a:p>
          <a:p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) </a:t>
            </a:r>
            <a:r>
              <a:rPr lang="en-US" b="1" dirty="0" smtClean="0"/>
              <a:t>≥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) for </a:t>
            </a:r>
            <a:r>
              <a:rPr lang="en-US" b="1" dirty="0" smtClean="0"/>
              <a:t>all</a:t>
            </a:r>
            <a:r>
              <a:rPr lang="en-US" dirty="0" smtClean="0"/>
              <a:t>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		</a:t>
            </a:r>
            <a:r>
              <a:rPr lang="en-US" dirty="0" smtClean="0"/>
              <a:t>and</a:t>
            </a:r>
            <a:endParaRPr lang="en-US" baseline="-25000" dirty="0" smtClean="0"/>
          </a:p>
          <a:p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/>
              <a:t>(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, s</a:t>
            </a:r>
            <a:r>
              <a:rPr lang="en-US" baseline="-25000" dirty="0"/>
              <a:t>-</a:t>
            </a:r>
            <a:r>
              <a:rPr lang="en-US" baseline="-25000" dirty="0" err="1"/>
              <a:t>i</a:t>
            </a:r>
            <a:r>
              <a:rPr lang="en-US" dirty="0"/>
              <a:t>)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baseline="-25000" dirty="0" err="1"/>
              <a:t>i</a:t>
            </a:r>
            <a:r>
              <a:rPr lang="en-US" dirty="0"/>
              <a:t>(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’ , s</a:t>
            </a:r>
            <a:r>
              <a:rPr lang="en-US" baseline="-25000" dirty="0"/>
              <a:t>-</a:t>
            </a:r>
            <a:r>
              <a:rPr lang="en-US" baseline="-25000" dirty="0" err="1"/>
              <a:t>i</a:t>
            </a:r>
            <a:r>
              <a:rPr lang="en-US" dirty="0"/>
              <a:t> ) for </a:t>
            </a:r>
            <a:r>
              <a:rPr lang="en-US" b="1" dirty="0" smtClean="0"/>
              <a:t>some </a:t>
            </a:r>
            <a:r>
              <a:rPr lang="en-US" dirty="0" smtClean="0"/>
              <a:t>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endParaRPr lang="en-US" baseline="-25000" dirty="0" smtClean="0"/>
          </a:p>
          <a:p>
            <a:r>
              <a:rPr lang="en-US" dirty="0" smtClean="0"/>
              <a:t>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against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is </a:t>
            </a:r>
            <a:r>
              <a:rPr lang="en-US" b="1" dirty="0" smtClean="0"/>
              <a:t>greater or equal to</a:t>
            </a:r>
            <a:r>
              <a:rPr lang="en-US" dirty="0" smtClean="0"/>
              <a:t> 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against </a:t>
            </a:r>
            <a:r>
              <a:rPr lang="en-US" dirty="0" err="1" smtClean="0"/>
              <a:t>others’s</a:t>
            </a:r>
            <a:r>
              <a:rPr lang="en-US" dirty="0" smtClean="0"/>
              <a:t>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for all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b="1" dirty="0" smtClean="0"/>
              <a:t>greater for some </a:t>
            </a:r>
            <a:r>
              <a:rPr lang="en-US" dirty="0" smtClean="0"/>
              <a:t>others’ strategies </a:t>
            </a:r>
            <a:r>
              <a:rPr lang="en-US" dirty="0"/>
              <a:t>s</a:t>
            </a:r>
            <a:r>
              <a:rPr lang="en-US" baseline="-25000" dirty="0"/>
              <a:t>-</a:t>
            </a:r>
            <a:r>
              <a:rPr lang="en-US" baseline="-25000" dirty="0" err="1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0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weak dominance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12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play dominated strategies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by two key premises</a:t>
            </a:r>
          </a:p>
          <a:p>
            <a:pPr lvl="1"/>
            <a:r>
              <a:rPr lang="en-US" dirty="0" smtClean="0"/>
              <a:t>Completeness</a:t>
            </a:r>
          </a:p>
          <a:p>
            <a:pPr lvl="1"/>
            <a:r>
              <a:rPr lang="en-US" dirty="0" smtClean="0"/>
              <a:t>Transitivity</a:t>
            </a:r>
          </a:p>
          <a:p>
            <a:pPr lvl="1"/>
            <a:endParaRPr lang="en-US" dirty="0"/>
          </a:p>
          <a:p>
            <a:r>
              <a:rPr lang="en-US" dirty="0" smtClean="0"/>
              <a:t>Indifferent to normative assessment of preferences and choices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3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Dominated strategy </a:t>
            </a:r>
            <a:r>
              <a:rPr lang="en-US" b="1" dirty="0"/>
              <a:t>brings lesser payoffs </a:t>
            </a:r>
            <a:r>
              <a:rPr lang="en-US" dirty="0"/>
              <a:t>than dominant strategy</a:t>
            </a:r>
          </a:p>
          <a:p>
            <a:endParaRPr lang="en-US" dirty="0"/>
          </a:p>
          <a:p>
            <a:r>
              <a:rPr lang="en-US" dirty="0"/>
              <a:t>Dominated strategy brings lesser payoffs </a:t>
            </a:r>
            <a:r>
              <a:rPr lang="en-US" b="1" dirty="0"/>
              <a:t>no matter what strategy is selected by other player</a:t>
            </a:r>
          </a:p>
          <a:p>
            <a:endParaRPr lang="en-US" dirty="0" smtClean="0"/>
          </a:p>
          <a:p>
            <a:r>
              <a:rPr lang="en-US" dirty="0" smtClean="0"/>
              <a:t>Can’t control minds of others to force them not to play dominant strategy</a:t>
            </a:r>
          </a:p>
          <a:p>
            <a:endParaRPr lang="en-US" dirty="0"/>
          </a:p>
          <a:p>
            <a:r>
              <a:rPr lang="en-US" dirty="0" smtClean="0"/>
              <a:t>Event if </a:t>
            </a:r>
            <a:r>
              <a:rPr lang="en-US" b="1" dirty="0" smtClean="0"/>
              <a:t>could</a:t>
            </a:r>
            <a:r>
              <a:rPr lang="en-US" dirty="0" smtClean="0"/>
              <a:t> control minds of others and be sure they’ll play dominated strategy, than </a:t>
            </a:r>
            <a:r>
              <a:rPr lang="en-US" b="1" dirty="0" smtClean="0"/>
              <a:t>rational to play dominant strategy anyway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045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integer between 1 – 100 incl.</a:t>
            </a:r>
          </a:p>
          <a:p>
            <a:r>
              <a:rPr lang="en-US" dirty="0" smtClean="0"/>
              <a:t>All numbers will be averaged</a:t>
            </a:r>
          </a:p>
          <a:p>
            <a:r>
              <a:rPr lang="en-US" dirty="0" smtClean="0"/>
              <a:t>Winner is the one who will be closest to the 2/3 of the group’s average</a:t>
            </a:r>
          </a:p>
        </p:txBody>
      </p:sp>
    </p:spTree>
    <p:extLst>
      <p:ext uri="{BB962C8B-B14F-4D97-AF65-F5344CB8AC3E}">
        <p14:creationId xmlns:p14="http://schemas.microsoft.com/office/powerpoint/2010/main" val="7215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= 100</a:t>
            </a:r>
          </a:p>
          <a:p>
            <a:r>
              <a:rPr lang="en-US" dirty="0" smtClean="0"/>
              <a:t>2/3 of average = ~ 66.66</a:t>
            </a:r>
          </a:p>
          <a:p>
            <a:r>
              <a:rPr lang="en-US" dirty="0" smtClean="0"/>
              <a:t>X &gt; 67 is strictly dominated strategy </a:t>
            </a:r>
          </a:p>
          <a:p>
            <a:pPr lvl="1"/>
            <a:r>
              <a:rPr lang="en-US" dirty="0" smtClean="0"/>
              <a:t>Even if everyone else selected 100</a:t>
            </a:r>
          </a:p>
          <a:p>
            <a:pPr lvl="1"/>
            <a:r>
              <a:rPr lang="en-US" dirty="0" smtClean="0"/>
              <a:t>One selected 67</a:t>
            </a:r>
          </a:p>
          <a:p>
            <a:pPr lvl="1"/>
            <a:r>
              <a:rPr lang="en-US" dirty="0" smtClean="0"/>
              <a:t>I selected 68</a:t>
            </a:r>
          </a:p>
          <a:p>
            <a:pPr lvl="1"/>
            <a:r>
              <a:rPr lang="en-US" dirty="0" smtClean="0"/>
              <a:t>Outcome – 68 is dominated by 67</a:t>
            </a:r>
          </a:p>
          <a:p>
            <a:pPr lvl="1"/>
            <a:endParaRPr lang="en-US" dirty="0"/>
          </a:p>
          <a:p>
            <a:r>
              <a:rPr lang="en-US" dirty="0" smtClean="0"/>
              <a:t>What is the rational choice for this game?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6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all players were strictly rational, result is 1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80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know you know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 know</a:t>
            </a:r>
          </a:p>
          <a:p>
            <a:pPr lvl="1"/>
            <a:r>
              <a:rPr lang="en-US" dirty="0" smtClean="0"/>
              <a:t>Numbers above 67 are never rational</a:t>
            </a:r>
          </a:p>
          <a:p>
            <a:endParaRPr lang="en-US" dirty="0" smtClean="0"/>
          </a:p>
          <a:p>
            <a:r>
              <a:rPr lang="en-US" dirty="0" smtClean="0"/>
              <a:t>You know that I know</a:t>
            </a:r>
          </a:p>
          <a:p>
            <a:pPr lvl="1"/>
            <a:r>
              <a:rPr lang="en-US" dirty="0" smtClean="0"/>
              <a:t>You’ll never select number above 67, therefore numbers above 46 are never rational either</a:t>
            </a:r>
          </a:p>
          <a:p>
            <a:endParaRPr lang="en-US" dirty="0" smtClean="0"/>
          </a:p>
          <a:p>
            <a:r>
              <a:rPr lang="en-US" dirty="0" smtClean="0"/>
              <a:t>I know You know that I know</a:t>
            </a:r>
          </a:p>
          <a:p>
            <a:pPr lvl="1"/>
            <a:r>
              <a:rPr lang="en-US" dirty="0" smtClean="0"/>
              <a:t>I know that You’ll never select above 46, hence I should never select number higher than 30</a:t>
            </a:r>
          </a:p>
          <a:p>
            <a:endParaRPr lang="en-US" dirty="0" smtClean="0"/>
          </a:p>
          <a:p>
            <a:r>
              <a:rPr lang="en-US" dirty="0" smtClean="0"/>
              <a:t>You know that I know that You know that I know</a:t>
            </a:r>
          </a:p>
          <a:p>
            <a:pPr lvl="1"/>
            <a:r>
              <a:rPr lang="en-US" dirty="0" smtClean="0"/>
              <a:t>You know that I won’t select above 30, therefore I should never select number above 20</a:t>
            </a:r>
          </a:p>
        </p:txBody>
      </p:sp>
    </p:spTree>
    <p:extLst>
      <p:ext uri="{BB962C8B-B14F-4D97-AF65-F5344CB8AC3E}">
        <p14:creationId xmlns:p14="http://schemas.microsoft.com/office/powerpoint/2010/main" val="29718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into opponent’s shoes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results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2012 Game theory online course</a:t>
            </a:r>
          </a:p>
          <a:p>
            <a:endParaRPr lang="en-US" dirty="0"/>
          </a:p>
          <a:p>
            <a:r>
              <a:rPr lang="en-US" dirty="0" smtClean="0"/>
              <a:t>10 000 + players</a:t>
            </a:r>
          </a:p>
          <a:p>
            <a:endParaRPr lang="en-US" dirty="0"/>
          </a:p>
          <a:p>
            <a:r>
              <a:rPr lang="en-US" dirty="0" smtClean="0"/>
              <a:t>Mean 34</a:t>
            </a:r>
          </a:p>
          <a:p>
            <a:r>
              <a:rPr lang="en-US" dirty="0" smtClean="0"/>
              <a:t>Mode 50</a:t>
            </a:r>
          </a:p>
          <a:p>
            <a:r>
              <a:rPr lang="en-US" dirty="0" smtClean="0"/>
              <a:t>Median 33</a:t>
            </a:r>
          </a:p>
          <a:p>
            <a:r>
              <a:rPr lang="en-US" dirty="0" smtClean="0"/>
              <a:t>Winner 23</a:t>
            </a:r>
          </a:p>
          <a:p>
            <a:endParaRPr lang="en-US" dirty="0"/>
          </a:p>
          <a:p>
            <a:r>
              <a:rPr lang="en-US" dirty="0" smtClean="0"/>
              <a:t>Spikes: 50, 33, 20,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Iterated deletion of dominated strategies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6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Iterated deletion of dominated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delete dominated strategies as if they were not present in the game</a:t>
            </a:r>
          </a:p>
          <a:p>
            <a:endParaRPr lang="en-US" dirty="0" smtClean="0"/>
          </a:p>
          <a:p>
            <a:r>
              <a:rPr lang="en-US" dirty="0" smtClean="0"/>
              <a:t>Game becomes simpler than the original one</a:t>
            </a:r>
          </a:p>
          <a:p>
            <a:endParaRPr lang="en-US" dirty="0"/>
          </a:p>
          <a:p>
            <a:r>
              <a:rPr lang="en-US" dirty="0" smtClean="0"/>
              <a:t>Can find equilibriums quickly – games are dominance-solvable</a:t>
            </a:r>
          </a:p>
        </p:txBody>
      </p:sp>
    </p:spTree>
    <p:extLst>
      <p:ext uri="{BB962C8B-B14F-4D97-AF65-F5344CB8AC3E}">
        <p14:creationId xmlns:p14="http://schemas.microsoft.com/office/powerpoint/2010/main" val="18501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3 , 0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2 , 2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9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Preference ordering complete if and only if for any two outcomes X and Y individual: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A) Prefers X to Y</a:t>
            </a:r>
            <a:r>
              <a:rPr lang="cs-CZ" dirty="0" smtClean="0">
                <a:solidFill>
                  <a:schemeClr val="accent6"/>
                </a:solidFill>
              </a:rPr>
              <a:t> – strong preference relation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B) Prefers Y to X</a:t>
            </a:r>
            <a:r>
              <a:rPr lang="cs-CZ" dirty="0" smtClean="0">
                <a:solidFill>
                  <a:schemeClr val="accent2"/>
                </a:solidFill>
              </a:rPr>
              <a:t> – strong preference relation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C) Is indifferent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weak preference relation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560175" y="4130549"/>
          <a:ext cx="2152448" cy="181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3490012" y="4134668"/>
          <a:ext cx="2152448" cy="181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6442785" y="4114073"/>
          <a:ext cx="2152448" cy="181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2753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3500211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5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3500211" cy="3500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5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game is dominance-solvable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64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6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64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GB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0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/>
                        <a:t> ,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5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3</a:t>
            </a:r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70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98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Incomplete preferences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2056558" y="2252264"/>
            <a:ext cx="5019354" cy="3654324"/>
            <a:chOff x="2056558" y="2252264"/>
            <a:chExt cx="5019354" cy="3654324"/>
          </a:xfrm>
        </p:grpSpPr>
        <p:sp>
          <p:nvSpPr>
            <p:cNvPr id="7" name="Freeform 6"/>
            <p:cNvSpPr/>
            <p:nvPr/>
          </p:nvSpPr>
          <p:spPr>
            <a:xfrm>
              <a:off x="3620176" y="2252264"/>
              <a:ext cx="1892119" cy="946059"/>
            </a:xfrm>
            <a:custGeom>
              <a:avLst/>
              <a:gdLst>
                <a:gd name="connsiteX0" fmla="*/ 0 w 1892119"/>
                <a:gd name="connsiteY0" fmla="*/ 94606 h 946059"/>
                <a:gd name="connsiteX1" fmla="*/ 94606 w 1892119"/>
                <a:gd name="connsiteY1" fmla="*/ 0 h 946059"/>
                <a:gd name="connsiteX2" fmla="*/ 1797513 w 1892119"/>
                <a:gd name="connsiteY2" fmla="*/ 0 h 946059"/>
                <a:gd name="connsiteX3" fmla="*/ 1892119 w 1892119"/>
                <a:gd name="connsiteY3" fmla="*/ 94606 h 946059"/>
                <a:gd name="connsiteX4" fmla="*/ 1892119 w 1892119"/>
                <a:gd name="connsiteY4" fmla="*/ 851453 h 946059"/>
                <a:gd name="connsiteX5" fmla="*/ 1797513 w 1892119"/>
                <a:gd name="connsiteY5" fmla="*/ 946059 h 946059"/>
                <a:gd name="connsiteX6" fmla="*/ 94606 w 1892119"/>
                <a:gd name="connsiteY6" fmla="*/ 946059 h 946059"/>
                <a:gd name="connsiteX7" fmla="*/ 0 w 1892119"/>
                <a:gd name="connsiteY7" fmla="*/ 851453 h 946059"/>
                <a:gd name="connsiteX8" fmla="*/ 0 w 1892119"/>
                <a:gd name="connsiteY8" fmla="*/ 94606 h 94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2119" h="946059">
                  <a:moveTo>
                    <a:pt x="0" y="94606"/>
                  </a:moveTo>
                  <a:cubicBezTo>
                    <a:pt x="0" y="42357"/>
                    <a:pt x="42357" y="0"/>
                    <a:pt x="94606" y="0"/>
                  </a:cubicBezTo>
                  <a:lnTo>
                    <a:pt x="1797513" y="0"/>
                  </a:lnTo>
                  <a:cubicBezTo>
                    <a:pt x="1849762" y="0"/>
                    <a:pt x="1892119" y="42357"/>
                    <a:pt x="1892119" y="94606"/>
                  </a:cubicBezTo>
                  <a:lnTo>
                    <a:pt x="1892119" y="851453"/>
                  </a:lnTo>
                  <a:cubicBezTo>
                    <a:pt x="1892119" y="903702"/>
                    <a:pt x="1849762" y="946059"/>
                    <a:pt x="1797513" y="946059"/>
                  </a:cubicBezTo>
                  <a:lnTo>
                    <a:pt x="94606" y="946059"/>
                  </a:lnTo>
                  <a:cubicBezTo>
                    <a:pt x="42357" y="946059"/>
                    <a:pt x="0" y="903702"/>
                    <a:pt x="0" y="851453"/>
                  </a:cubicBezTo>
                  <a:lnTo>
                    <a:pt x="0" y="94606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959" tIns="122959" rIns="122959" bIns="12295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1 000 000 CZK</a:t>
              </a:r>
              <a:endParaRPr lang="en-GB" sz="2500" kern="1200" dirty="0"/>
            </a:p>
          </p:txBody>
        </p:sp>
        <p:sp>
          <p:nvSpPr>
            <p:cNvPr id="8" name="Freeform 7"/>
            <p:cNvSpPr/>
            <p:nvPr/>
          </p:nvSpPr>
          <p:spPr>
            <a:xfrm rot="14400000">
              <a:off x="4853998" y="3913866"/>
              <a:ext cx="988091" cy="331120"/>
            </a:xfrm>
            <a:custGeom>
              <a:avLst/>
              <a:gdLst>
                <a:gd name="connsiteX0" fmla="*/ 0 w 988091"/>
                <a:gd name="connsiteY0" fmla="*/ 165560 h 331120"/>
                <a:gd name="connsiteX1" fmla="*/ 165560 w 988091"/>
                <a:gd name="connsiteY1" fmla="*/ 0 h 331120"/>
                <a:gd name="connsiteX2" fmla="*/ 165560 w 988091"/>
                <a:gd name="connsiteY2" fmla="*/ 82780 h 331120"/>
                <a:gd name="connsiteX3" fmla="*/ 988091 w 988091"/>
                <a:gd name="connsiteY3" fmla="*/ 82780 h 331120"/>
                <a:gd name="connsiteX4" fmla="*/ 988091 w 988091"/>
                <a:gd name="connsiteY4" fmla="*/ 248340 h 331120"/>
                <a:gd name="connsiteX5" fmla="*/ 165560 w 988091"/>
                <a:gd name="connsiteY5" fmla="*/ 248340 h 331120"/>
                <a:gd name="connsiteX6" fmla="*/ 165560 w 988091"/>
                <a:gd name="connsiteY6" fmla="*/ 331120 h 331120"/>
                <a:gd name="connsiteX7" fmla="*/ 0 w 988091"/>
                <a:gd name="connsiteY7" fmla="*/ 165560 h 33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8091" h="331120">
                  <a:moveTo>
                    <a:pt x="0" y="165560"/>
                  </a:moveTo>
                  <a:lnTo>
                    <a:pt x="165560" y="0"/>
                  </a:lnTo>
                  <a:lnTo>
                    <a:pt x="165560" y="82780"/>
                  </a:lnTo>
                  <a:lnTo>
                    <a:pt x="988091" y="82780"/>
                  </a:lnTo>
                  <a:lnTo>
                    <a:pt x="988091" y="248340"/>
                  </a:lnTo>
                  <a:lnTo>
                    <a:pt x="165560" y="248340"/>
                  </a:lnTo>
                  <a:lnTo>
                    <a:pt x="165560" y="331120"/>
                  </a:lnTo>
                  <a:lnTo>
                    <a:pt x="0" y="165560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335" tIns="66223" rIns="99336" bIns="6622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183793" y="4960529"/>
              <a:ext cx="1892119" cy="946059"/>
            </a:xfrm>
            <a:custGeom>
              <a:avLst/>
              <a:gdLst>
                <a:gd name="connsiteX0" fmla="*/ 0 w 1892119"/>
                <a:gd name="connsiteY0" fmla="*/ 94606 h 946059"/>
                <a:gd name="connsiteX1" fmla="*/ 94606 w 1892119"/>
                <a:gd name="connsiteY1" fmla="*/ 0 h 946059"/>
                <a:gd name="connsiteX2" fmla="*/ 1797513 w 1892119"/>
                <a:gd name="connsiteY2" fmla="*/ 0 h 946059"/>
                <a:gd name="connsiteX3" fmla="*/ 1892119 w 1892119"/>
                <a:gd name="connsiteY3" fmla="*/ 94606 h 946059"/>
                <a:gd name="connsiteX4" fmla="*/ 1892119 w 1892119"/>
                <a:gd name="connsiteY4" fmla="*/ 851453 h 946059"/>
                <a:gd name="connsiteX5" fmla="*/ 1797513 w 1892119"/>
                <a:gd name="connsiteY5" fmla="*/ 946059 h 946059"/>
                <a:gd name="connsiteX6" fmla="*/ 94606 w 1892119"/>
                <a:gd name="connsiteY6" fmla="*/ 946059 h 946059"/>
                <a:gd name="connsiteX7" fmla="*/ 0 w 1892119"/>
                <a:gd name="connsiteY7" fmla="*/ 851453 h 946059"/>
                <a:gd name="connsiteX8" fmla="*/ 0 w 1892119"/>
                <a:gd name="connsiteY8" fmla="*/ 94606 h 94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2119" h="946059">
                  <a:moveTo>
                    <a:pt x="0" y="94606"/>
                  </a:moveTo>
                  <a:cubicBezTo>
                    <a:pt x="0" y="42357"/>
                    <a:pt x="42357" y="0"/>
                    <a:pt x="94606" y="0"/>
                  </a:cubicBezTo>
                  <a:lnTo>
                    <a:pt x="1797513" y="0"/>
                  </a:lnTo>
                  <a:cubicBezTo>
                    <a:pt x="1849762" y="0"/>
                    <a:pt x="1892119" y="42357"/>
                    <a:pt x="1892119" y="94606"/>
                  </a:cubicBezTo>
                  <a:lnTo>
                    <a:pt x="1892119" y="851453"/>
                  </a:lnTo>
                  <a:cubicBezTo>
                    <a:pt x="1892119" y="903702"/>
                    <a:pt x="1849762" y="946059"/>
                    <a:pt x="1797513" y="946059"/>
                  </a:cubicBezTo>
                  <a:lnTo>
                    <a:pt x="94606" y="946059"/>
                  </a:lnTo>
                  <a:cubicBezTo>
                    <a:pt x="42357" y="946059"/>
                    <a:pt x="0" y="903702"/>
                    <a:pt x="0" y="851453"/>
                  </a:cubicBezTo>
                  <a:lnTo>
                    <a:pt x="0" y="94606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959" tIns="122959" rIns="122959" bIns="12295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Die painful death</a:t>
              </a:r>
              <a:endParaRPr lang="en-GB" sz="25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056558" y="4960529"/>
              <a:ext cx="1892119" cy="946059"/>
            </a:xfrm>
            <a:custGeom>
              <a:avLst/>
              <a:gdLst>
                <a:gd name="connsiteX0" fmla="*/ 0 w 1892119"/>
                <a:gd name="connsiteY0" fmla="*/ 94606 h 946059"/>
                <a:gd name="connsiteX1" fmla="*/ 94606 w 1892119"/>
                <a:gd name="connsiteY1" fmla="*/ 0 h 946059"/>
                <a:gd name="connsiteX2" fmla="*/ 1797513 w 1892119"/>
                <a:gd name="connsiteY2" fmla="*/ 0 h 946059"/>
                <a:gd name="connsiteX3" fmla="*/ 1892119 w 1892119"/>
                <a:gd name="connsiteY3" fmla="*/ 94606 h 946059"/>
                <a:gd name="connsiteX4" fmla="*/ 1892119 w 1892119"/>
                <a:gd name="connsiteY4" fmla="*/ 851453 h 946059"/>
                <a:gd name="connsiteX5" fmla="*/ 1797513 w 1892119"/>
                <a:gd name="connsiteY5" fmla="*/ 946059 h 946059"/>
                <a:gd name="connsiteX6" fmla="*/ 94606 w 1892119"/>
                <a:gd name="connsiteY6" fmla="*/ 946059 h 946059"/>
                <a:gd name="connsiteX7" fmla="*/ 0 w 1892119"/>
                <a:gd name="connsiteY7" fmla="*/ 851453 h 946059"/>
                <a:gd name="connsiteX8" fmla="*/ 0 w 1892119"/>
                <a:gd name="connsiteY8" fmla="*/ 94606 h 94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2119" h="946059">
                  <a:moveTo>
                    <a:pt x="0" y="94606"/>
                  </a:moveTo>
                  <a:cubicBezTo>
                    <a:pt x="0" y="42357"/>
                    <a:pt x="42357" y="0"/>
                    <a:pt x="94606" y="0"/>
                  </a:cubicBezTo>
                  <a:lnTo>
                    <a:pt x="1797513" y="0"/>
                  </a:lnTo>
                  <a:cubicBezTo>
                    <a:pt x="1849762" y="0"/>
                    <a:pt x="1892119" y="42357"/>
                    <a:pt x="1892119" y="94606"/>
                  </a:cubicBezTo>
                  <a:lnTo>
                    <a:pt x="1892119" y="851453"/>
                  </a:lnTo>
                  <a:cubicBezTo>
                    <a:pt x="1892119" y="903702"/>
                    <a:pt x="1849762" y="946059"/>
                    <a:pt x="1797513" y="946059"/>
                  </a:cubicBezTo>
                  <a:lnTo>
                    <a:pt x="94606" y="946059"/>
                  </a:lnTo>
                  <a:cubicBezTo>
                    <a:pt x="42357" y="946059"/>
                    <a:pt x="0" y="903702"/>
                    <a:pt x="0" y="851453"/>
                  </a:cubicBezTo>
                  <a:lnTo>
                    <a:pt x="0" y="94606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959" tIns="122959" rIns="122959" bIns="12295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0 CZK</a:t>
              </a:r>
              <a:endParaRPr lang="en-GB" sz="2500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7200000">
              <a:off x="3290381" y="3913866"/>
              <a:ext cx="988091" cy="331120"/>
            </a:xfrm>
            <a:custGeom>
              <a:avLst/>
              <a:gdLst>
                <a:gd name="connsiteX0" fmla="*/ 0 w 988091"/>
                <a:gd name="connsiteY0" fmla="*/ 82780 h 331120"/>
                <a:gd name="connsiteX1" fmla="*/ 822531 w 988091"/>
                <a:gd name="connsiteY1" fmla="*/ 82780 h 331120"/>
                <a:gd name="connsiteX2" fmla="*/ 822531 w 988091"/>
                <a:gd name="connsiteY2" fmla="*/ 0 h 331120"/>
                <a:gd name="connsiteX3" fmla="*/ 988091 w 988091"/>
                <a:gd name="connsiteY3" fmla="*/ 165560 h 331120"/>
                <a:gd name="connsiteX4" fmla="*/ 822531 w 988091"/>
                <a:gd name="connsiteY4" fmla="*/ 331120 h 331120"/>
                <a:gd name="connsiteX5" fmla="*/ 822531 w 988091"/>
                <a:gd name="connsiteY5" fmla="*/ 248340 h 331120"/>
                <a:gd name="connsiteX6" fmla="*/ 0 w 988091"/>
                <a:gd name="connsiteY6" fmla="*/ 248340 h 331120"/>
                <a:gd name="connsiteX7" fmla="*/ 0 w 988091"/>
                <a:gd name="connsiteY7" fmla="*/ 82780 h 33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8091" h="331120">
                  <a:moveTo>
                    <a:pt x="0" y="82780"/>
                  </a:moveTo>
                  <a:lnTo>
                    <a:pt x="822531" y="82780"/>
                  </a:lnTo>
                  <a:lnTo>
                    <a:pt x="822531" y="0"/>
                  </a:lnTo>
                  <a:lnTo>
                    <a:pt x="988091" y="165560"/>
                  </a:lnTo>
                  <a:lnTo>
                    <a:pt x="822531" y="331120"/>
                  </a:lnTo>
                  <a:lnTo>
                    <a:pt x="822531" y="248340"/>
                  </a:lnTo>
                  <a:lnTo>
                    <a:pt x="0" y="248340"/>
                  </a:lnTo>
                  <a:lnTo>
                    <a:pt x="0" y="82780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335" tIns="66224" rIns="99336" bIns="66223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8681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0 , 1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-2 , 3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4 , -1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4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11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3 , 1</a:t>
                      </a:r>
                      <a:endParaRPr lang="en-GB" sz="1900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4 , 2</a:t>
                      </a:r>
                      <a:endParaRPr lang="en-GB" sz="1900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3 </a:t>
            </a:r>
            <a:r>
              <a:rPr lang="en-US" dirty="0" smtClean="0"/>
              <a:t>after deletion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 </a:t>
            </a:r>
            <a:r>
              <a:rPr lang="en-US" dirty="0"/>
              <a:t>after deletion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3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4 , </a:t>
                      </a:r>
                      <a:r>
                        <a:rPr lang="en-US" sz="32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3 </a:t>
            </a:r>
            <a:r>
              <a:rPr lang="en-US" dirty="0"/>
              <a:t>after deletion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3 , 1</a:t>
                      </a:r>
                      <a:endParaRPr lang="en-GB" sz="1900" strike="sng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4 , 2</a:t>
                      </a:r>
                      <a:endParaRPr lang="en-GB" sz="1900" strike="sng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7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25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95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Sometimes not solvable, </a:t>
            </a:r>
            <a:br>
              <a:rPr lang="en-US" dirty="0" smtClean="0"/>
            </a:br>
            <a:r>
              <a:rPr lang="en-US" dirty="0" smtClean="0"/>
              <a:t>but simplified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0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three outcomes X, Y and Z, if X is preferred to Y and Y is preferred to Z, X must be preferred to Z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351157" y="3017050"/>
            <a:ext cx="4287542" cy="3121531"/>
            <a:chOff x="2351157" y="3017050"/>
            <a:chExt cx="4287542" cy="3121531"/>
          </a:xfrm>
        </p:grpSpPr>
        <p:sp>
          <p:nvSpPr>
            <p:cNvPr id="6" name="Freeform 5"/>
            <p:cNvSpPr/>
            <p:nvPr/>
          </p:nvSpPr>
          <p:spPr>
            <a:xfrm>
              <a:off x="3686802" y="3017050"/>
              <a:ext cx="1616252" cy="808126"/>
            </a:xfrm>
            <a:custGeom>
              <a:avLst/>
              <a:gdLst>
                <a:gd name="connsiteX0" fmla="*/ 0 w 1616252"/>
                <a:gd name="connsiteY0" fmla="*/ 80813 h 808126"/>
                <a:gd name="connsiteX1" fmla="*/ 80813 w 1616252"/>
                <a:gd name="connsiteY1" fmla="*/ 0 h 808126"/>
                <a:gd name="connsiteX2" fmla="*/ 1535439 w 1616252"/>
                <a:gd name="connsiteY2" fmla="*/ 0 h 808126"/>
                <a:gd name="connsiteX3" fmla="*/ 1616252 w 1616252"/>
                <a:gd name="connsiteY3" fmla="*/ 80813 h 808126"/>
                <a:gd name="connsiteX4" fmla="*/ 1616252 w 1616252"/>
                <a:gd name="connsiteY4" fmla="*/ 727313 h 808126"/>
                <a:gd name="connsiteX5" fmla="*/ 1535439 w 1616252"/>
                <a:gd name="connsiteY5" fmla="*/ 808126 h 808126"/>
                <a:gd name="connsiteX6" fmla="*/ 80813 w 1616252"/>
                <a:gd name="connsiteY6" fmla="*/ 808126 h 808126"/>
                <a:gd name="connsiteX7" fmla="*/ 0 w 1616252"/>
                <a:gd name="connsiteY7" fmla="*/ 727313 h 808126"/>
                <a:gd name="connsiteX8" fmla="*/ 0 w 1616252"/>
                <a:gd name="connsiteY8" fmla="*/ 80813 h 80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6252" h="808126">
                  <a:moveTo>
                    <a:pt x="0" y="80813"/>
                  </a:moveTo>
                  <a:cubicBezTo>
                    <a:pt x="0" y="36181"/>
                    <a:pt x="36181" y="0"/>
                    <a:pt x="80813" y="0"/>
                  </a:cubicBezTo>
                  <a:lnTo>
                    <a:pt x="1535439" y="0"/>
                  </a:lnTo>
                  <a:cubicBezTo>
                    <a:pt x="1580071" y="0"/>
                    <a:pt x="1616252" y="36181"/>
                    <a:pt x="1616252" y="80813"/>
                  </a:cubicBezTo>
                  <a:lnTo>
                    <a:pt x="1616252" y="727313"/>
                  </a:lnTo>
                  <a:cubicBezTo>
                    <a:pt x="1616252" y="771945"/>
                    <a:pt x="1580071" y="808126"/>
                    <a:pt x="1535439" y="808126"/>
                  </a:cubicBezTo>
                  <a:lnTo>
                    <a:pt x="80813" y="808126"/>
                  </a:lnTo>
                  <a:cubicBezTo>
                    <a:pt x="36181" y="808126"/>
                    <a:pt x="0" y="771945"/>
                    <a:pt x="0" y="727313"/>
                  </a:cubicBezTo>
                  <a:lnTo>
                    <a:pt x="0" y="80813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679" tIns="103679" rIns="103679" bIns="10367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1 000 000 CZK</a:t>
              </a:r>
              <a:endParaRPr lang="en-GB" sz="2100" kern="1200" dirty="0"/>
            </a:p>
          </p:txBody>
        </p:sp>
        <p:sp>
          <p:nvSpPr>
            <p:cNvPr id="7" name="Freeform 6"/>
            <p:cNvSpPr/>
            <p:nvPr/>
          </p:nvSpPr>
          <p:spPr>
            <a:xfrm rot="3600000">
              <a:off x="4740736" y="4436393"/>
              <a:ext cx="844029" cy="282844"/>
            </a:xfrm>
            <a:custGeom>
              <a:avLst/>
              <a:gdLst>
                <a:gd name="connsiteX0" fmla="*/ 0 w 844029"/>
                <a:gd name="connsiteY0" fmla="*/ 70711 h 282844"/>
                <a:gd name="connsiteX1" fmla="*/ 702607 w 844029"/>
                <a:gd name="connsiteY1" fmla="*/ 70711 h 282844"/>
                <a:gd name="connsiteX2" fmla="*/ 702607 w 844029"/>
                <a:gd name="connsiteY2" fmla="*/ 0 h 282844"/>
                <a:gd name="connsiteX3" fmla="*/ 844029 w 844029"/>
                <a:gd name="connsiteY3" fmla="*/ 141422 h 282844"/>
                <a:gd name="connsiteX4" fmla="*/ 702607 w 844029"/>
                <a:gd name="connsiteY4" fmla="*/ 282844 h 282844"/>
                <a:gd name="connsiteX5" fmla="*/ 702607 w 844029"/>
                <a:gd name="connsiteY5" fmla="*/ 212133 h 282844"/>
                <a:gd name="connsiteX6" fmla="*/ 0 w 844029"/>
                <a:gd name="connsiteY6" fmla="*/ 212133 h 282844"/>
                <a:gd name="connsiteX7" fmla="*/ 0 w 844029"/>
                <a:gd name="connsiteY7" fmla="*/ 70711 h 282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4029" h="282844">
                  <a:moveTo>
                    <a:pt x="0" y="70711"/>
                  </a:moveTo>
                  <a:lnTo>
                    <a:pt x="702607" y="70711"/>
                  </a:lnTo>
                  <a:lnTo>
                    <a:pt x="702607" y="0"/>
                  </a:lnTo>
                  <a:lnTo>
                    <a:pt x="844029" y="141422"/>
                  </a:lnTo>
                  <a:lnTo>
                    <a:pt x="702607" y="282844"/>
                  </a:lnTo>
                  <a:lnTo>
                    <a:pt x="702607" y="212133"/>
                  </a:lnTo>
                  <a:lnTo>
                    <a:pt x="0" y="212133"/>
                  </a:lnTo>
                  <a:lnTo>
                    <a:pt x="0" y="70711"/>
                  </a:lnTo>
                  <a:close/>
                </a:path>
              </a:pathLst>
            </a:custGeom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852" tIns="56568" rIns="84853" bIns="5656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022447" y="5330455"/>
              <a:ext cx="1616252" cy="808126"/>
            </a:xfrm>
            <a:custGeom>
              <a:avLst/>
              <a:gdLst>
                <a:gd name="connsiteX0" fmla="*/ 0 w 1616252"/>
                <a:gd name="connsiteY0" fmla="*/ 80813 h 808126"/>
                <a:gd name="connsiteX1" fmla="*/ 80813 w 1616252"/>
                <a:gd name="connsiteY1" fmla="*/ 0 h 808126"/>
                <a:gd name="connsiteX2" fmla="*/ 1535439 w 1616252"/>
                <a:gd name="connsiteY2" fmla="*/ 0 h 808126"/>
                <a:gd name="connsiteX3" fmla="*/ 1616252 w 1616252"/>
                <a:gd name="connsiteY3" fmla="*/ 80813 h 808126"/>
                <a:gd name="connsiteX4" fmla="*/ 1616252 w 1616252"/>
                <a:gd name="connsiteY4" fmla="*/ 727313 h 808126"/>
                <a:gd name="connsiteX5" fmla="*/ 1535439 w 1616252"/>
                <a:gd name="connsiteY5" fmla="*/ 808126 h 808126"/>
                <a:gd name="connsiteX6" fmla="*/ 80813 w 1616252"/>
                <a:gd name="connsiteY6" fmla="*/ 808126 h 808126"/>
                <a:gd name="connsiteX7" fmla="*/ 0 w 1616252"/>
                <a:gd name="connsiteY7" fmla="*/ 727313 h 808126"/>
                <a:gd name="connsiteX8" fmla="*/ 0 w 1616252"/>
                <a:gd name="connsiteY8" fmla="*/ 80813 h 80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6252" h="808126">
                  <a:moveTo>
                    <a:pt x="0" y="80813"/>
                  </a:moveTo>
                  <a:cubicBezTo>
                    <a:pt x="0" y="36181"/>
                    <a:pt x="36181" y="0"/>
                    <a:pt x="80813" y="0"/>
                  </a:cubicBezTo>
                  <a:lnTo>
                    <a:pt x="1535439" y="0"/>
                  </a:lnTo>
                  <a:cubicBezTo>
                    <a:pt x="1580071" y="0"/>
                    <a:pt x="1616252" y="36181"/>
                    <a:pt x="1616252" y="80813"/>
                  </a:cubicBezTo>
                  <a:lnTo>
                    <a:pt x="1616252" y="727313"/>
                  </a:lnTo>
                  <a:cubicBezTo>
                    <a:pt x="1616252" y="771945"/>
                    <a:pt x="1580071" y="808126"/>
                    <a:pt x="1535439" y="808126"/>
                  </a:cubicBezTo>
                  <a:lnTo>
                    <a:pt x="80813" y="808126"/>
                  </a:lnTo>
                  <a:cubicBezTo>
                    <a:pt x="36181" y="808126"/>
                    <a:pt x="0" y="771945"/>
                    <a:pt x="0" y="727313"/>
                  </a:cubicBezTo>
                  <a:lnTo>
                    <a:pt x="0" y="80813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679" tIns="103679" rIns="103679" bIns="10367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Die painful death</a:t>
              </a:r>
              <a:endParaRPr lang="en-GB" sz="2100" kern="1200" dirty="0"/>
            </a:p>
          </p:txBody>
        </p:sp>
        <p:sp>
          <p:nvSpPr>
            <p:cNvPr id="9" name="Freeform 8"/>
            <p:cNvSpPr/>
            <p:nvPr/>
          </p:nvSpPr>
          <p:spPr>
            <a:xfrm rot="21600000">
              <a:off x="4072914" y="5593095"/>
              <a:ext cx="844030" cy="282845"/>
            </a:xfrm>
            <a:custGeom>
              <a:avLst/>
              <a:gdLst>
                <a:gd name="connsiteX0" fmla="*/ 0 w 844029"/>
                <a:gd name="connsiteY0" fmla="*/ 141422 h 282844"/>
                <a:gd name="connsiteX1" fmla="*/ 141422 w 844029"/>
                <a:gd name="connsiteY1" fmla="*/ 0 h 282844"/>
                <a:gd name="connsiteX2" fmla="*/ 141422 w 844029"/>
                <a:gd name="connsiteY2" fmla="*/ 70711 h 282844"/>
                <a:gd name="connsiteX3" fmla="*/ 844029 w 844029"/>
                <a:gd name="connsiteY3" fmla="*/ 70711 h 282844"/>
                <a:gd name="connsiteX4" fmla="*/ 844029 w 844029"/>
                <a:gd name="connsiteY4" fmla="*/ 212133 h 282844"/>
                <a:gd name="connsiteX5" fmla="*/ 141422 w 844029"/>
                <a:gd name="connsiteY5" fmla="*/ 212133 h 282844"/>
                <a:gd name="connsiteX6" fmla="*/ 141422 w 844029"/>
                <a:gd name="connsiteY6" fmla="*/ 282844 h 282844"/>
                <a:gd name="connsiteX7" fmla="*/ 0 w 844029"/>
                <a:gd name="connsiteY7" fmla="*/ 141422 h 282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4029" h="282844">
                  <a:moveTo>
                    <a:pt x="844029" y="141422"/>
                  </a:moveTo>
                  <a:lnTo>
                    <a:pt x="702607" y="282843"/>
                  </a:lnTo>
                  <a:lnTo>
                    <a:pt x="702607" y="212133"/>
                  </a:lnTo>
                  <a:lnTo>
                    <a:pt x="0" y="212133"/>
                  </a:lnTo>
                  <a:lnTo>
                    <a:pt x="0" y="70711"/>
                  </a:lnTo>
                  <a:lnTo>
                    <a:pt x="702607" y="70711"/>
                  </a:lnTo>
                  <a:lnTo>
                    <a:pt x="702607" y="1"/>
                  </a:lnTo>
                  <a:lnTo>
                    <a:pt x="844029" y="141422"/>
                  </a:lnTo>
                  <a:close/>
                </a:path>
              </a:pathLst>
            </a:custGeom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853" tIns="56570" rIns="84854" bIns="5656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kern="120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351157" y="5330455"/>
              <a:ext cx="1616252" cy="808126"/>
            </a:xfrm>
            <a:custGeom>
              <a:avLst/>
              <a:gdLst>
                <a:gd name="connsiteX0" fmla="*/ 0 w 1616252"/>
                <a:gd name="connsiteY0" fmla="*/ 80813 h 808126"/>
                <a:gd name="connsiteX1" fmla="*/ 80813 w 1616252"/>
                <a:gd name="connsiteY1" fmla="*/ 0 h 808126"/>
                <a:gd name="connsiteX2" fmla="*/ 1535439 w 1616252"/>
                <a:gd name="connsiteY2" fmla="*/ 0 h 808126"/>
                <a:gd name="connsiteX3" fmla="*/ 1616252 w 1616252"/>
                <a:gd name="connsiteY3" fmla="*/ 80813 h 808126"/>
                <a:gd name="connsiteX4" fmla="*/ 1616252 w 1616252"/>
                <a:gd name="connsiteY4" fmla="*/ 727313 h 808126"/>
                <a:gd name="connsiteX5" fmla="*/ 1535439 w 1616252"/>
                <a:gd name="connsiteY5" fmla="*/ 808126 h 808126"/>
                <a:gd name="connsiteX6" fmla="*/ 80813 w 1616252"/>
                <a:gd name="connsiteY6" fmla="*/ 808126 h 808126"/>
                <a:gd name="connsiteX7" fmla="*/ 0 w 1616252"/>
                <a:gd name="connsiteY7" fmla="*/ 727313 h 808126"/>
                <a:gd name="connsiteX8" fmla="*/ 0 w 1616252"/>
                <a:gd name="connsiteY8" fmla="*/ 80813 h 80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6252" h="808126">
                  <a:moveTo>
                    <a:pt x="0" y="80813"/>
                  </a:moveTo>
                  <a:cubicBezTo>
                    <a:pt x="0" y="36181"/>
                    <a:pt x="36181" y="0"/>
                    <a:pt x="80813" y="0"/>
                  </a:cubicBezTo>
                  <a:lnTo>
                    <a:pt x="1535439" y="0"/>
                  </a:lnTo>
                  <a:cubicBezTo>
                    <a:pt x="1580071" y="0"/>
                    <a:pt x="1616252" y="36181"/>
                    <a:pt x="1616252" y="80813"/>
                  </a:cubicBezTo>
                  <a:lnTo>
                    <a:pt x="1616252" y="727313"/>
                  </a:lnTo>
                  <a:cubicBezTo>
                    <a:pt x="1616252" y="771945"/>
                    <a:pt x="1580071" y="808126"/>
                    <a:pt x="1535439" y="808126"/>
                  </a:cubicBezTo>
                  <a:lnTo>
                    <a:pt x="80813" y="808126"/>
                  </a:lnTo>
                  <a:cubicBezTo>
                    <a:pt x="36181" y="808126"/>
                    <a:pt x="0" y="771945"/>
                    <a:pt x="0" y="727313"/>
                  </a:cubicBezTo>
                  <a:lnTo>
                    <a:pt x="0" y="80813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679" tIns="103679" rIns="103679" bIns="10367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0 CZK</a:t>
              </a:r>
              <a:endParaRPr lang="en-GB" sz="2100" kern="1200" dirty="0"/>
            </a:p>
          </p:txBody>
        </p:sp>
        <p:sp>
          <p:nvSpPr>
            <p:cNvPr id="11" name="Freeform 10"/>
            <p:cNvSpPr/>
            <p:nvPr/>
          </p:nvSpPr>
          <p:spPr>
            <a:xfrm rot="18000000">
              <a:off x="3405091" y="4436393"/>
              <a:ext cx="844029" cy="282844"/>
            </a:xfrm>
            <a:custGeom>
              <a:avLst/>
              <a:gdLst>
                <a:gd name="connsiteX0" fmla="*/ 0 w 844029"/>
                <a:gd name="connsiteY0" fmla="*/ 141422 h 282844"/>
                <a:gd name="connsiteX1" fmla="*/ 141422 w 844029"/>
                <a:gd name="connsiteY1" fmla="*/ 0 h 282844"/>
                <a:gd name="connsiteX2" fmla="*/ 141422 w 844029"/>
                <a:gd name="connsiteY2" fmla="*/ 70711 h 282844"/>
                <a:gd name="connsiteX3" fmla="*/ 844029 w 844029"/>
                <a:gd name="connsiteY3" fmla="*/ 70711 h 282844"/>
                <a:gd name="connsiteX4" fmla="*/ 844029 w 844029"/>
                <a:gd name="connsiteY4" fmla="*/ 212133 h 282844"/>
                <a:gd name="connsiteX5" fmla="*/ 141422 w 844029"/>
                <a:gd name="connsiteY5" fmla="*/ 212133 h 282844"/>
                <a:gd name="connsiteX6" fmla="*/ 141422 w 844029"/>
                <a:gd name="connsiteY6" fmla="*/ 282844 h 282844"/>
                <a:gd name="connsiteX7" fmla="*/ 0 w 844029"/>
                <a:gd name="connsiteY7" fmla="*/ 141422 h 282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4029" h="282844">
                  <a:moveTo>
                    <a:pt x="0" y="141422"/>
                  </a:moveTo>
                  <a:lnTo>
                    <a:pt x="141422" y="0"/>
                  </a:lnTo>
                  <a:lnTo>
                    <a:pt x="141422" y="70711"/>
                  </a:lnTo>
                  <a:lnTo>
                    <a:pt x="844029" y="70711"/>
                  </a:lnTo>
                  <a:lnTo>
                    <a:pt x="844029" y="212133"/>
                  </a:lnTo>
                  <a:lnTo>
                    <a:pt x="141422" y="212133"/>
                  </a:lnTo>
                  <a:lnTo>
                    <a:pt x="141422" y="282844"/>
                  </a:lnTo>
                  <a:lnTo>
                    <a:pt x="0" y="141422"/>
                  </a:lnTo>
                  <a:close/>
                </a:path>
              </a:pathLst>
            </a:custGeom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852" tIns="56569" rIns="84853" bIns="5656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98759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iterated deletion of dominated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Strictly dominated strategies may be deleted in a random order</a:t>
            </a:r>
          </a:p>
          <a:p>
            <a:endParaRPr lang="en-US" dirty="0"/>
          </a:p>
          <a:p>
            <a:r>
              <a:rPr lang="en-US" dirty="0" smtClean="0"/>
              <a:t>Deleting weakly dominated strategies in some order might delete equilibriums</a:t>
            </a:r>
          </a:p>
          <a:p>
            <a:endParaRPr lang="en-US" dirty="0"/>
          </a:p>
          <a:p>
            <a:r>
              <a:rPr lang="en-US" dirty="0" smtClean="0"/>
              <a:t>This solution concept is not always applicable – sometimes game simply don’t have dominance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3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the game without dominance?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2007668" y="1848804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2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the game without dominance?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2007668" y="1848804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2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8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Blonde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 or more lusty </a:t>
            </a:r>
            <a:r>
              <a:rPr lang="en-US" dirty="0" smtClean="0"/>
              <a:t>males</a:t>
            </a:r>
          </a:p>
          <a:p>
            <a:endParaRPr lang="en-GB" dirty="0"/>
          </a:p>
          <a:p>
            <a:r>
              <a:rPr lang="en-US" dirty="0"/>
              <a:t>Several interested </a:t>
            </a:r>
            <a:r>
              <a:rPr lang="en-US" dirty="0" smtClean="0"/>
              <a:t>females</a:t>
            </a:r>
          </a:p>
          <a:p>
            <a:endParaRPr lang="en-GB" dirty="0"/>
          </a:p>
          <a:p>
            <a:r>
              <a:rPr lang="en-US" dirty="0"/>
              <a:t>At least one more female than </a:t>
            </a:r>
            <a:r>
              <a:rPr lang="en-US" dirty="0" smtClean="0"/>
              <a:t>male</a:t>
            </a:r>
          </a:p>
          <a:p>
            <a:endParaRPr lang="en-GB" dirty="0"/>
          </a:p>
          <a:p>
            <a:r>
              <a:rPr lang="en-US" dirty="0"/>
              <a:t>Just one female </a:t>
            </a:r>
            <a:r>
              <a:rPr lang="en-US" dirty="0" smtClean="0"/>
              <a:t>blonde</a:t>
            </a:r>
          </a:p>
          <a:p>
            <a:endParaRPr lang="en-GB" dirty="0"/>
          </a:p>
          <a:p>
            <a:r>
              <a:rPr lang="en-US" dirty="0"/>
              <a:t>Every male prefers blonde to brunette and brunette to no companion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8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Blonde Game – normal form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007668" y="1848804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M2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aseline="0" dirty="0" err="1" smtClean="0">
                          <a:solidFill>
                            <a:schemeClr val="accent6"/>
                          </a:solidFill>
                        </a:rPr>
                        <a:t>Bl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Br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M1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err="1" smtClean="0">
                          <a:solidFill>
                            <a:srgbClr val="FF0000"/>
                          </a:solidFill>
                        </a:rPr>
                        <a:t>Bl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Br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9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Set </a:t>
            </a:r>
            <a:r>
              <a:rPr lang="en-GB" dirty="0"/>
              <a:t>of strategies, one for each player, such that </a:t>
            </a:r>
            <a:r>
              <a:rPr lang="en-GB" b="1" dirty="0"/>
              <a:t>no player has incentive to unilaterally change</a:t>
            </a:r>
            <a:r>
              <a:rPr lang="en-GB" dirty="0"/>
              <a:t> her </a:t>
            </a:r>
            <a:r>
              <a:rPr lang="en-GB" dirty="0" smtClean="0"/>
              <a:t>action </a:t>
            </a:r>
          </a:p>
          <a:p>
            <a:endParaRPr lang="en-GB" dirty="0" smtClean="0"/>
          </a:p>
          <a:p>
            <a:r>
              <a:rPr lang="en-GB" dirty="0" smtClean="0"/>
              <a:t>Players </a:t>
            </a:r>
            <a:r>
              <a:rPr lang="en-GB" dirty="0"/>
              <a:t>are in equilibrium if a change in strategies by any one of them would lead </a:t>
            </a:r>
            <a:r>
              <a:rPr lang="en-GB" dirty="0" smtClean="0"/>
              <a:t>player </a:t>
            </a:r>
            <a:r>
              <a:rPr lang="en-GB" dirty="0"/>
              <a:t>to earn less </a:t>
            </a:r>
            <a:r>
              <a:rPr lang="en-GB" dirty="0" smtClean="0"/>
              <a:t>(considering strategies of others’) than </a:t>
            </a:r>
            <a:r>
              <a:rPr lang="en-GB" dirty="0"/>
              <a:t>if she remained with her current </a:t>
            </a:r>
            <a:r>
              <a:rPr lang="en-GB" dirty="0" smtClean="0"/>
              <a:t>strategy</a:t>
            </a:r>
          </a:p>
          <a:p>
            <a:endParaRPr lang="en-US" dirty="0" smtClean="0"/>
          </a:p>
          <a:p>
            <a:r>
              <a:rPr lang="en-US" b="1" dirty="0" smtClean="0"/>
              <a:t>Mutual best response </a:t>
            </a:r>
            <a:r>
              <a:rPr lang="en-US" dirty="0" smtClean="0"/>
              <a:t>to others’ choices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97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4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889236" y="597719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5359549" y="601838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888142" y="3789537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5360515" y="3789537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328774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might have more NE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4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strategy equilibrium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equilibriums in this game</a:t>
            </a:r>
          </a:p>
          <a:p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L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1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1</a:t>
            </a:r>
          </a:p>
          <a:p>
            <a:pPr lvl="1"/>
            <a:endParaRPr lang="en-US" dirty="0"/>
          </a:p>
          <a:p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1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2</a:t>
            </a:r>
          </a:p>
          <a:p>
            <a:pPr lvl="1"/>
            <a:endParaRPr lang="en-US" dirty="0"/>
          </a:p>
          <a:p>
            <a:r>
              <a:rPr lang="en-US" dirty="0" smtClean="0"/>
              <a:t>These are </a:t>
            </a:r>
            <a:r>
              <a:rPr lang="en-US" b="1" dirty="0" smtClean="0"/>
              <a:t>pure strategy equilibriums</a:t>
            </a:r>
          </a:p>
        </p:txBody>
      </p:sp>
    </p:spTree>
    <p:extLst>
      <p:ext uri="{BB962C8B-B14F-4D97-AF65-F5344CB8AC3E}">
        <p14:creationId xmlns:p14="http://schemas.microsoft.com/office/powerpoint/2010/main" val="54849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basic games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0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h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9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 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Pure strategies NE</a:t>
            </a:r>
          </a:p>
          <a:p>
            <a:pPr lvl="1"/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H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s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10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0</a:t>
            </a:r>
          </a:p>
          <a:p>
            <a:pPr lvl="1"/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h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0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</a:t>
            </a:r>
            <a:r>
              <a:rPr lang="en-US" smtClean="0"/>
              <a:t>= </a:t>
            </a:r>
            <a:r>
              <a:rPr lang="en-US" smtClean="0"/>
              <a:t>10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3871244" y="812728"/>
          <a:ext cx="4071536" cy="4071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307"/>
                <a:gridCol w="814307"/>
                <a:gridCol w="1221461"/>
                <a:gridCol w="1221461"/>
              </a:tblGrid>
              <a:tr h="814307">
                <a:tc rowSpan="2" gridSpan="2"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14307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GB" sz="15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h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10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-10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-10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89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 hunt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28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 hunt 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Pure strategies NE</a:t>
            </a:r>
          </a:p>
          <a:p>
            <a:pPr lvl="1"/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s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5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5</a:t>
            </a:r>
          </a:p>
          <a:p>
            <a:pPr lvl="1"/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R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r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3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</a:t>
            </a:r>
            <a:r>
              <a:rPr lang="en-US" smtClean="0"/>
              <a:t>= </a:t>
            </a:r>
            <a:r>
              <a:rPr lang="en-US" smtClean="0"/>
              <a:t>3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3871244" y="812728"/>
          <a:ext cx="4071536" cy="4071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307"/>
                <a:gridCol w="814307"/>
                <a:gridCol w="1221461"/>
                <a:gridCol w="1221461"/>
              </a:tblGrid>
              <a:tr h="814307">
                <a:tc rowSpan="2" gridSpan="2"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14307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GB" sz="15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6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Intransitive</a:t>
            </a:r>
            <a:r>
              <a:rPr lang="sk-SK" dirty="0" smtClean="0"/>
              <a:t> </a:t>
            </a:r>
            <a:r>
              <a:rPr lang="en-US" dirty="0" smtClean="0"/>
              <a:t>preferences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 X to Y, Y to Z and Z to X</a:t>
            </a:r>
          </a:p>
          <a:p>
            <a:r>
              <a:rPr lang="en-US" dirty="0" smtClean="0"/>
              <a:t>Doesn’t make sense</a:t>
            </a:r>
            <a:endParaRPr lang="en-GB" dirty="0"/>
          </a:p>
        </p:txBody>
      </p:sp>
      <p:graphicFrame>
        <p:nvGraphicFramePr>
          <p:cNvPr id="11" name="Diagram 10"/>
          <p:cNvGraphicFramePr/>
          <p:nvPr>
            <p:extLst/>
          </p:nvPr>
        </p:nvGraphicFramePr>
        <p:xfrm>
          <a:off x="2512541" y="2749627"/>
          <a:ext cx="4390768" cy="3706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3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2722</Words>
  <Application>Microsoft Office PowerPoint</Application>
  <PresentationFormat>On-screen Show (4:3)</PresentationFormat>
  <Paragraphs>878</Paragraphs>
  <Slides>87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1" baseType="lpstr">
      <vt:lpstr>Arial</vt:lpstr>
      <vt:lpstr>Calibri</vt:lpstr>
      <vt:lpstr>Calibri Light</vt:lpstr>
      <vt:lpstr>Office Theme</vt:lpstr>
      <vt:lpstr>Game theory 1</vt:lpstr>
      <vt:lpstr>Can suicide terrorism be rational?</vt:lpstr>
      <vt:lpstr>Many criticisms against Rational choice</vt:lpstr>
      <vt:lpstr>Rationality</vt:lpstr>
      <vt:lpstr>Completeness</vt:lpstr>
      <vt:lpstr>Incomplete preferences</vt:lpstr>
      <vt:lpstr>Transitivity</vt:lpstr>
      <vt:lpstr>PowerPoint Presentation</vt:lpstr>
      <vt:lpstr>Intransitive preferences</vt:lpstr>
      <vt:lpstr>Other notions about preferences</vt:lpstr>
      <vt:lpstr>Other notions about rationality</vt:lpstr>
      <vt:lpstr>Types of games</vt:lpstr>
      <vt:lpstr>Types of games</vt:lpstr>
      <vt:lpstr>Games of perfect/imperfect information</vt:lpstr>
      <vt:lpstr>Cooperative/non-cooperative games</vt:lpstr>
      <vt:lpstr>Constant-sum/Positive-sum games</vt:lpstr>
      <vt:lpstr>Introducing a game</vt:lpstr>
      <vt:lpstr>What makes a game the game</vt:lpstr>
      <vt:lpstr>Game of grades</vt:lpstr>
      <vt:lpstr>Game of grades – my grades</vt:lpstr>
      <vt:lpstr>Game of grades – my pair’s grades</vt:lpstr>
      <vt:lpstr>Game of grades – normal form</vt:lpstr>
      <vt:lpstr>Games in normal form</vt:lpstr>
      <vt:lpstr>Normal form representation of a game</vt:lpstr>
      <vt:lpstr>Utilities (Payoffs)</vt:lpstr>
      <vt:lpstr>Game of grades with payoffs</vt:lpstr>
      <vt:lpstr>Solution concepts</vt:lpstr>
      <vt:lpstr>PowerPoint Presentation</vt:lpstr>
      <vt:lpstr>PowerPoint Presentation</vt:lpstr>
      <vt:lpstr>PowerPoint Presentation</vt:lpstr>
      <vt:lpstr>PowerPoint Presentation</vt:lpstr>
      <vt:lpstr>Prisoner’s dilemma</vt:lpstr>
      <vt:lpstr>Dominance</vt:lpstr>
      <vt:lpstr>Dominant Strategy Equilibrium</vt:lpstr>
      <vt:lpstr>Strict dominance</vt:lpstr>
      <vt:lpstr>Game of grades – strict dominance</vt:lpstr>
      <vt:lpstr>Weak dominance</vt:lpstr>
      <vt:lpstr>Game of grades – weak dominance</vt:lpstr>
      <vt:lpstr>Never play dominated strategies</vt:lpstr>
      <vt:lpstr>PowerPoint Presentation</vt:lpstr>
      <vt:lpstr>Choosing numbers</vt:lpstr>
      <vt:lpstr>Choosing numbers</vt:lpstr>
      <vt:lpstr>If all players were strictly rational, result is 1</vt:lpstr>
      <vt:lpstr>I know you know</vt:lpstr>
      <vt:lpstr>Get into opponent’s shoes</vt:lpstr>
      <vt:lpstr>Real life results</vt:lpstr>
      <vt:lpstr>Iterated deletion of dominated strategies</vt:lpstr>
      <vt:lpstr>Iterated deletion of dominated strategies</vt:lpstr>
      <vt:lpstr>Game of grades</vt:lpstr>
      <vt:lpstr>PowerPoint Presentation</vt:lpstr>
      <vt:lpstr>PowerPoint Presentation</vt:lpstr>
      <vt:lpstr>This game is dominance-solvable</vt:lpstr>
      <vt:lpstr>PowerPoint Presentation</vt:lpstr>
      <vt:lpstr>S1 vs S2</vt:lpstr>
      <vt:lpstr>S1 vs S3</vt:lpstr>
      <vt:lpstr>S2 vs S3</vt:lpstr>
      <vt:lpstr>s1 vs s3</vt:lpstr>
      <vt:lpstr>s1 vs s2</vt:lpstr>
      <vt:lpstr>s2 vs s3</vt:lpstr>
      <vt:lpstr>PowerPoint Presentation</vt:lpstr>
      <vt:lpstr>PowerPoint Presentation</vt:lpstr>
      <vt:lpstr>s1 vs s3 after deletion</vt:lpstr>
      <vt:lpstr>s1 vs s2 after deletion</vt:lpstr>
      <vt:lpstr>s2 vs s3 after deletion</vt:lpstr>
      <vt:lpstr>PowerPoint Presentation</vt:lpstr>
      <vt:lpstr>PowerPoint Presentation</vt:lpstr>
      <vt:lpstr>PowerPoint Presentation</vt:lpstr>
      <vt:lpstr>PowerPoint Presentation</vt:lpstr>
      <vt:lpstr>Sometimes not solvable,  but simplified</vt:lpstr>
      <vt:lpstr>Limits of iterated deletion of dominated strategies</vt:lpstr>
      <vt:lpstr>How to solve the game without dominance?</vt:lpstr>
      <vt:lpstr>How to solve the game without dominance?</vt:lpstr>
      <vt:lpstr>Nash Equilibrium</vt:lpstr>
      <vt:lpstr>Nash Blonde Game</vt:lpstr>
      <vt:lpstr>Nash Blonde Game – normal form</vt:lpstr>
      <vt:lpstr>Nash Equilibrium</vt:lpstr>
      <vt:lpstr>PowerPoint Presentation</vt:lpstr>
      <vt:lpstr>PowerPoint Presentation</vt:lpstr>
      <vt:lpstr>PowerPoint Presentation</vt:lpstr>
      <vt:lpstr>PowerPoint Presentation</vt:lpstr>
      <vt:lpstr>Games might have more NE</vt:lpstr>
      <vt:lpstr>Pure strategy equilibrium</vt:lpstr>
      <vt:lpstr>Other basic games</vt:lpstr>
      <vt:lpstr>Chicken</vt:lpstr>
      <vt:lpstr>Chicken NE</vt:lpstr>
      <vt:lpstr>Stag hunt</vt:lpstr>
      <vt:lpstr>Stag hunt 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theory 1</dc:title>
  <dc:creator>Lukas Lehotsky</dc:creator>
  <cp:lastModifiedBy>Lukas Lehotsky</cp:lastModifiedBy>
  <cp:revision>5</cp:revision>
  <dcterms:created xsi:type="dcterms:W3CDTF">2015-10-26T16:34:29Z</dcterms:created>
  <dcterms:modified xsi:type="dcterms:W3CDTF">2015-11-09T09:17:45Z</dcterms:modified>
</cp:coreProperties>
</file>