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9"/>
  </p:notesMasterIdLst>
  <p:sldIdLst>
    <p:sldId id="256" r:id="rId5"/>
    <p:sldId id="502" r:id="rId6"/>
    <p:sldId id="499" r:id="rId7"/>
    <p:sldId id="500" r:id="rId8"/>
    <p:sldId id="501" r:id="rId9"/>
    <p:sldId id="503" r:id="rId10"/>
    <p:sldId id="504" r:id="rId11"/>
    <p:sldId id="523" r:id="rId12"/>
    <p:sldId id="524" r:id="rId13"/>
    <p:sldId id="505" r:id="rId14"/>
    <p:sldId id="506" r:id="rId15"/>
    <p:sldId id="510" r:id="rId16"/>
    <p:sldId id="507" r:id="rId17"/>
    <p:sldId id="508" r:id="rId18"/>
    <p:sldId id="511" r:id="rId19"/>
    <p:sldId id="515" r:id="rId20"/>
    <p:sldId id="516" r:id="rId21"/>
    <p:sldId id="514" r:id="rId22"/>
    <p:sldId id="513" r:id="rId23"/>
    <p:sldId id="517" r:id="rId24"/>
    <p:sldId id="519" r:id="rId25"/>
    <p:sldId id="518" r:id="rId26"/>
    <p:sldId id="520" r:id="rId27"/>
    <p:sldId id="521" r:id="rId28"/>
    <p:sldId id="512" r:id="rId29"/>
    <p:sldId id="374" r:id="rId30"/>
    <p:sldId id="360" r:id="rId31"/>
    <p:sldId id="280" r:id="rId32"/>
    <p:sldId id="284" r:id="rId33"/>
    <p:sldId id="375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492" r:id="rId44"/>
    <p:sldId id="305" r:id="rId45"/>
    <p:sldId id="306" r:id="rId46"/>
    <p:sldId id="307" r:id="rId47"/>
    <p:sldId id="309" r:id="rId48"/>
    <p:sldId id="310" r:id="rId49"/>
    <p:sldId id="376" r:id="rId50"/>
    <p:sldId id="334" r:id="rId51"/>
    <p:sldId id="335" r:id="rId52"/>
    <p:sldId id="337" r:id="rId53"/>
    <p:sldId id="338" r:id="rId54"/>
    <p:sldId id="339" r:id="rId55"/>
    <p:sldId id="453" r:id="rId56"/>
    <p:sldId id="454" r:id="rId57"/>
    <p:sldId id="455" r:id="rId58"/>
    <p:sldId id="456" r:id="rId59"/>
    <p:sldId id="365" r:id="rId60"/>
    <p:sldId id="392" r:id="rId61"/>
    <p:sldId id="393" r:id="rId62"/>
    <p:sldId id="396" r:id="rId63"/>
    <p:sldId id="394" r:id="rId64"/>
    <p:sldId id="401" r:id="rId65"/>
    <p:sldId id="395" r:id="rId66"/>
    <p:sldId id="522" r:id="rId67"/>
    <p:sldId id="397" r:id="rId68"/>
    <p:sldId id="398" r:id="rId69"/>
    <p:sldId id="403" r:id="rId70"/>
    <p:sldId id="400" r:id="rId71"/>
    <p:sldId id="405" r:id="rId72"/>
    <p:sldId id="404" r:id="rId73"/>
    <p:sldId id="406" r:id="rId74"/>
    <p:sldId id="412" r:id="rId75"/>
    <p:sldId id="414" r:id="rId76"/>
    <p:sldId id="413" r:id="rId77"/>
    <p:sldId id="464" r:id="rId78"/>
    <p:sldId id="415" r:id="rId79"/>
    <p:sldId id="416" r:id="rId80"/>
    <p:sldId id="417" r:id="rId81"/>
    <p:sldId id="407" r:id="rId82"/>
    <p:sldId id="419" r:id="rId83"/>
    <p:sldId id="423" r:id="rId84"/>
    <p:sldId id="463" r:id="rId85"/>
    <p:sldId id="425" r:id="rId86"/>
    <p:sldId id="408" r:id="rId87"/>
    <p:sldId id="409" r:id="rId88"/>
    <p:sldId id="418" r:id="rId89"/>
    <p:sldId id="410" r:id="rId90"/>
    <p:sldId id="460" r:id="rId91"/>
    <p:sldId id="411" r:id="rId92"/>
    <p:sldId id="434" r:id="rId93"/>
    <p:sldId id="493" r:id="rId94"/>
    <p:sldId id="497" r:id="rId95"/>
    <p:sldId id="494" r:id="rId96"/>
    <p:sldId id="496" r:id="rId97"/>
    <p:sldId id="427" r:id="rId98"/>
    <p:sldId id="428" r:id="rId99"/>
    <p:sldId id="429" r:id="rId100"/>
    <p:sldId id="430" r:id="rId101"/>
    <p:sldId id="431" r:id="rId102"/>
    <p:sldId id="433" r:id="rId103"/>
    <p:sldId id="495" r:id="rId104"/>
    <p:sldId id="467" r:id="rId105"/>
    <p:sldId id="471" r:id="rId106"/>
    <p:sldId id="469" r:id="rId107"/>
    <p:sldId id="472" r:id="rId108"/>
    <p:sldId id="470" r:id="rId109"/>
    <p:sldId id="473" r:id="rId110"/>
    <p:sldId id="474" r:id="rId111"/>
    <p:sldId id="475" r:id="rId112"/>
    <p:sldId id="482" r:id="rId113"/>
    <p:sldId id="483" r:id="rId114"/>
    <p:sldId id="476" r:id="rId115"/>
    <p:sldId id="480" r:id="rId116"/>
    <p:sldId id="478" r:id="rId117"/>
    <p:sldId id="481" r:id="rId118"/>
    <p:sldId id="484" r:id="rId119"/>
    <p:sldId id="485" r:id="rId120"/>
    <p:sldId id="498" r:id="rId121"/>
    <p:sldId id="489" r:id="rId122"/>
    <p:sldId id="490" r:id="rId123"/>
    <p:sldId id="486" r:id="rId124"/>
    <p:sldId id="487" r:id="rId125"/>
    <p:sldId id="491" r:id="rId126"/>
    <p:sldId id="436" r:id="rId127"/>
    <p:sldId id="437" r:id="rId1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6E91B96D-16F0-4706-925A-3568B750E98E}">
          <p14:sldIdLst>
            <p14:sldId id="256"/>
          </p14:sldIdLst>
        </p14:section>
        <p14:section name="Pareto optimality" id="{C6562067-04FA-4D24-AFB0-AFF2842D23FA}">
          <p14:sldIdLst>
            <p14:sldId id="502"/>
            <p14:sldId id="499"/>
            <p14:sldId id="500"/>
            <p14:sldId id="501"/>
            <p14:sldId id="503"/>
            <p14:sldId id="504"/>
            <p14:sldId id="523"/>
            <p14:sldId id="524"/>
            <p14:sldId id="505"/>
            <p14:sldId id="506"/>
            <p14:sldId id="510"/>
            <p14:sldId id="507"/>
            <p14:sldId id="508"/>
            <p14:sldId id="511"/>
          </p14:sldIdLst>
        </p14:section>
        <p14:section name="Social welfare" id="{BA5280E9-7663-429B-B741-4AEF82468856}">
          <p14:sldIdLst>
            <p14:sldId id="515"/>
            <p14:sldId id="516"/>
            <p14:sldId id="514"/>
            <p14:sldId id="513"/>
            <p14:sldId id="517"/>
            <p14:sldId id="519"/>
            <p14:sldId id="518"/>
            <p14:sldId id="520"/>
            <p14:sldId id="521"/>
            <p14:sldId id="512"/>
          </p14:sldIdLst>
        </p14:section>
        <p14:section name="MSNE" id="{497DA80F-D812-4D6B-AC75-36ED7C0F7C1D}">
          <p14:sldIdLst>
            <p14:sldId id="374"/>
            <p14:sldId id="360"/>
            <p14:sldId id="280"/>
            <p14:sldId id="284"/>
          </p14:sldIdLst>
        </p14:section>
        <p14:section name="MSNE probability calculation" id="{1CDA8BDD-9787-4C61-98B6-E6D696E4F737}">
          <p14:sldIdLst>
            <p14:sldId id="375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492"/>
            <p14:sldId id="305"/>
            <p14:sldId id="306"/>
            <p14:sldId id="307"/>
            <p14:sldId id="309"/>
            <p14:sldId id="310"/>
          </p14:sldIdLst>
        </p14:section>
        <p14:section name="MSNE payoffs" id="{6EBA9014-F589-4B2F-8051-426D0BD829D0}">
          <p14:sldIdLst>
            <p14:sldId id="376"/>
            <p14:sldId id="334"/>
            <p14:sldId id="335"/>
            <p14:sldId id="337"/>
            <p14:sldId id="338"/>
            <p14:sldId id="339"/>
            <p14:sldId id="453"/>
            <p14:sldId id="454"/>
            <p14:sldId id="455"/>
          </p14:sldIdLst>
        </p14:section>
        <p14:section name="Extensive form games" id="{B66BA5F0-0EAD-48C4-AA4B-3935A969C165}">
          <p14:sldIdLst>
            <p14:sldId id="456"/>
            <p14:sldId id="365"/>
            <p14:sldId id="392"/>
            <p14:sldId id="393"/>
          </p14:sldIdLst>
        </p14:section>
        <p14:section name="Backwards induction" id="{47CC6136-B7D4-47D0-9775-AFA75E5426B3}">
          <p14:sldIdLst>
            <p14:sldId id="396"/>
            <p14:sldId id="394"/>
            <p14:sldId id="401"/>
            <p14:sldId id="395"/>
            <p14:sldId id="522"/>
            <p14:sldId id="397"/>
            <p14:sldId id="398"/>
            <p14:sldId id="403"/>
            <p14:sldId id="400"/>
            <p14:sldId id="405"/>
            <p14:sldId id="404"/>
            <p14:sldId id="406"/>
            <p14:sldId id="412"/>
            <p14:sldId id="414"/>
            <p14:sldId id="413"/>
            <p14:sldId id="464"/>
            <p14:sldId id="415"/>
            <p14:sldId id="416"/>
            <p14:sldId id="417"/>
            <p14:sldId id="407"/>
            <p14:sldId id="419"/>
            <p14:sldId id="423"/>
            <p14:sldId id="463"/>
            <p14:sldId id="425"/>
            <p14:sldId id="408"/>
            <p14:sldId id="409"/>
            <p14:sldId id="418"/>
            <p14:sldId id="410"/>
            <p14:sldId id="460"/>
          </p14:sldIdLst>
        </p14:section>
        <p14:section name="Subgame perfection" id="{A155C480-38D7-4191-B4C1-2FAA558CCED1}">
          <p14:sldIdLst>
            <p14:sldId id="411"/>
            <p14:sldId id="434"/>
            <p14:sldId id="493"/>
            <p14:sldId id="497"/>
            <p14:sldId id="494"/>
            <p14:sldId id="496"/>
            <p14:sldId id="427"/>
            <p14:sldId id="428"/>
            <p14:sldId id="429"/>
            <p14:sldId id="430"/>
            <p14:sldId id="431"/>
            <p14:sldId id="433"/>
            <p14:sldId id="495"/>
            <p14:sldId id="467"/>
            <p14:sldId id="471"/>
            <p14:sldId id="469"/>
            <p14:sldId id="472"/>
            <p14:sldId id="470"/>
            <p14:sldId id="473"/>
            <p14:sldId id="474"/>
            <p14:sldId id="475"/>
            <p14:sldId id="482"/>
            <p14:sldId id="483"/>
            <p14:sldId id="476"/>
            <p14:sldId id="480"/>
            <p14:sldId id="478"/>
            <p14:sldId id="481"/>
            <p14:sldId id="484"/>
            <p14:sldId id="485"/>
            <p14:sldId id="498"/>
            <p14:sldId id="489"/>
            <p14:sldId id="490"/>
            <p14:sldId id="486"/>
            <p14:sldId id="487"/>
            <p14:sldId id="491"/>
            <p14:sldId id="436"/>
            <p14:sldId id="43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" initials="L" lastIdx="1" clrIdx="0">
    <p:extLst>
      <p:ext uri="{19B8F6BF-5375-455C-9EA6-DF929625EA0E}">
        <p15:presenceInfo xmlns:p15="http://schemas.microsoft.com/office/powerpoint/2012/main" userId="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60266" autoAdjust="0"/>
  </p:normalViewPr>
  <p:slideViewPr>
    <p:cSldViewPr snapToGrid="0">
      <p:cViewPr varScale="1">
        <p:scale>
          <a:sx n="54" d="100"/>
          <a:sy n="54" d="100"/>
        </p:scale>
        <p:origin x="2294" y="48"/>
      </p:cViewPr>
      <p:guideLst/>
    </p:cSldViewPr>
  </p:slideViewPr>
  <p:outlineViewPr>
    <p:cViewPr>
      <p:scale>
        <a:sx n="33" d="100"/>
        <a:sy n="33" d="100"/>
      </p:scale>
      <p:origin x="0" y="-1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16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notesMaster" Target="notesMasters/notesMaster1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commentAuthors" Target="commentAuthor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viewProps" Target="view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E67C3-7654-46D6-8F77-E8AD53181C3A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30B19-97E1-4F6B-8B28-9D3BA62A4A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47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80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56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87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54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0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35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22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29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751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3415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978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75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10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251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02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069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9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79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8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1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856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900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65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45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195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385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0414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318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159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707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86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9643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307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1018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549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721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307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954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810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050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735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0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24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29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8726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83755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705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437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0164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7820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201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2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5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39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90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10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2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3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3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1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3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4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F898-668A-4B22-A1BF-6B83072FD17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F8735-1FF6-44C9-982F-0C174C776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6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etheory.net/" TargetMode="External"/><Relationship Id="rId2" Type="http://schemas.openxmlformats.org/officeDocument/2006/relationships/hyperlink" Target="http://oyc.yale.edu/economics/econ-15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 theory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85065"/>
            <a:ext cx="6858000" cy="862870"/>
          </a:xfrm>
        </p:spPr>
        <p:txBody>
          <a:bodyPr/>
          <a:lstStyle/>
          <a:p>
            <a:r>
              <a:rPr lang="cs-CZ" dirty="0" smtClean="0"/>
              <a:t>Lukáš Lehotský</a:t>
            </a:r>
          </a:p>
          <a:p>
            <a:r>
              <a:rPr lang="cs-CZ" dirty="0" smtClean="0"/>
              <a:t>llehotsky</a:t>
            </a:r>
            <a:r>
              <a:rPr lang="en-US" dirty="0" smtClean="0"/>
              <a:t>@mail.muni.cz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7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Prisoner’s dilemma – Pareto 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77425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7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385764" y="1690689"/>
            <a:ext cx="8700226" cy="489715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31146" y="1828799"/>
            <a:ext cx="5954843" cy="4900613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18814" y="2206340"/>
            <a:ext cx="3914775" cy="4229100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 - Subgames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4628"/>
              </p:ext>
            </p:extLst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5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042959"/>
              </p:ext>
            </p:extLst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4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052507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6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212188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-5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7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251945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9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463870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J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smtClean="0"/>
                        <a:t>, -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GD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SA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kumimoji="0" lang="en-US" sz="1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SD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/>
                        <a:t> ,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3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Game 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 smtClean="0">
                <a:solidFill>
                  <a:srgbClr val="FF0000"/>
                </a:solidFill>
              </a:rPr>
              <a:t>G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A</a:t>
            </a:r>
            <a:r>
              <a:rPr lang="en-US"/>
              <a:t>; </a:t>
            </a:r>
            <a:r>
              <a:rPr lang="en-US" smtClean="0">
                <a:solidFill>
                  <a:schemeClr val="accent6"/>
                </a:solidFill>
              </a:rPr>
              <a:t>i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S</a:t>
            </a:r>
            <a:r>
              <a:rPr lang="en-US"/>
              <a:t>, 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 smtClean="0">
                <a:solidFill>
                  <a:schemeClr val="accent6"/>
                </a:solidFill>
              </a:rPr>
              <a:t>i</a:t>
            </a:r>
            <a:r>
              <a:rPr lang="en-US" smtClean="0"/>
              <a:t>&gt;</a:t>
            </a:r>
          </a:p>
          <a:p>
            <a:endParaRPr lang="en-US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/>
              <a:t>NE 1: &lt;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  <a:endParaRPr lang="en-US"/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1: &lt;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j</a:t>
            </a:r>
            <a:r>
              <a:rPr lang="en-US" smtClean="0"/>
              <a:t>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B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-1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smtClean="0"/>
              <a:t>, </a:t>
            </a:r>
            <a:r>
              <a:rPr lang="en-US" smtClean="0">
                <a:solidFill>
                  <a:schemeClr val="accent6"/>
                </a:solidFill>
              </a:rPr>
              <a:t>3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1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35464"/>
              </p:ext>
            </p:extLst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Prisoner’s dilemma – Pareto </a:t>
            </a:r>
            <a:r>
              <a:rPr lang="en-GB" smtClean="0"/>
              <a:t>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30309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3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706405"/>
              </p:ext>
            </p:extLst>
          </p:nvPr>
        </p:nvGraphicFramePr>
        <p:xfrm>
          <a:off x="1352336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613459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94169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3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204195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829092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6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game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/>
              <a:t>NE 4</a:t>
            </a:r>
            <a:r>
              <a:rPr lang="en-US" smtClean="0"/>
              <a:t>: </a:t>
            </a:r>
            <a:r>
              <a:rPr lang="en-US"/>
              <a:t>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  <a:endParaRPr lang="en-US"/>
          </a:p>
          <a:p>
            <a:pPr lvl="1"/>
            <a:endParaRPr lang="en-US" smtClean="0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/>
              <a:t>NE 2: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</a:t>
            </a:r>
            <a:r>
              <a:rPr lang="en-US"/>
              <a:t>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79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>
            <a:stCxn id="34" idx="3"/>
            <a:endCxn id="6" idx="1"/>
          </p:cNvCxnSpPr>
          <p:nvPr/>
        </p:nvCxnSpPr>
        <p:spPr>
          <a:xfrm>
            <a:off x="1544475" y="3470434"/>
            <a:ext cx="2072165" cy="5768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16640" y="3885246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3940730" y="2776861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3940730" y="4047291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91278" y="520282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5515368" y="4711301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5515368" y="5364866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545130" y="45326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545130" y="58230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95400" y="2858853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490238" y="488993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800830" y="572168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800830" y="466875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16640" y="3515914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96376" y="562633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1038" y="45206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0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81038" y="58110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X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1220385" y="330838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987573" y="2489922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344338" y="380705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220385" y="293905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91278" y="2614816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50" idx="2"/>
            <a:endCxn id="43" idx="3"/>
          </p:cNvCxnSpPr>
          <p:nvPr/>
        </p:nvCxnSpPr>
        <p:spPr>
          <a:xfrm flipH="1">
            <a:off x="5515368" y="2123296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3"/>
            <a:endCxn id="52" idx="2"/>
          </p:cNvCxnSpPr>
          <p:nvPr/>
        </p:nvCxnSpPr>
        <p:spPr>
          <a:xfrm>
            <a:off x="5515368" y="2776861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545130" y="19446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545130" y="32350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800830" y="313368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00830" y="208074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5183659" y="2246005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1038" y="19326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081038" y="32230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62" name="Straight Connector 61"/>
          <p:cNvCxnSpPr>
            <a:stCxn id="34" idx="3"/>
            <a:endCxn id="63" idx="2"/>
          </p:cNvCxnSpPr>
          <p:nvPr/>
        </p:nvCxnSpPr>
        <p:spPr>
          <a:xfrm flipV="1">
            <a:off x="1544475" y="2406058"/>
            <a:ext cx="1410821" cy="106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55296" y="222742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3369625" y="217824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4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7" name="Straight Connector 6"/>
          <p:cNvCxnSpPr>
            <a:stCxn id="43" idx="2"/>
            <a:endCxn id="22" idx="0"/>
          </p:cNvCxnSpPr>
          <p:nvPr/>
        </p:nvCxnSpPr>
        <p:spPr>
          <a:xfrm>
            <a:off x="5353323" y="2938906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1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3528204" y="1500996"/>
            <a:ext cx="5430244" cy="5098212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33245" y="940279"/>
            <a:ext cx="8410755" cy="591772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3"/>
            <a:endCxn id="6" idx="1"/>
          </p:cNvCxnSpPr>
          <p:nvPr/>
        </p:nvCxnSpPr>
        <p:spPr>
          <a:xfrm>
            <a:off x="1544475" y="3470434"/>
            <a:ext cx="2072165" cy="5768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16640" y="3885246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3940730" y="2776861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3940730" y="4047291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91278" y="520282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5515368" y="4711301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5515368" y="5364866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545130" y="45326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545130" y="582306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4495400" y="2858853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4490238" y="488993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800830" y="572168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5800830" y="466875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3616640" y="3515914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96376" y="562633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81038" y="45206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0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81038" y="5811005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-2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-2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X - Subgames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1220385" y="330838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987573" y="2489922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344338" y="380705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220385" y="293905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91278" y="2614816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50" idx="2"/>
            <a:endCxn id="43" idx="3"/>
          </p:cNvCxnSpPr>
          <p:nvPr/>
        </p:nvCxnSpPr>
        <p:spPr>
          <a:xfrm flipH="1">
            <a:off x="5515368" y="2123296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3" idx="3"/>
            <a:endCxn id="52" idx="2"/>
          </p:cNvCxnSpPr>
          <p:nvPr/>
        </p:nvCxnSpPr>
        <p:spPr>
          <a:xfrm>
            <a:off x="5515368" y="2776861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545130" y="19446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6545130" y="3235060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800830" y="313368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00830" y="2080747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5183659" y="2246005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1038" y="19326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081038" y="322300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r>
              <a:rPr lang="sk-SK" smtClean="0"/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62" name="Straight Connector 61"/>
          <p:cNvCxnSpPr>
            <a:stCxn id="34" idx="3"/>
            <a:endCxn id="63" idx="2"/>
          </p:cNvCxnSpPr>
          <p:nvPr/>
        </p:nvCxnSpPr>
        <p:spPr>
          <a:xfrm flipV="1">
            <a:off x="1544475" y="2406058"/>
            <a:ext cx="1410821" cy="106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955296" y="222742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3369625" y="217824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 , </a:t>
            </a:r>
            <a:r>
              <a:rPr lang="en-US" smtClean="0">
                <a:solidFill>
                  <a:schemeClr val="accent6"/>
                </a:solidFill>
              </a:rPr>
              <a:t>4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7" name="Straight Connector 6"/>
          <p:cNvCxnSpPr>
            <a:stCxn id="43" idx="2"/>
            <a:endCxn id="22" idx="0"/>
          </p:cNvCxnSpPr>
          <p:nvPr/>
        </p:nvCxnSpPr>
        <p:spPr>
          <a:xfrm>
            <a:off x="5353323" y="2938906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4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0911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</a:t>
            </a:r>
            <a:r>
              <a:rPr lang="en-US" smtClean="0"/>
              <a:t>of Subgame of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77452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</a:t>
            </a:r>
            <a:r>
              <a:rPr lang="en-US" dirty="0" smtClean="0"/>
              <a:t>form </a:t>
            </a:r>
            <a:r>
              <a:rPr lang="en-US" smtClean="0"/>
              <a:t>of Subgame of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4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Prisoner’s dilemma – Pareto </a:t>
            </a:r>
            <a:r>
              <a:rPr lang="en-GB" smtClean="0"/>
              <a:t>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581282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5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657354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Strategic form of the whole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4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629481"/>
              </p:ext>
            </p:extLst>
          </p:nvPr>
        </p:nvGraphicFramePr>
        <p:xfrm>
          <a:off x="1352336" y="1157288"/>
          <a:ext cx="5000302" cy="531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9136">
                <a:tc rowSpan="4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UR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kumimoji="0" lang="en-US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136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DR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-2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strategic form of the whole Game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8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 in the Game 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form NE</a:t>
            </a:r>
          </a:p>
          <a:p>
            <a:pPr lvl="1"/>
            <a:r>
              <a:rPr lang="en-US" smtClean="0"/>
              <a:t>NE 1: &lt;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2: &lt;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R</a:t>
            </a:r>
            <a:r>
              <a:rPr lang="en-US" smtClean="0"/>
              <a:t>; </a:t>
            </a:r>
            <a:r>
              <a:rPr lang="en-US">
                <a:solidFill>
                  <a:schemeClr val="accent6"/>
                </a:solidFill>
              </a:rPr>
              <a:t>d</a:t>
            </a:r>
            <a:r>
              <a:rPr lang="en-US" smtClean="0"/>
              <a:t>&gt;</a:t>
            </a:r>
          </a:p>
          <a:p>
            <a:pPr lvl="1"/>
            <a:r>
              <a:rPr lang="en-US" smtClean="0"/>
              <a:t>NE 3: &lt;</a:t>
            </a:r>
            <a:r>
              <a:rPr lang="en-US" smtClean="0">
                <a:solidFill>
                  <a:srgbClr val="FF0000"/>
                </a:solidFill>
              </a:rPr>
              <a:t>D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L</a:t>
            </a:r>
            <a:r>
              <a:rPr lang="en-US" smtClean="0"/>
              <a:t>; </a:t>
            </a:r>
            <a:r>
              <a:rPr lang="en-US" smtClean="0">
                <a:solidFill>
                  <a:schemeClr val="accent6"/>
                </a:solidFill>
              </a:rPr>
              <a:t>u</a:t>
            </a:r>
            <a:r>
              <a:rPr lang="en-US" smtClean="0"/>
              <a:t>&gt;</a:t>
            </a:r>
          </a:p>
          <a:p>
            <a:pPr lvl="1"/>
            <a:endParaRPr lang="en-US" smtClean="0"/>
          </a:p>
          <a:p>
            <a:r>
              <a:rPr lang="en-US" smtClean="0"/>
              <a:t>Backwards induction NE</a:t>
            </a:r>
          </a:p>
          <a:p>
            <a:pPr lvl="1"/>
            <a:r>
              <a:rPr lang="en-US" smtClean="0"/>
              <a:t>Can’t apply</a:t>
            </a:r>
          </a:p>
          <a:p>
            <a:endParaRPr lang="en-US" smtClean="0"/>
          </a:p>
          <a:p>
            <a:r>
              <a:rPr lang="en-US" smtClean="0"/>
              <a:t>Subgame perfect NE</a:t>
            </a:r>
          </a:p>
          <a:p>
            <a:pPr lvl="1"/>
            <a:r>
              <a:rPr lang="en-US"/>
              <a:t>NE 3: &lt;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;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883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McCain, R. A. Game Theory: a Nontechnical Introduction to the Analysis of Strategy. World Scientific Publishing, Singapore. 2010</a:t>
            </a:r>
          </a:p>
          <a:p>
            <a:r>
              <a:rPr lang="en-US" dirty="0" smtClean="0"/>
              <a:t>Morrow, J. D. Game theory for political scientists. Princeton University Press, Princeton. 1994</a:t>
            </a:r>
          </a:p>
          <a:p>
            <a:r>
              <a:rPr lang="en-US" dirty="0" err="1" smtClean="0"/>
              <a:t>Elster</a:t>
            </a:r>
            <a:r>
              <a:rPr lang="en-US" dirty="0" smtClean="0"/>
              <a:t>, J. (</a:t>
            </a:r>
            <a:r>
              <a:rPr lang="en-US" dirty="0" err="1" smtClean="0"/>
              <a:t>ed</a:t>
            </a:r>
            <a:r>
              <a:rPr lang="en-US" dirty="0" smtClean="0"/>
              <a:t>) Rational choice. New York University Press, New York. 1986</a:t>
            </a:r>
          </a:p>
          <a:p>
            <a:r>
              <a:rPr lang="en-US" dirty="0" err="1" smtClean="0"/>
              <a:t>Binmore</a:t>
            </a:r>
            <a:r>
              <a:rPr lang="en-US" dirty="0" smtClean="0"/>
              <a:t>, K. </a:t>
            </a:r>
            <a:r>
              <a:rPr lang="en-GB" dirty="0"/>
              <a:t>Game Theory: A Very Short </a:t>
            </a:r>
            <a:r>
              <a:rPr lang="en-GB" dirty="0" smtClean="0"/>
              <a:t>Introduction. Oxford University Press, Oxford. 2007</a:t>
            </a:r>
          </a:p>
          <a:p>
            <a:r>
              <a:rPr lang="en-GB" dirty="0"/>
              <a:t>ECON 159: GAME </a:t>
            </a:r>
            <a:r>
              <a:rPr lang="en-GB" dirty="0" smtClean="0"/>
              <a:t>THEORY, Yale </a:t>
            </a:r>
            <a:r>
              <a:rPr lang="en-GB" dirty="0"/>
              <a:t>Open Courses, </a:t>
            </a:r>
            <a:r>
              <a:rPr lang="en-GB" dirty="0">
                <a:hlinkClick r:id="rId2"/>
              </a:rPr>
              <a:t>http://oyc.yale.edu/economics/econ-159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US" dirty="0" smtClean="0">
                <a:hlinkClick r:id="rId3"/>
              </a:rPr>
              <a:t>http://www.gametheory.net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N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73056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7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Game N </a:t>
            </a:r>
            <a:r>
              <a:rPr lang="en-GB" smtClean="0"/>
              <a:t>– </a:t>
            </a:r>
            <a:r>
              <a:rPr lang="en-GB"/>
              <a:t>Pareto 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27186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5000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5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Game N – Pareto 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00948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27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3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Social welfare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welfare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Situation where sum of all utilities of an outcome is at its maximum</a:t>
            </a:r>
          </a:p>
          <a:p>
            <a:endParaRPr lang="en-US"/>
          </a:p>
          <a:p>
            <a:r>
              <a:rPr lang="en-US" smtClean="0"/>
              <a:t>Might provide unstable situations</a:t>
            </a:r>
          </a:p>
          <a:p>
            <a:endParaRPr lang="en-US"/>
          </a:p>
          <a:p>
            <a:r>
              <a:rPr lang="en-US" smtClean="0"/>
              <a:t>Is always Pareto optimal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M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9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Game M – Social welfare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52118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2"/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0">
                          <a:schemeClr val="accent2"/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27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6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Pareto optimality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N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37648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2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Game N – Pareto 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US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27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3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N – Social welfare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731277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9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Prisoner’s dilemma – Pareto </a:t>
            </a:r>
            <a:r>
              <a:rPr lang="en-GB" smtClean="0"/>
              <a:t>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3309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2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Prisoner’s dilemma – Pareto </a:t>
            </a:r>
            <a:r>
              <a:rPr lang="en-GB" smtClean="0"/>
              <a:t>optimality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196878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/>
                        <a:t>7</a:t>
                      </a:r>
                      <a:endParaRPr lang="en-US" sz="1900" dirty="0" smtClean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/>
                        <a:t>7</a:t>
                      </a:r>
                      <a:endParaRPr lang="en-US" sz="1900" dirty="0" smtClean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/>
                        <a:t>6</a:t>
                      </a:r>
                      <a:endParaRPr lang="en-US" sz="1900" dirty="0" smtClean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18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optimality solid tool for comparing equilibriums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Mixed-strategy </a:t>
            </a:r>
            <a:br>
              <a:rPr lang="en-US" dirty="0" smtClean="0"/>
            </a:br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players</a:t>
            </a:r>
          </a:p>
          <a:p>
            <a:endParaRPr lang="en-US" dirty="0"/>
          </a:p>
          <a:p>
            <a:r>
              <a:rPr lang="en-US" dirty="0" smtClean="0"/>
              <a:t>Players choose heads or tails</a:t>
            </a:r>
          </a:p>
          <a:p>
            <a:endParaRPr lang="en-US" dirty="0"/>
          </a:p>
          <a:p>
            <a:r>
              <a:rPr lang="en-US" dirty="0" smtClean="0"/>
              <a:t>If players </a:t>
            </a:r>
            <a:r>
              <a:rPr lang="en-US" dirty="0"/>
              <a:t>match </a:t>
            </a:r>
            <a:r>
              <a:rPr lang="en-US" dirty="0" smtClean="0"/>
              <a:t>heads/tails, </a:t>
            </a:r>
            <a:r>
              <a:rPr lang="en-US" smtClean="0"/>
              <a:t>I (Player 1) win </a:t>
            </a:r>
            <a:r>
              <a:rPr lang="en-US" dirty="0" smtClean="0"/>
              <a:t>both coins</a:t>
            </a:r>
          </a:p>
          <a:p>
            <a:endParaRPr lang="en-US" dirty="0" smtClean="0"/>
          </a:p>
          <a:p>
            <a:r>
              <a:rPr lang="en-US" dirty="0"/>
              <a:t>If players </a:t>
            </a:r>
            <a:r>
              <a:rPr lang="en-US" dirty="0" smtClean="0"/>
              <a:t>don’t match </a:t>
            </a:r>
            <a:r>
              <a:rPr lang="en-US" dirty="0"/>
              <a:t>heads/tails, </a:t>
            </a:r>
            <a:r>
              <a:rPr lang="en-US" smtClean="0"/>
              <a:t>opponent (Player 2) wins </a:t>
            </a:r>
            <a:r>
              <a:rPr lang="en-US" dirty="0" smtClean="0"/>
              <a:t>both coins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9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89254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Heads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Tails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Heads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Tails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5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pennies – mixed strategy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47475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Heads (0.5)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Tails (0.5)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Heads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(0.5)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Tails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(0.5)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M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913499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 </a:t>
            </a:r>
            <a:br>
              <a:rPr lang="en-US" dirty="0" smtClean="0"/>
            </a:br>
            <a:r>
              <a:rPr lang="en-US" dirty="0" smtClean="0"/>
              <a:t>of mixed-strategy 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70468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– Player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plans to mix 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 strategy at a </a:t>
            </a:r>
            <a:r>
              <a:rPr lang="en-US" smtClean="0"/>
              <a:t>certain ratio </a:t>
            </a:r>
            <a:r>
              <a:rPr lang="en-US" smtClean="0">
                <a:solidFill>
                  <a:srgbClr val="FF0000"/>
                </a:solidFill>
              </a:rPr>
              <a:t>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Player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might play </a:t>
            </a:r>
            <a:r>
              <a:rPr lang="en-US" dirty="0" smtClean="0">
                <a:solidFill>
                  <a:schemeClr val="accent6"/>
                </a:solidFill>
              </a:rPr>
              <a:t>Left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Right</a:t>
            </a:r>
          </a:p>
          <a:p>
            <a:r>
              <a:rPr lang="en-US" dirty="0" smtClean="0"/>
              <a:t>Player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must find such </a:t>
            </a:r>
            <a:r>
              <a:rPr lang="en-US" dirty="0" smtClean="0">
                <a:solidFill>
                  <a:srgbClr val="FF0000"/>
                </a:solidFill>
              </a:rPr>
              <a:t>a probability of playing U and D</a:t>
            </a:r>
            <a:r>
              <a:rPr lang="en-US" dirty="0" smtClean="0"/>
              <a:t> that makes </a:t>
            </a:r>
            <a:r>
              <a:rPr lang="en-US" dirty="0"/>
              <a:t>Player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/>
              <a:t>indifferent to selecting </a:t>
            </a:r>
            <a:r>
              <a:rPr lang="en-US" dirty="0" smtClean="0">
                <a:solidFill>
                  <a:schemeClr val="accent6"/>
                </a:solidFill>
              </a:rPr>
              <a:t>L or R</a:t>
            </a:r>
          </a:p>
          <a:p>
            <a:r>
              <a:rPr lang="en-US" dirty="0" smtClean="0"/>
              <a:t>Player B </a:t>
            </a:r>
            <a:r>
              <a:rPr lang="en-US" dirty="0" smtClean="0">
                <a:solidFill>
                  <a:srgbClr val="FF0000"/>
                </a:solidFill>
              </a:rPr>
              <a:t>has to gain same utility </a:t>
            </a:r>
            <a:r>
              <a:rPr lang="en-US" dirty="0" smtClean="0"/>
              <a:t>from B’s choice Left and Right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/>
              <a:t>L</a:t>
            </a:r>
            <a:r>
              <a:rPr lang="en-US" dirty="0" smtClean="0"/>
              <a:t> = EU</a:t>
            </a:r>
            <a:r>
              <a:rPr lang="en-US" baseline="-25000" dirty="0" smtClean="0"/>
              <a:t>R</a:t>
            </a:r>
          </a:p>
          <a:p>
            <a:pPr lvl="1"/>
            <a:endParaRPr lang="en-US" baseline="-25000" dirty="0"/>
          </a:p>
          <a:p>
            <a:r>
              <a:rPr lang="en-US" dirty="0" smtClean="0"/>
              <a:t>Expected utility of Player B </a:t>
            </a:r>
            <a:r>
              <a:rPr lang="en-US" dirty="0" err="1" smtClean="0"/>
              <a:t>chosing</a:t>
            </a:r>
            <a:r>
              <a:rPr lang="en-US" dirty="0" smtClean="0"/>
              <a:t> Left: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f(p)</a:t>
            </a:r>
          </a:p>
          <a:p>
            <a:pPr lvl="1"/>
            <a:endParaRPr lang="en-US" dirty="0"/>
          </a:p>
          <a:p>
            <a:r>
              <a:rPr lang="en-US" dirty="0" smtClean="0"/>
              <a:t>Expected utility of Player B </a:t>
            </a:r>
            <a:r>
              <a:rPr lang="en-US" dirty="0" err="1" smtClean="0"/>
              <a:t>chosing</a:t>
            </a:r>
            <a:r>
              <a:rPr lang="en-US" dirty="0" smtClean="0"/>
              <a:t> Right:</a:t>
            </a:r>
          </a:p>
          <a:p>
            <a:pPr lvl="1"/>
            <a:r>
              <a:rPr lang="en-US" dirty="0" smtClean="0"/>
              <a:t>EU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f(p)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/>
          </a:p>
          <a:p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8520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A’s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L</a:t>
            </a:r>
            <a:r>
              <a:rPr lang="en-GB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(p) gets B utility </a:t>
            </a:r>
            <a:r>
              <a:rPr lang="en-US" dirty="0" smtClean="0">
                <a:solidFill>
                  <a:schemeClr val="accent6"/>
                </a:solidFill>
              </a:rPr>
              <a:t>-3</a:t>
            </a:r>
          </a:p>
          <a:p>
            <a:pPr lvl="1"/>
            <a:r>
              <a:rPr lang="en-US" dirty="0" smtClean="0"/>
              <a:t>Rest of the time (1 - p) gets B utility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(p)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-3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p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3p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1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</a:t>
            </a:r>
            <a:r>
              <a:rPr lang="en-US" dirty="0" smtClean="0"/>
              <a:t>p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= 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92445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4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A’s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R</a:t>
            </a:r>
            <a:r>
              <a:rPr lang="en-GB" smtClean="0"/>
              <a:t>:</a:t>
            </a:r>
          </a:p>
          <a:p>
            <a:pPr lvl="1"/>
            <a:r>
              <a:rPr lang="en-US" smtClean="0"/>
              <a:t>Some % of time (p) gets B utility </a:t>
            </a:r>
            <a:r>
              <a:rPr lang="en-US" smtClean="0">
                <a:solidFill>
                  <a:schemeClr val="accent6"/>
                </a:solidFill>
              </a:rPr>
              <a:t>2</a:t>
            </a:r>
          </a:p>
          <a:p>
            <a:pPr lvl="1"/>
            <a:r>
              <a:rPr lang="en-US" smtClean="0"/>
              <a:t>Rest </a:t>
            </a:r>
            <a:r>
              <a:rPr lang="en-US" dirty="0" smtClean="0"/>
              <a:t>of the time (1 - p) gets B utility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(p)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p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2p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0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0</a:t>
            </a:r>
            <a:r>
              <a:rPr lang="en-US" dirty="0" smtClean="0"/>
              <a:t>p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/>
              <a:t>R</a:t>
            </a:r>
            <a:r>
              <a:rPr lang="en-US" dirty="0" smtClean="0"/>
              <a:t> = 2p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503084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r>
                        <a:rPr lang="en-US" sz="1400" baseline="0" dirty="0" smtClean="0">
                          <a:solidFill>
                            <a:schemeClr val="accent6"/>
                          </a:solidFill>
                        </a:rPr>
                        <a:t>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60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Player A’s strategy – making B indifferent</a:t>
            </a:r>
            <a:br>
              <a:rPr lang="en-US" smtClean="0"/>
            </a:br>
            <a:r>
              <a:rPr lang="en-US" smtClean="0"/>
              <a:t>Comparison </a:t>
            </a:r>
            <a:r>
              <a:rPr lang="en-US" dirty="0" smtClean="0"/>
              <a:t>of EU</a:t>
            </a:r>
            <a:r>
              <a:rPr lang="en-US" baseline="-25000" dirty="0" smtClean="0"/>
              <a:t>L</a:t>
            </a:r>
            <a:r>
              <a:rPr lang="en-US" dirty="0" smtClean="0"/>
              <a:t> with EU</a:t>
            </a:r>
            <a:r>
              <a:rPr lang="en-US" baseline="-25000" dirty="0" smtClean="0"/>
              <a:t>R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EU</a:t>
            </a:r>
            <a:r>
              <a:rPr lang="en-US" baseline="-25000" dirty="0"/>
              <a:t>L</a:t>
            </a:r>
            <a:r>
              <a:rPr lang="en-US" dirty="0"/>
              <a:t> = 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2p</a:t>
            </a:r>
            <a:endParaRPr lang="en-GB" dirty="0"/>
          </a:p>
          <a:p>
            <a:endParaRPr lang="en-US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L</a:t>
            </a:r>
            <a:r>
              <a:rPr lang="en-US" dirty="0" smtClean="0"/>
              <a:t> 		= EU</a:t>
            </a:r>
            <a:r>
              <a:rPr lang="en-US" baseline="-25000" dirty="0" smtClean="0"/>
              <a:t>R</a:t>
            </a:r>
          </a:p>
          <a:p>
            <a:r>
              <a:rPr lang="en-US" dirty="0"/>
              <a:t>1 </a:t>
            </a:r>
            <a:r>
              <a:rPr lang="en-US" dirty="0" smtClean="0">
                <a:solidFill>
                  <a:schemeClr val="accent5"/>
                </a:solidFill>
              </a:rPr>
              <a:t>- </a:t>
            </a:r>
            <a:r>
              <a:rPr lang="en-US" dirty="0" smtClean="0"/>
              <a:t>4p</a:t>
            </a:r>
            <a:r>
              <a:rPr lang="en-GB" dirty="0" smtClean="0"/>
              <a:t> 	= </a:t>
            </a:r>
            <a:r>
              <a:rPr lang="en-US" dirty="0" smtClean="0"/>
              <a:t>2p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+4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endParaRPr lang="en-GB" baseline="-25000" dirty="0" smtClean="0"/>
          </a:p>
          <a:p>
            <a:r>
              <a:rPr lang="en-US" dirty="0" smtClean="0"/>
              <a:t>1 		= 6p</a:t>
            </a:r>
            <a:r>
              <a:rPr lang="en-GB" baseline="-25000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/6</a:t>
            </a:r>
          </a:p>
          <a:p>
            <a:r>
              <a:rPr lang="en-US" b="1" dirty="0" smtClean="0"/>
              <a:t>p</a:t>
            </a:r>
            <a:r>
              <a:rPr lang="en-GB" b="1" dirty="0" smtClean="0"/>
              <a:t> 		= 1/6</a:t>
            </a:r>
          </a:p>
          <a:p>
            <a:endParaRPr lang="en-US" dirty="0"/>
          </a:p>
          <a:p>
            <a:r>
              <a:rPr lang="en-US" b="1" dirty="0" smtClean="0"/>
              <a:t>1 - p</a:t>
            </a:r>
            <a:r>
              <a:rPr lang="en-GB" b="1" dirty="0" smtClean="0"/>
              <a:t> </a:t>
            </a:r>
            <a:r>
              <a:rPr lang="en-GB" dirty="0" smtClean="0"/>
              <a:t>= 1 - 1/6 = </a:t>
            </a:r>
            <a:r>
              <a:rPr lang="en-GB" b="1" dirty="0" smtClean="0"/>
              <a:t>5/6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We’ve found the ideal mixed strategy for Player A</a:t>
            </a:r>
          </a:p>
          <a:p>
            <a:r>
              <a:rPr lang="en-US" dirty="0" smtClean="0"/>
              <a:t>If Player A plays Up 1/6 of time and Down 5/6 of time, Player B is indifferent to choosing Left or Right</a:t>
            </a:r>
          </a:p>
          <a:p>
            <a:r>
              <a:rPr lang="en-US" dirty="0" smtClean="0"/>
              <a:t>We need to do the same for player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B’s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U</a:t>
            </a:r>
            <a:r>
              <a:rPr lang="en-GB" smtClean="0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(q) gets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en-US" dirty="0" smtClean="0"/>
              <a:t>Rest of the time (1 - q) gets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(q)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q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3q</a:t>
            </a:r>
            <a:r>
              <a:rPr lang="en-GB" dirty="0" smtClean="0"/>
              <a:t> </a:t>
            </a:r>
            <a:r>
              <a:rPr lang="en-GB" dirty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2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2</a:t>
            </a:r>
            <a:r>
              <a:rPr lang="en-US" dirty="0" smtClean="0"/>
              <a:t>q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= 5q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-</a:t>
            </a:r>
            <a:r>
              <a:rPr lang="en-GB" dirty="0" smtClean="0"/>
              <a:t>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036955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Y </a:t>
            </a:r>
            <a:r>
              <a:rPr lang="en-US" dirty="0" smtClean="0"/>
              <a:t>- Player B’s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EU</a:t>
            </a:r>
            <a:r>
              <a:rPr lang="en-GB" baseline="-25000" smtClean="0"/>
              <a:t>D</a:t>
            </a:r>
            <a:r>
              <a:rPr lang="en-GB" smtClean="0"/>
              <a:t>:</a:t>
            </a:r>
            <a:endParaRPr lang="en-GB" dirty="0" smtClean="0"/>
          </a:p>
          <a:p>
            <a:pPr lvl="1"/>
            <a:r>
              <a:rPr lang="en-US" dirty="0" smtClean="0"/>
              <a:t>Some % of time (q) gets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</a:p>
          <a:p>
            <a:pPr lvl="1"/>
            <a:r>
              <a:rPr lang="en-US" dirty="0" smtClean="0"/>
              <a:t>Rest of the time (1 - q) gets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utility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endParaRPr lang="en-US" dirty="0"/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(q)</a:t>
            </a:r>
            <a:r>
              <a:rPr lang="en-US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5"/>
                </a:solidFill>
              </a:rPr>
              <a:t>+</a:t>
            </a:r>
            <a:r>
              <a:rPr lang="en-US" dirty="0" smtClean="0"/>
              <a:t> (1 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 q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accent5"/>
                </a:solidFill>
              </a:rPr>
              <a:t>*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1q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5"/>
                </a:solidFill>
              </a:rPr>
              <a:t>+</a:t>
            </a:r>
            <a:r>
              <a:rPr lang="en-GB" dirty="0" smtClean="0"/>
              <a:t> 0 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 smtClean="0"/>
              <a:t> 0</a:t>
            </a:r>
            <a:r>
              <a:rPr lang="en-US" dirty="0" smtClean="0"/>
              <a:t>q</a:t>
            </a:r>
            <a:endParaRPr lang="en-GB" baseline="-25000" dirty="0" smtClean="0"/>
          </a:p>
          <a:p>
            <a:r>
              <a:rPr lang="en-US" dirty="0" smtClean="0"/>
              <a:t>EU</a:t>
            </a:r>
            <a:r>
              <a:rPr lang="en-US" baseline="-25000" dirty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522579"/>
              </p:ext>
            </p:extLst>
          </p:nvPr>
        </p:nvGraphicFramePr>
        <p:xfrm>
          <a:off x="4993458" y="2261156"/>
          <a:ext cx="3582130" cy="358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426"/>
                <a:gridCol w="716426"/>
                <a:gridCol w="1074639"/>
                <a:gridCol w="1074639"/>
              </a:tblGrid>
              <a:tr h="716426">
                <a:tc rowSpan="2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6426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L (q)</a:t>
                      </a:r>
                      <a:endParaRPr lang="en-GB" sz="14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6"/>
                          </a:solidFill>
                        </a:rPr>
                        <a:t>R (1 - q)</a:t>
                      </a:r>
                      <a:endParaRPr lang="en-GB" sz="1400" dirty="0">
                        <a:solidFill>
                          <a:schemeClr val="accent6"/>
                        </a:solidFill>
                      </a:endParaRPr>
                    </a:p>
                  </a:txBody>
                  <a:tcPr marL="90987" marR="90987" marT="45494" marB="4549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rowSpan="2"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, -3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-2 , 2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463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(1 - p)</a:t>
                      </a:r>
                    </a:p>
                  </a:txBody>
                  <a:tcPr marL="90987" marR="90987" marT="45494" marB="4549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, 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987" marR="90987" marT="45494" marB="4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Player </a:t>
            </a:r>
            <a:r>
              <a:rPr lang="en-US" smtClean="0"/>
              <a:t>B’s strategy – </a:t>
            </a:r>
            <a:r>
              <a:rPr lang="en-US"/>
              <a:t>making </a:t>
            </a:r>
            <a:r>
              <a:rPr lang="en-US" smtClean="0"/>
              <a:t>A indifferent</a:t>
            </a:r>
            <a:r>
              <a:rPr lang="en-US"/>
              <a:t/>
            </a:r>
            <a:br>
              <a:rPr lang="en-US"/>
            </a:br>
            <a:r>
              <a:rPr lang="en-US"/>
              <a:t>Comparison </a:t>
            </a:r>
            <a:r>
              <a:rPr lang="en-US" dirty="0" smtClean="0"/>
              <a:t>of EU</a:t>
            </a:r>
            <a:r>
              <a:rPr lang="en-US" baseline="-25000" dirty="0" smtClean="0"/>
              <a:t>U</a:t>
            </a:r>
            <a:r>
              <a:rPr lang="en-US" dirty="0" smtClean="0"/>
              <a:t> with EU</a:t>
            </a:r>
            <a:r>
              <a:rPr lang="en-US" baseline="-25000" dirty="0" smtClean="0"/>
              <a:t>D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5q</a:t>
            </a:r>
            <a:r>
              <a:rPr lang="en-GB" dirty="0" smtClean="0"/>
              <a:t> </a:t>
            </a:r>
            <a:r>
              <a:rPr lang="en-GB" dirty="0">
                <a:solidFill>
                  <a:schemeClr val="accent1"/>
                </a:solidFill>
              </a:rPr>
              <a:t>-</a:t>
            </a:r>
            <a:r>
              <a:rPr lang="en-GB" dirty="0"/>
              <a:t> 2 </a:t>
            </a:r>
            <a:endParaRPr lang="en-GB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EU</a:t>
            </a:r>
            <a:r>
              <a:rPr lang="en-US" baseline="-25000" dirty="0" smtClean="0"/>
              <a:t>U</a:t>
            </a:r>
            <a:r>
              <a:rPr lang="en-US" dirty="0" smtClean="0"/>
              <a:t> 		= EU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5q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-</a:t>
            </a:r>
            <a:r>
              <a:rPr lang="en-GB" dirty="0" smtClean="0"/>
              <a:t> 2 	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q</a:t>
            </a:r>
            <a:r>
              <a:rPr lang="en-GB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-5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endParaRPr lang="en-GB" baseline="-25000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2 		=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6q</a:t>
            </a:r>
            <a:r>
              <a:rPr lang="en-GB" baseline="-25000" dirty="0" smtClean="0"/>
              <a:t>		</a:t>
            </a:r>
            <a:r>
              <a:rPr lang="en-GB" dirty="0" smtClean="0">
                <a:solidFill>
                  <a:schemeClr val="accent1"/>
                </a:solidFill>
              </a:rPr>
              <a:t>/-6</a:t>
            </a:r>
          </a:p>
          <a:p>
            <a:r>
              <a:rPr lang="en-US" b="1" dirty="0" smtClean="0"/>
              <a:t>q</a:t>
            </a:r>
            <a:r>
              <a:rPr lang="en-GB" b="1" dirty="0" smtClean="0"/>
              <a:t> 		= 1/3</a:t>
            </a:r>
          </a:p>
          <a:p>
            <a:endParaRPr lang="en-US" dirty="0"/>
          </a:p>
          <a:p>
            <a:r>
              <a:rPr lang="en-US" b="1" dirty="0" smtClean="0"/>
              <a:t>1 - q</a:t>
            </a:r>
            <a:r>
              <a:rPr lang="en-GB" b="1" dirty="0" smtClean="0"/>
              <a:t> </a:t>
            </a:r>
            <a:r>
              <a:rPr lang="en-GB" dirty="0" smtClean="0"/>
              <a:t>= 1 - 1/3 = </a:t>
            </a:r>
            <a:r>
              <a:rPr lang="en-GB" b="1" dirty="0" smtClean="0"/>
              <a:t>2/3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We’ve found the ideal mixed strategy for Player B</a:t>
            </a:r>
          </a:p>
          <a:p>
            <a:r>
              <a:rPr lang="en-US" dirty="0" smtClean="0"/>
              <a:t>If Player B plays Left 1/3 of time and Down 2/3 of time, Player A is indifferent to choosing Up or Down</a:t>
            </a:r>
          </a:p>
        </p:txBody>
      </p:sp>
    </p:spTree>
    <p:extLst>
      <p:ext uri="{BB962C8B-B14F-4D97-AF65-F5344CB8AC3E}">
        <p14:creationId xmlns:p14="http://schemas.microsoft.com/office/powerpoint/2010/main" val="35657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Mixed strategy NE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( </a:t>
            </a:r>
            <a:r>
              <a:rPr lang="en-GB" sz="2800" dirty="0" smtClean="0">
                <a:solidFill>
                  <a:srgbClr val="FF0000"/>
                </a:solidFill>
              </a:rPr>
              <a:t>1/6 U</a:t>
            </a:r>
            <a:r>
              <a:rPr lang="en-GB" sz="2800" dirty="0" smtClean="0"/>
              <a:t> , </a:t>
            </a:r>
            <a:r>
              <a:rPr lang="en-GB" sz="2800" dirty="0" smtClean="0">
                <a:solidFill>
                  <a:schemeClr val="accent6"/>
                </a:solidFill>
              </a:rPr>
              <a:t>1/3 L</a:t>
            </a:r>
            <a:r>
              <a:rPr lang="en-GB" sz="2800" dirty="0" smtClean="0"/>
              <a:t> 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42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M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33579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Y - MSNE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69158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L (1/3)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 (2/3)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(1/6)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(5/6)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go out together but have no means of communication</a:t>
            </a:r>
          </a:p>
          <a:p>
            <a:r>
              <a:rPr lang="en-US" dirty="0" smtClean="0"/>
              <a:t>Have 2 choices – ballet or box fight</a:t>
            </a:r>
          </a:p>
          <a:p>
            <a:r>
              <a:rPr lang="en-US" dirty="0" smtClean="0"/>
              <a:t>Player A prefers box fight</a:t>
            </a:r>
          </a:p>
          <a:p>
            <a:r>
              <a:rPr lang="en-US" dirty="0" smtClean="0"/>
              <a:t>Player B prefers ballet</a:t>
            </a:r>
          </a:p>
          <a:p>
            <a:r>
              <a:rPr lang="en-US" dirty="0" smtClean="0"/>
              <a:t>Both prefer being together than being alone</a:t>
            </a:r>
          </a:p>
          <a:p>
            <a:endParaRPr lang="en-US" dirty="0"/>
          </a:p>
          <a:p>
            <a:r>
              <a:rPr lang="en-US" dirty="0" smtClean="0"/>
              <a:t>Preferences for player A:	F &gt; B &gt; A</a:t>
            </a:r>
          </a:p>
          <a:p>
            <a:r>
              <a:rPr lang="en-US" dirty="0" smtClean="0"/>
              <a:t>Preferences for player B:	B &gt; F &gt;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6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51692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r>
                        <a:rPr lang="en-US" sz="1900" dirty="0" smtClean="0"/>
                        <a:t>Battle of sexes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2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61597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r>
                        <a:rPr lang="en-US" sz="1900" dirty="0" smtClean="0"/>
                        <a:t>Battle of sexes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PS equilibriums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Equilibriums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smtClean="0"/>
              <a:t>pure-strategies equilibriums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would they coordinate?</a:t>
            </a:r>
          </a:p>
          <a:p>
            <a:endParaRPr lang="en-US" dirty="0"/>
          </a:p>
          <a:p>
            <a:r>
              <a:rPr lang="en-US" dirty="0" smtClean="0"/>
              <a:t>Apart from pure strategies equilibriums there is one mixed strategy equilibrium for this game</a:t>
            </a:r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1/3 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2/3 b</a:t>
            </a:r>
            <a:r>
              <a:rPr lang="en-US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330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76019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 strategy 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6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 of MS NE payoffs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mixed-strategy NE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51134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2/3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1/3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 1/3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1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– mixed-strategy NE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1305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1000"/>
                      </a:srgb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2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</a:t>
            </a:r>
            <a:r>
              <a:rPr lang="en-US" dirty="0" smtClean="0"/>
              <a:t> – Payoffs for player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simply multiply payoffs for player A and probabilities for each outcome and then sum them together</a:t>
            </a:r>
          </a:p>
          <a:p>
            <a:endParaRPr lang="en-US" dirty="0" smtClean="0"/>
          </a:p>
          <a:p>
            <a:r>
              <a:rPr lang="en-US" dirty="0" smtClean="0"/>
              <a:t>Player A’s payoffs: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* 2/9 	= 2/9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* 1/9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* 4/9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* 2/9	= 4/9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2/9 + 0 + 0 + 4/9</a:t>
            </a:r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6/9</a:t>
            </a:r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2/3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75662"/>
              </p:ext>
            </p:extLst>
          </p:nvPr>
        </p:nvGraphicFramePr>
        <p:xfrm>
          <a:off x="4443812" y="2086052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6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M – pure strategy equilibriums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88578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</a:t>
            </a:r>
            <a:r>
              <a:rPr lang="en-US" dirty="0" smtClean="0"/>
              <a:t> – Payoffs for player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simply multiply payoffs of player B and probabilities for each outcome and then sum them together</a:t>
            </a:r>
          </a:p>
          <a:p>
            <a:endParaRPr lang="en-US" dirty="0" smtClean="0"/>
          </a:p>
          <a:p>
            <a:r>
              <a:rPr lang="en-US" dirty="0" smtClean="0"/>
              <a:t>Player A’s payoffs: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* 2/9 	= 4/9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 	=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 * 1/9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 * 4/9	= 0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</a:t>
            </a:r>
            <a:r>
              <a:rPr lang="en-US" dirty="0" smtClean="0"/>
              <a:t>)	=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* 2/9	= 2/9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4/9 + 0 + 0 + 2/9</a:t>
            </a:r>
          </a:p>
          <a:p>
            <a:r>
              <a:rPr lang="en-US" dirty="0" smtClean="0"/>
              <a:t>EU(</a:t>
            </a:r>
            <a:r>
              <a:rPr lang="en-US" dirty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6/9</a:t>
            </a:r>
          </a:p>
          <a:p>
            <a:r>
              <a:rPr lang="en-US" dirty="0" smtClean="0"/>
              <a:t>EU(</a:t>
            </a:r>
            <a:r>
              <a:rPr lang="en-US" dirty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2/3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541906"/>
              </p:ext>
            </p:extLst>
          </p:nvPr>
        </p:nvGraphicFramePr>
        <p:xfrm>
          <a:off x="4443812" y="2086052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 2/3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 1/3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1/9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2/3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5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2/9</a:t>
                      </a:r>
                      <a:endParaRPr lang="en-GB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sexes 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f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1</a:t>
            </a:r>
          </a:p>
          <a:p>
            <a:r>
              <a:rPr lang="en-US" dirty="0" smtClean="0"/>
              <a:t>Mixed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1/3 B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2/3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2/3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2/3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30360"/>
              </p:ext>
            </p:extLst>
          </p:nvPr>
        </p:nvGraphicFramePr>
        <p:xfrm>
          <a:off x="3871244" y="812728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f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1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students meet at the main faculty entrance</a:t>
            </a:r>
          </a:p>
          <a:p>
            <a:r>
              <a:rPr lang="en-US" dirty="0" smtClean="0"/>
              <a:t>Both simultaneously decide whether to walk or stop</a:t>
            </a:r>
          </a:p>
          <a:p>
            <a:r>
              <a:rPr lang="en-US" dirty="0" smtClean="0"/>
              <a:t>If both walk, they collide and both </a:t>
            </a:r>
            <a:r>
              <a:rPr lang="en-US" smtClean="0"/>
              <a:t>get a bruise (payoff -5)</a:t>
            </a:r>
            <a:endParaRPr lang="en-US" dirty="0" smtClean="0"/>
          </a:p>
          <a:p>
            <a:r>
              <a:rPr lang="en-US" dirty="0" smtClean="0"/>
              <a:t>If one stops and other walks</a:t>
            </a:r>
          </a:p>
          <a:p>
            <a:pPr lvl="1"/>
            <a:r>
              <a:rPr lang="en-US" dirty="0" smtClean="0"/>
              <a:t>Student who stopped gets good karma for letting the </a:t>
            </a:r>
            <a:r>
              <a:rPr lang="en-US" smtClean="0"/>
              <a:t>other pass with payoff 1, </a:t>
            </a:r>
            <a:r>
              <a:rPr lang="en-US" dirty="0" smtClean="0"/>
              <a:t>but at the same time gets delayed, which </a:t>
            </a:r>
            <a:r>
              <a:rPr lang="en-US" smtClean="0"/>
              <a:t>is completely offsetting </a:t>
            </a:r>
            <a:r>
              <a:rPr lang="en-US" dirty="0" smtClean="0"/>
              <a:t>the value of the good karma</a:t>
            </a:r>
          </a:p>
          <a:p>
            <a:pPr lvl="1"/>
            <a:r>
              <a:rPr lang="en-US" dirty="0" smtClean="0"/>
              <a:t>Student who walked gets to pass quickly and thus gets payoff 1</a:t>
            </a:r>
          </a:p>
          <a:p>
            <a:r>
              <a:rPr lang="en-US" dirty="0" smtClean="0"/>
              <a:t>If both stop, each would get good karma for letting the </a:t>
            </a:r>
            <a:r>
              <a:rPr lang="en-US" smtClean="0"/>
              <a:t>other pass, but each will get delayed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6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33181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W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3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809502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w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1/6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5/6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1/6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5/6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FSS entrance game 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8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Extensive form games</a:t>
            </a:r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form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Visualized as a game (decision) tree</a:t>
            </a:r>
          </a:p>
          <a:p>
            <a:endParaRPr lang="en-US" dirty="0"/>
          </a:p>
          <a:p>
            <a:r>
              <a:rPr lang="en-US" dirty="0" smtClean="0"/>
              <a:t>Players move sequentially</a:t>
            </a:r>
          </a:p>
          <a:p>
            <a:endParaRPr lang="en-US" dirty="0"/>
          </a:p>
          <a:p>
            <a:r>
              <a:rPr lang="en-US" dirty="0" smtClean="0"/>
              <a:t>Captures time in game</a:t>
            </a:r>
          </a:p>
          <a:p>
            <a:endParaRPr lang="en-US" dirty="0"/>
          </a:p>
          <a:p>
            <a:r>
              <a:rPr lang="en-US" dirty="0" smtClean="0"/>
              <a:t>Captures knowledge of agents – sometimes agents do not </a:t>
            </a:r>
            <a:r>
              <a:rPr lang="en-US" smtClean="0"/>
              <a:t>have information where they are located in game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square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called</a:t>
            </a:r>
            <a:r>
              <a:rPr lang="sk-SK" dirty="0" smtClean="0"/>
              <a:t> </a:t>
            </a:r>
            <a:r>
              <a:rPr lang="sk-SK" dirty="0" err="1" smtClean="0"/>
              <a:t>node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line</a:t>
            </a:r>
            <a:r>
              <a:rPr lang="sk-SK" dirty="0" smtClean="0"/>
              <a:t> </a:t>
            </a:r>
            <a:r>
              <a:rPr lang="sk-SK" dirty="0" err="1" smtClean="0"/>
              <a:t>represents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owner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node</a:t>
            </a:r>
            <a:r>
              <a:rPr lang="sk-SK" dirty="0" smtClean="0"/>
              <a:t> has at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disposal</a:t>
            </a:r>
            <a:endParaRPr lang="en-US" dirty="0"/>
          </a:p>
          <a:p>
            <a:endParaRPr lang="sk-SK" dirty="0" smtClean="0"/>
          </a:p>
          <a:p>
            <a:r>
              <a:rPr lang="sk-SK" dirty="0" err="1" smtClean="0"/>
              <a:t>Nodes</a:t>
            </a:r>
            <a:r>
              <a:rPr lang="sk-SK" dirty="0" smtClean="0"/>
              <a:t> </a:t>
            </a:r>
            <a:r>
              <a:rPr lang="sk-SK" dirty="0" err="1" smtClean="0"/>
              <a:t>might</a:t>
            </a:r>
            <a:r>
              <a:rPr lang="sk-SK" dirty="0" smtClean="0"/>
              <a:t> </a:t>
            </a:r>
            <a:r>
              <a:rPr lang="sk-SK" dirty="0" err="1" smtClean="0"/>
              <a:t>either</a:t>
            </a:r>
            <a:r>
              <a:rPr lang="sk-SK" dirty="0" smtClean="0"/>
              <a:t> </a:t>
            </a:r>
            <a:r>
              <a:rPr lang="sk-SK" dirty="0" err="1" smtClean="0"/>
              <a:t>trigger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or end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circle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end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tree</a:t>
            </a:r>
            <a:r>
              <a:rPr lang="sk-SK" dirty="0" smtClean="0"/>
              <a:t> – </a:t>
            </a:r>
            <a:r>
              <a:rPr lang="sk-SK" dirty="0" err="1" smtClean="0"/>
              <a:t>it</a:t>
            </a:r>
            <a:r>
              <a:rPr lang="en-US" dirty="0" smtClean="0"/>
              <a:t>’s called terminal node</a:t>
            </a:r>
          </a:p>
          <a:p>
            <a:endParaRPr lang="sk-SK" dirty="0" smtClean="0"/>
          </a:p>
          <a:p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circle</a:t>
            </a:r>
            <a:r>
              <a:rPr lang="sk-SK" dirty="0" smtClean="0"/>
              <a:t> </a:t>
            </a:r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yield</a:t>
            </a:r>
            <a:r>
              <a:rPr lang="sk-SK" dirty="0" smtClean="0"/>
              <a:t> </a:t>
            </a:r>
            <a:r>
              <a:rPr lang="sk-SK" dirty="0" err="1" smtClean="0"/>
              <a:t>payoffs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err="1" smtClean="0"/>
              <a:t>the</a:t>
            </a:r>
            <a:r>
              <a:rPr lang="sk-SK" smtClean="0"/>
              <a:t> actors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Each moment actor has information about all previous moves called information 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Backwards induction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optimality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Outcome is Pareto optimal (Pareto efficient), if there is no other outcome which is better or equal for all players and strictly better for some player</a:t>
            </a:r>
          </a:p>
          <a:p>
            <a:endParaRPr lang="en-US"/>
          </a:p>
          <a:p>
            <a:r>
              <a:rPr lang="en-US" smtClean="0"/>
              <a:t>To put it differently, there is no outcome which makes one player better without making other players worse</a:t>
            </a:r>
          </a:p>
          <a:p>
            <a:endParaRPr lang="en-US"/>
          </a:p>
          <a:p>
            <a:r>
              <a:rPr lang="en-US" smtClean="0"/>
              <a:t>Conversely, outcome A is </a:t>
            </a:r>
            <a:r>
              <a:rPr lang="en-US"/>
              <a:t>Pareto </a:t>
            </a:r>
            <a:r>
              <a:rPr lang="en-US" smtClean="0"/>
              <a:t>dominated, if there is outcome B that makes all players as good (weakly better) and one player strictly better compared to outcome A</a:t>
            </a:r>
          </a:p>
          <a:p>
            <a:endParaRPr lang="en-US"/>
          </a:p>
          <a:p>
            <a:r>
              <a:rPr lang="en-US" smtClean="0"/>
              <a:t>Might provide unstable solutions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0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Backwards 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Moves player make at nodes reached in an equilibrium are called behavior on the equilibrium path</a:t>
            </a:r>
          </a:p>
          <a:p>
            <a:endParaRPr lang="en-US" dirty="0"/>
          </a:p>
          <a:p>
            <a:r>
              <a:rPr lang="en-US" dirty="0" smtClean="0"/>
              <a:t>Moves player make at nodes that are not reached in an equilibrium are behavior off the equilibrium path</a:t>
            </a:r>
          </a:p>
          <a:p>
            <a:endParaRPr lang="en-US" dirty="0"/>
          </a:p>
          <a:p>
            <a:r>
              <a:rPr lang="en-US" dirty="0" smtClean="0"/>
              <a:t>Players can not commit themselves to make moves in future – decisions at nodes change decisions at later nodes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Backwards</a:t>
            </a:r>
            <a:r>
              <a:rPr lang="sk-SK" dirty="0" smtClean="0"/>
              <a:t> </a:t>
            </a:r>
            <a:r>
              <a:rPr lang="sk-SK" dirty="0" err="1" smtClean="0"/>
              <a:t>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Begin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en-US" dirty="0" smtClean="0"/>
              <a:t> decisions that lead only to terminal nodes</a:t>
            </a:r>
          </a:p>
          <a:p>
            <a:endParaRPr lang="en-US" dirty="0"/>
          </a:p>
          <a:p>
            <a:r>
              <a:rPr lang="en-US" dirty="0" smtClean="0"/>
              <a:t>Compare payoffs for decisions in each node leading to terminal </a:t>
            </a:r>
            <a:r>
              <a:rPr lang="en-US" smtClean="0"/>
              <a:t>node </a:t>
            </a:r>
          </a:p>
          <a:p>
            <a:endParaRPr lang="en-US"/>
          </a:p>
          <a:p>
            <a:r>
              <a:rPr lang="en-US" smtClean="0"/>
              <a:t>Find best </a:t>
            </a:r>
            <a:r>
              <a:rPr lang="en-US" dirty="0" smtClean="0"/>
              <a:t>reply to alternatives </a:t>
            </a:r>
            <a:r>
              <a:rPr lang="en-US" smtClean="0"/>
              <a:t>of player playing </a:t>
            </a:r>
            <a:r>
              <a:rPr lang="en-US" dirty="0" smtClean="0"/>
              <a:t>at the </a:t>
            </a:r>
            <a:r>
              <a:rPr lang="en-US" smtClean="0"/>
              <a:t>current node</a:t>
            </a:r>
          </a:p>
          <a:p>
            <a:endParaRPr lang="en-US" dirty="0"/>
          </a:p>
          <a:p>
            <a:r>
              <a:rPr lang="en-US" dirty="0" smtClean="0"/>
              <a:t>Work through nodes backwards and solve the outcomes of all nodes comparing payoffs for respective players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54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1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2 </a:t>
            </a:r>
            <a:r>
              <a:rPr lang="sk-SK" dirty="0" smtClean="0"/>
              <a:t>, </a:t>
            </a:r>
            <a:r>
              <a:rPr lang="sk-SK" sz="3200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sz="3200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8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  <a:endCxn id="30" idx="1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578860" y="2109472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6" idx="2"/>
            <a:endCxn id="30" idx="3"/>
          </p:cNvCxnSpPr>
          <p:nvPr/>
        </p:nvCxnSpPr>
        <p:spPr>
          <a:xfrm flipH="1">
            <a:off x="3902950" y="1617451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3"/>
            <a:endCxn id="37" idx="2"/>
          </p:cNvCxnSpPr>
          <p:nvPr/>
        </p:nvCxnSpPr>
        <p:spPr>
          <a:xfrm>
            <a:off x="3902950" y="2271517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932712" y="1438815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936088" y="27369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188412" y="266131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188412" y="1415462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78860" y="1760782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68620" y="1420679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sz="3200" dirty="0" smtClean="0">
                <a:solidFill>
                  <a:srgbClr val="FF0000"/>
                </a:solidFill>
              </a:rPr>
              <a:t>2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sk-SK" sz="3200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5468620" y="272284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-2</a:t>
            </a:r>
            <a:r>
              <a:rPr lang="sk-SK" dirty="0" smtClean="0"/>
              <a:t> , </a:t>
            </a:r>
            <a:r>
              <a:rPr lang="sk-SK" sz="3200" dirty="0" smtClean="0">
                <a:solidFill>
                  <a:schemeClr val="accent6"/>
                </a:solidFill>
              </a:rPr>
              <a:t>6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sz="1900" dirty="0" smtClean="0">
                <a:solidFill>
                  <a:srgbClr val="FF0000"/>
                </a:solidFill>
              </a:rPr>
              <a:t>4</a:t>
            </a:r>
            <a:r>
              <a:rPr lang="sk-SK" dirty="0" smtClean="0"/>
              <a:t> , </a:t>
            </a:r>
            <a:r>
              <a:rPr lang="sk-SK" dirty="0" smtClean="0">
                <a:solidFill>
                  <a:schemeClr val="accent6"/>
                </a:solidFill>
              </a:rPr>
              <a:t>4</a:t>
            </a:r>
            <a:r>
              <a:rPr lang="sk-SK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of sequential game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Nash equilibrium in </a:t>
            </a:r>
            <a:r>
              <a:rPr lang="en-US" smtClean="0"/>
              <a:t>pure strategies on the equilibrium path</a:t>
            </a:r>
            <a:endParaRPr lang="en-US" dirty="0" smtClean="0"/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U </a:t>
            </a:r>
            <a:r>
              <a:rPr lang="en-US" dirty="0" smtClean="0"/>
              <a:t>; </a:t>
            </a:r>
            <a:r>
              <a:rPr lang="en-US" dirty="0" smtClean="0">
                <a:solidFill>
                  <a:schemeClr val="accent6"/>
                </a:solidFill>
              </a:rPr>
              <a:t>u , u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There may be more NE in pure strategies</a:t>
            </a:r>
          </a:p>
          <a:p>
            <a:endParaRPr lang="en-US" dirty="0"/>
          </a:p>
          <a:p>
            <a:r>
              <a:rPr lang="en-US" dirty="0" smtClean="0"/>
              <a:t>B decides – if A goes U than u yields better payoff in the upper node, if A goes D than u yields better payoff in the lower node</a:t>
            </a:r>
          </a:p>
          <a:p>
            <a:endParaRPr lang="en-US" dirty="0"/>
          </a:p>
          <a:p>
            <a:r>
              <a:rPr lang="en-US" dirty="0" smtClean="0"/>
              <a:t>A knows that B will choose u in both nodes, therefore compares payoffs in u for going U or D – U yields better payoff</a:t>
            </a:r>
          </a:p>
        </p:txBody>
      </p:sp>
    </p:spTree>
    <p:extLst>
      <p:ext uri="{BB962C8B-B14F-4D97-AF65-F5344CB8AC3E}">
        <p14:creationId xmlns:p14="http://schemas.microsoft.com/office/powerpoint/2010/main" val="24145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induction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easily in games of perfect information</a:t>
            </a:r>
          </a:p>
          <a:p>
            <a:endParaRPr lang="en-US" dirty="0"/>
          </a:p>
          <a:p>
            <a:r>
              <a:rPr lang="en-US" dirty="0" smtClean="0"/>
              <a:t>All actors are aware of all previous actions and can also anticipate, what actors will do based on their expected utilities over outcomes at subsequent nodes – actors have a perfect recall</a:t>
            </a:r>
          </a:p>
          <a:p>
            <a:endParaRPr lang="en-US" dirty="0"/>
          </a:p>
          <a:p>
            <a:r>
              <a:rPr lang="en-US" dirty="0" smtClean="0"/>
              <a:t>However, backwards induction assesses only rationality on the equilibrium path. NE found off the equilibrium path will not be found through backwards induction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19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6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Game M – Pareto optimality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13461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Right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smtClean="0">
                          <a:solidFill>
                            <a:schemeClr val="accent6"/>
                          </a:solidFill>
                        </a:rPr>
                        <a:t>Left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Right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000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27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Left</a:t>
                      </a:r>
                      <a:endParaRPr lang="en-US" sz="19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smtClean="0"/>
                        <a:t>, </a:t>
                      </a:r>
                      <a:r>
                        <a:rPr lang="en-US" sz="190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smtClean="0"/>
                        <a:t>, </a:t>
                      </a:r>
                      <a:r>
                        <a:rPr lang="en-US" sz="320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20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3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</a:t>
            </a:r>
            <a:r>
              <a:rPr lang="en-US" dirty="0" err="1" smtClean="0"/>
              <a:t>Selten’s</a:t>
            </a:r>
            <a:r>
              <a:rPr lang="en-US" dirty="0" smtClean="0"/>
              <a:t> game into matrix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A has 2 moves</a:t>
            </a:r>
          </a:p>
          <a:p>
            <a:pPr lvl="1"/>
            <a:r>
              <a:rPr lang="en-US" dirty="0" smtClean="0"/>
              <a:t>U, D</a:t>
            </a:r>
          </a:p>
          <a:p>
            <a:pPr lvl="1"/>
            <a:r>
              <a:rPr lang="en-US" dirty="0" err="1" smtClean="0"/>
              <a:t>Thess</a:t>
            </a:r>
            <a:r>
              <a:rPr lang="en-US" dirty="0" smtClean="0"/>
              <a:t> constitute 2 rows in a matrix</a:t>
            </a:r>
          </a:p>
          <a:p>
            <a:r>
              <a:rPr lang="en-US" dirty="0" smtClean="0"/>
              <a:t>Player B has also 2 moves</a:t>
            </a:r>
          </a:p>
          <a:p>
            <a:pPr lvl="1"/>
            <a:r>
              <a:rPr lang="en-US" dirty="0" smtClean="0"/>
              <a:t>u, d</a:t>
            </a:r>
          </a:p>
          <a:p>
            <a:pPr lvl="1"/>
            <a:r>
              <a:rPr lang="en-US" dirty="0" smtClean="0"/>
              <a:t>These constitute 2 columns in a matrix</a:t>
            </a:r>
          </a:p>
          <a:p>
            <a:pPr lvl="1"/>
            <a:endParaRPr lang="en-US" dirty="0"/>
          </a:p>
          <a:p>
            <a:r>
              <a:rPr lang="en-US" dirty="0" smtClean="0"/>
              <a:t>We have 2x2 game in normal form</a:t>
            </a:r>
          </a:p>
        </p:txBody>
      </p:sp>
    </p:spTree>
    <p:extLst>
      <p:ext uri="{BB962C8B-B14F-4D97-AF65-F5344CB8AC3E}">
        <p14:creationId xmlns:p14="http://schemas.microsoft.com/office/powerpoint/2010/main" val="33645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8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537639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1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1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8718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40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0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98845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659913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extensive form into normal form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rewrite extensive form game into normal form, only one matrix will emerge as a representation</a:t>
            </a:r>
          </a:p>
          <a:p>
            <a:endParaRPr lang="en-US" dirty="0"/>
          </a:p>
          <a:p>
            <a:r>
              <a:rPr lang="en-US" dirty="0" smtClean="0"/>
              <a:t>This does not work the other way around</a:t>
            </a:r>
          </a:p>
          <a:p>
            <a:endParaRPr lang="en-US" dirty="0"/>
          </a:p>
          <a:p>
            <a:r>
              <a:rPr lang="en-US" dirty="0" smtClean="0"/>
              <a:t>Since matrixes do not hold information about sequence of actions, one normal-form game might have multiple extensive-form representations that would completely alter outcomes of </a:t>
            </a:r>
            <a:r>
              <a:rPr lang="en-US" smtClean="0"/>
              <a:t>the game</a:t>
            </a:r>
          </a:p>
          <a:p>
            <a:endParaRPr lang="en-US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5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optimality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531620" y="2026920"/>
            <a:ext cx="7620" cy="4411980"/>
          </a:xfrm>
          <a:prstGeom prst="line">
            <a:avLst/>
          </a:prstGeom>
          <a:ln w="127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6225540"/>
            <a:ext cx="5364480" cy="0"/>
          </a:xfrm>
          <a:prstGeom prst="line">
            <a:avLst/>
          </a:prstGeom>
          <a:ln w="127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2692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6380" y="63398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 flipH="1">
            <a:off x="1531620" y="2247900"/>
            <a:ext cx="3977640" cy="3977640"/>
          </a:xfrm>
          <a:custGeom>
            <a:avLst/>
            <a:gdLst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4" fmla="*/ 0 w 7955280"/>
              <a:gd name="connsiteY4" fmla="*/ 3977640 h 7955280"/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4" fmla="*/ 91440 w 7955280"/>
              <a:gd name="connsiteY4" fmla="*/ 4069080 h 7955280"/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0" fmla="*/ 0 w 7955280"/>
              <a:gd name="connsiteY0" fmla="*/ 3977640 h 3977640"/>
              <a:gd name="connsiteX1" fmla="*/ 3977640 w 7955280"/>
              <a:gd name="connsiteY1" fmla="*/ 0 h 3977640"/>
              <a:gd name="connsiteX2" fmla="*/ 7955280 w 7955280"/>
              <a:gd name="connsiteY2" fmla="*/ 3977640 h 3977640"/>
              <a:gd name="connsiteX0" fmla="*/ 0 w 3977640"/>
              <a:gd name="connsiteY0" fmla="*/ 3977640 h 3977640"/>
              <a:gd name="connsiteX1" fmla="*/ 3977640 w 3977640"/>
              <a:gd name="connsiteY1" fmla="*/ 0 h 39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7640" h="3977640">
                <a:moveTo>
                  <a:pt x="0" y="3977640"/>
                </a:moveTo>
                <a:cubicBezTo>
                  <a:pt x="0" y="1780850"/>
                  <a:pt x="1780850" y="0"/>
                  <a:pt x="397764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 from matrix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1 </a:t>
            </a:r>
            <a:r>
              <a:rPr lang="sk-SK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rgbClr val="FF0000"/>
                </a:solidFill>
              </a:rPr>
              <a:t>2 </a:t>
            </a:r>
            <a:r>
              <a:rPr lang="sk-SK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3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 from matrix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u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en-US"/>
              <a:t> ,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 smtClean="0">
                <a:solidFill>
                  <a:schemeClr val="accent6"/>
                </a:solidFill>
              </a:rPr>
              <a:t>1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>
                <a:solidFill>
                  <a:schemeClr val="accent6"/>
                </a:solidFill>
              </a:rPr>
              <a:t>-1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-1</a:t>
            </a:r>
            <a:r>
              <a:rPr lang="sk-SK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</a:t>
            </a:r>
            <a:r>
              <a:rPr lang="en-US">
                <a:solidFill>
                  <a:schemeClr val="accent6"/>
                </a:solidFill>
              </a:rPr>
              <a:t>0</a:t>
            </a:r>
            <a:r>
              <a:rPr lang="en-US"/>
              <a:t> ,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sk-SK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0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639010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9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145336"/>
              </p:ext>
            </p:extLst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u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US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of </a:t>
            </a:r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1" idx="2"/>
            <a:endCxn id="7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2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2022" y="1984177"/>
            <a:ext cx="145542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1900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468620" y="5305661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Selten’s</a:t>
            </a:r>
            <a:r>
              <a:rPr lang="en-US" dirty="0" smtClean="0"/>
              <a:t>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6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off the equilibrium path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game has another NE which is represented by action U which is not revealed in extensive form</a:t>
            </a:r>
          </a:p>
          <a:p>
            <a:endParaRPr lang="en-US" dirty="0"/>
          </a:p>
          <a:p>
            <a:r>
              <a:rPr lang="en-US" dirty="0" smtClean="0"/>
              <a:t>This equilibrium (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u</a:t>
            </a:r>
            <a:r>
              <a:rPr lang="en-US" dirty="0" smtClean="0"/>
              <a:t>) is called a </a:t>
            </a:r>
            <a:r>
              <a:rPr lang="en-US" smtClean="0"/>
              <a:t>non-credible threat</a:t>
            </a:r>
          </a:p>
          <a:p>
            <a:pPr lvl="1"/>
            <a:r>
              <a:rPr lang="en-US"/>
              <a:t>B is willing to get its largest payoff, which will result from A playing 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 (deciding not to play the game)</a:t>
            </a:r>
          </a:p>
          <a:p>
            <a:pPr lvl="1"/>
            <a:r>
              <a:rPr lang="en-US"/>
              <a:t>B can change its payoff from A’s decision about 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 only by threatening that it will play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 if A plays </a:t>
            </a:r>
            <a:r>
              <a:rPr lang="en-US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en-US"/>
              <a:t>But B will never play </a:t>
            </a:r>
            <a:r>
              <a:rPr lang="en-US">
                <a:solidFill>
                  <a:schemeClr val="accent6"/>
                </a:solidFill>
              </a:rPr>
              <a:t>u</a:t>
            </a:r>
            <a:r>
              <a:rPr lang="en-US"/>
              <a:t>, since it brings lower payoff than playing </a:t>
            </a:r>
            <a:r>
              <a:rPr lang="en-US">
                <a:solidFill>
                  <a:schemeClr val="accent6"/>
                </a:solidFill>
              </a:rPr>
              <a:t>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Selten’s</a:t>
            </a:r>
            <a:r>
              <a:rPr lang="en-US" smtClean="0"/>
              <a:t> game and non-credible threat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9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r>
              <a:rPr lang="en-US" dirty="0" smtClean="0"/>
              <a:t> perfection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1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 of the nodes of a </a:t>
            </a:r>
            <a:r>
              <a:rPr lang="en-US" smtClean="0"/>
              <a:t>game starting </a:t>
            </a:r>
            <a:r>
              <a:rPr lang="en-US" dirty="0" smtClean="0"/>
              <a:t>with initial node and including all its successors that preserves all information sets of the game and over which a (new) game is defined by the restriction of the original game elements to these nodes</a:t>
            </a:r>
          </a:p>
          <a:p>
            <a:endParaRPr lang="en-US" dirty="0"/>
          </a:p>
          <a:p>
            <a:r>
              <a:rPr lang="en-US" dirty="0" err="1" smtClean="0"/>
              <a:t>Subgame</a:t>
            </a:r>
            <a:r>
              <a:rPr lang="en-US" dirty="0" smtClean="0"/>
              <a:t> can be treated as a game in its own right</a:t>
            </a:r>
          </a:p>
          <a:p>
            <a:endParaRPr lang="en-US" dirty="0"/>
          </a:p>
          <a:p>
            <a:r>
              <a:rPr lang="en-US" dirty="0" smtClean="0"/>
              <a:t>To ensure each player rational, there’s requirement that strategies are optimal in all proper </a:t>
            </a:r>
            <a:r>
              <a:rPr lang="en-US" dirty="0" err="1" smtClean="0"/>
              <a:t>subgames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5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optimality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531620" y="2026920"/>
            <a:ext cx="7620" cy="4411980"/>
          </a:xfrm>
          <a:prstGeom prst="line">
            <a:avLst/>
          </a:prstGeom>
          <a:ln w="127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6225540"/>
            <a:ext cx="5364480" cy="0"/>
          </a:xfrm>
          <a:prstGeom prst="line">
            <a:avLst/>
          </a:prstGeom>
          <a:ln w="12700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026920"/>
            <a:ext cx="40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6380" y="633984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 flipH="1">
            <a:off x="1531620" y="2247900"/>
            <a:ext cx="3977640" cy="3977640"/>
          </a:xfrm>
          <a:custGeom>
            <a:avLst/>
            <a:gdLst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4" fmla="*/ 0 w 7955280"/>
              <a:gd name="connsiteY4" fmla="*/ 3977640 h 7955280"/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4" fmla="*/ 91440 w 7955280"/>
              <a:gd name="connsiteY4" fmla="*/ 4069080 h 7955280"/>
              <a:gd name="connsiteX0" fmla="*/ 0 w 7955280"/>
              <a:gd name="connsiteY0" fmla="*/ 3977640 h 7955280"/>
              <a:gd name="connsiteX1" fmla="*/ 3977640 w 7955280"/>
              <a:gd name="connsiteY1" fmla="*/ 0 h 7955280"/>
              <a:gd name="connsiteX2" fmla="*/ 7955280 w 7955280"/>
              <a:gd name="connsiteY2" fmla="*/ 3977640 h 7955280"/>
              <a:gd name="connsiteX3" fmla="*/ 3977640 w 7955280"/>
              <a:gd name="connsiteY3" fmla="*/ 7955280 h 7955280"/>
              <a:gd name="connsiteX0" fmla="*/ 0 w 7955280"/>
              <a:gd name="connsiteY0" fmla="*/ 3977640 h 3977640"/>
              <a:gd name="connsiteX1" fmla="*/ 3977640 w 7955280"/>
              <a:gd name="connsiteY1" fmla="*/ 0 h 3977640"/>
              <a:gd name="connsiteX2" fmla="*/ 7955280 w 7955280"/>
              <a:gd name="connsiteY2" fmla="*/ 3977640 h 3977640"/>
              <a:gd name="connsiteX0" fmla="*/ 0 w 3977640"/>
              <a:gd name="connsiteY0" fmla="*/ 3977640 h 3977640"/>
              <a:gd name="connsiteX1" fmla="*/ 3977640 w 3977640"/>
              <a:gd name="connsiteY1" fmla="*/ 0 h 39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77640" h="3977640">
                <a:moveTo>
                  <a:pt x="0" y="3977640"/>
                </a:moveTo>
                <a:cubicBezTo>
                  <a:pt x="0" y="1780850"/>
                  <a:pt x="1780850" y="0"/>
                  <a:pt x="397764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979420" y="3665220"/>
            <a:ext cx="411480" cy="4114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</p:cNvCxnSpPr>
          <p:nvPr/>
        </p:nvCxnSpPr>
        <p:spPr>
          <a:xfrm flipH="1" flipV="1">
            <a:off x="3169920" y="2247900"/>
            <a:ext cx="15240" cy="1417320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6"/>
          </p:cNvCxnSpPr>
          <p:nvPr/>
        </p:nvCxnSpPr>
        <p:spPr>
          <a:xfrm flipV="1">
            <a:off x="3390900" y="3863340"/>
            <a:ext cx="1844040" cy="7620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33516" y="412623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443038" y="1485901"/>
            <a:ext cx="6243637" cy="5014912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186113" y="3379902"/>
            <a:ext cx="3914775" cy="2835161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4222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2328312" y="2271517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3"/>
            <a:endCxn id="22" idx="1"/>
          </p:cNvCxnSpPr>
          <p:nvPr/>
        </p:nvCxnSpPr>
        <p:spPr>
          <a:xfrm>
            <a:off x="2328312" y="3541947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78860" y="4697477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38" idx="2"/>
            <a:endCxn id="22" idx="3"/>
          </p:cNvCxnSpPr>
          <p:nvPr/>
        </p:nvCxnSpPr>
        <p:spPr>
          <a:xfrm flipH="1">
            <a:off x="3902950" y="4205957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3"/>
            <a:endCxn id="39" idx="2"/>
          </p:cNvCxnSpPr>
          <p:nvPr/>
        </p:nvCxnSpPr>
        <p:spPr>
          <a:xfrm>
            <a:off x="3902950" y="4859522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78860" y="204442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932712" y="40273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932712" y="531772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882982" y="235350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2877820" y="438459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188412" y="5216343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4188412" y="4163408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004222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1241" y="4328666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2022" y="1984177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468620" y="40152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468620" y="5305661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Subgames of Selten’s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Information sets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Player’s information/knowledge about moves, which have been played in the game previously</a:t>
            </a:r>
          </a:p>
          <a:p>
            <a:endParaRPr lang="en-US"/>
          </a:p>
          <a:p>
            <a:r>
              <a:rPr lang="en-US" smtClean="0"/>
              <a:t>In games of perfect information, each node with its actions is information set – each player in each moment of the game knows, which moves were played before</a:t>
            </a:r>
          </a:p>
          <a:p>
            <a:endParaRPr lang="en-US"/>
          </a:p>
          <a:p>
            <a:r>
              <a:rPr lang="en-US" smtClean="0"/>
              <a:t>If player is uncertain about previous moves, information set contains more than one node</a:t>
            </a:r>
          </a:p>
          <a:p>
            <a:endParaRPr lang="en-US"/>
          </a:p>
          <a:p>
            <a:r>
              <a:rPr lang="en-US" smtClean="0"/>
              <a:t>Information sets capture player’s ignorance about previous moves in game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Subgames in PD in EF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1585913" y="1243013"/>
            <a:ext cx="6357937" cy="5143499"/>
          </a:xfrm>
          <a:prstGeom prst="ellips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04222" y="3655129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4" idx="3"/>
            <a:endCxn id="10" idx="1"/>
          </p:cNvCxnSpPr>
          <p:nvPr/>
        </p:nvCxnSpPr>
        <p:spPr>
          <a:xfrm flipV="1">
            <a:off x="2328312" y="2546744"/>
            <a:ext cx="1250548" cy="12704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3"/>
            <a:endCxn id="7" idx="1"/>
          </p:cNvCxnSpPr>
          <p:nvPr/>
        </p:nvCxnSpPr>
        <p:spPr>
          <a:xfrm>
            <a:off x="2328312" y="3817174"/>
            <a:ext cx="1250548" cy="1317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8860" y="4972704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15" idx="2"/>
            <a:endCxn id="7" idx="3"/>
          </p:cNvCxnSpPr>
          <p:nvPr/>
        </p:nvCxnSpPr>
        <p:spPr>
          <a:xfrm flipH="1">
            <a:off x="3902950" y="4481184"/>
            <a:ext cx="1029762" cy="65356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16" idx="2"/>
          </p:cNvCxnSpPr>
          <p:nvPr/>
        </p:nvCxnSpPr>
        <p:spPr>
          <a:xfrm>
            <a:off x="3902950" y="5134749"/>
            <a:ext cx="1029762" cy="6368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78860" y="2384699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13" idx="2"/>
            <a:endCxn id="10" idx="3"/>
          </p:cNvCxnSpPr>
          <p:nvPr/>
        </p:nvCxnSpPr>
        <p:spPr>
          <a:xfrm flipH="1">
            <a:off x="3902950" y="1892678"/>
            <a:ext cx="1029762" cy="65406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14" idx="2"/>
          </p:cNvCxnSpPr>
          <p:nvPr/>
        </p:nvCxnSpPr>
        <p:spPr>
          <a:xfrm>
            <a:off x="3902950" y="2546744"/>
            <a:ext cx="1033138" cy="6440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32712" y="1714042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936088" y="30121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32712" y="43025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932712" y="5592948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882982" y="2628736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877820" y="465982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188412" y="549157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188412" y="2936540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88412" y="443863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188412" y="1690689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04222" y="3285797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40905" y="3655129"/>
            <a:ext cx="3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68620" y="1695906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468620" y="299806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-10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468620" y="42904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468620" y="5580888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cxnSp>
        <p:nvCxnSpPr>
          <p:cNvPr id="31" name="Straight Connector 30"/>
          <p:cNvCxnSpPr>
            <a:stCxn id="10" idx="2"/>
            <a:endCxn id="7" idx="0"/>
          </p:cNvCxnSpPr>
          <p:nvPr/>
        </p:nvCxnSpPr>
        <p:spPr>
          <a:xfrm>
            <a:off x="3740905" y="2708789"/>
            <a:ext cx="0" cy="2263915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6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538659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2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1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10</a:t>
            </a:r>
            <a:r>
              <a:rPr lang="sk-SK" dirty="0" smtClean="0"/>
              <a:t> 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15</a:t>
            </a:r>
            <a:r>
              <a:rPr lang="sk-SK" dirty="0" smtClean="0"/>
              <a:t> , </a:t>
            </a:r>
            <a:r>
              <a:rPr lang="en-US" sz="3200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-5</a:t>
            </a:r>
            <a:r>
              <a:rPr lang="sk-SK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6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induction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10</a:t>
            </a:r>
            <a:r>
              <a:rPr lang="sk-SK" dirty="0" smtClean="0"/>
              <a:t> , </a:t>
            </a:r>
            <a:r>
              <a:rPr lang="en-US" dirty="0" smtClean="0"/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3187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/>
              <a:t>-5</a:t>
            </a:r>
            <a:r>
              <a:rPr lang="sk-SK" dirty="0" smtClean="0"/>
              <a:t> , </a:t>
            </a:r>
            <a:r>
              <a:rPr lang="en-US" dirty="0" smtClean="0"/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73187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/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9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 A – Backwards </a:t>
            </a:r>
            <a:r>
              <a:rPr lang="en-US" smtClean="0"/>
              <a:t>induction solution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578806" y="3379902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3" idx="3"/>
            <a:endCxn id="9" idx="2"/>
          </p:cNvCxnSpPr>
          <p:nvPr/>
        </p:nvCxnSpPr>
        <p:spPr>
          <a:xfrm>
            <a:off x="5902896" y="3541947"/>
            <a:ext cx="131162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3" idx="3"/>
            <a:endCxn id="27" idx="0"/>
          </p:cNvCxnSpPr>
          <p:nvPr/>
        </p:nvCxnSpPr>
        <p:spPr>
          <a:xfrm>
            <a:off x="5902896" y="3541947"/>
            <a:ext cx="0" cy="155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214518" y="3363311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444489" y="3089790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85126" y="4136225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78806" y="3010570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7680" y="3303064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-10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63576" y="5555250"/>
            <a:ext cx="14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sz="3200" dirty="0" smtClean="0">
                <a:solidFill>
                  <a:schemeClr val="accent6"/>
                </a:solidFill>
              </a:rPr>
              <a:t>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5724260" y="5099834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764459" y="3363311"/>
            <a:ext cx="324090" cy="324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3"/>
            <a:endCxn id="3" idx="1"/>
          </p:cNvCxnSpPr>
          <p:nvPr/>
        </p:nvCxnSpPr>
        <p:spPr>
          <a:xfrm>
            <a:off x="4088549" y="3525356"/>
            <a:ext cx="1490257" cy="1659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38" idx="0"/>
          </p:cNvCxnSpPr>
          <p:nvPr/>
        </p:nvCxnSpPr>
        <p:spPr>
          <a:xfrm>
            <a:off x="4088549" y="3525356"/>
            <a:ext cx="0" cy="1557887"/>
          </a:xfrm>
          <a:prstGeom prst="line">
            <a:avLst/>
          </a:prstGeom>
          <a:ln w="381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30142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70779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764459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B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9229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-5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-5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909913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710793" y="3363311"/>
            <a:ext cx="324090" cy="3240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9" name="Straight Connector 48"/>
          <p:cNvCxnSpPr>
            <a:stCxn id="48" idx="3"/>
            <a:endCxn id="29" idx="1"/>
          </p:cNvCxnSpPr>
          <p:nvPr/>
        </p:nvCxnSpPr>
        <p:spPr>
          <a:xfrm>
            <a:off x="2034883" y="3525356"/>
            <a:ext cx="17295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3"/>
            <a:endCxn id="55" idx="0"/>
          </p:cNvCxnSpPr>
          <p:nvPr/>
        </p:nvCxnSpPr>
        <p:spPr>
          <a:xfrm>
            <a:off x="2034883" y="3525356"/>
            <a:ext cx="0" cy="155788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6476" y="3073199"/>
            <a:ext cx="579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2117113" y="4119634"/>
            <a:ext cx="47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0793" y="2993979"/>
            <a:ext cx="32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95563" y="5700142"/>
            <a:ext cx="145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0</a:t>
            </a:r>
            <a:r>
              <a:rPr lang="sk-SK" dirty="0" smtClean="0"/>
              <a:t>)</a:t>
            </a:r>
            <a:endParaRPr lang="en-GB" dirty="0"/>
          </a:p>
        </p:txBody>
      </p:sp>
      <p:sp>
        <p:nvSpPr>
          <p:cNvPr id="55" name="Oval 54"/>
          <p:cNvSpPr/>
          <p:nvPr/>
        </p:nvSpPr>
        <p:spPr>
          <a:xfrm>
            <a:off x="1856247" y="5083243"/>
            <a:ext cx="357272" cy="357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Subgame</a:t>
            </a:r>
            <a:r>
              <a:rPr lang="en-US" dirty="0" smtClean="0"/>
              <a:t> perfection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strategies is </a:t>
            </a:r>
            <a:r>
              <a:rPr lang="en-US" err="1" smtClean="0"/>
              <a:t>subgame</a:t>
            </a:r>
            <a:r>
              <a:rPr lang="en-US" smtClean="0"/>
              <a:t> perfect, </a:t>
            </a:r>
            <a:r>
              <a:rPr lang="en-US" dirty="0" smtClean="0"/>
              <a:t>if for every proper </a:t>
            </a:r>
            <a:r>
              <a:rPr lang="en-US" dirty="0" err="1" smtClean="0"/>
              <a:t>subgame</a:t>
            </a:r>
            <a:r>
              <a:rPr lang="en-US" dirty="0" smtClean="0"/>
              <a:t>, the restriction of those strategies to the </a:t>
            </a:r>
            <a:r>
              <a:rPr lang="en-US" dirty="0" err="1" smtClean="0"/>
              <a:t>subgame</a:t>
            </a:r>
            <a:r>
              <a:rPr lang="en-US" dirty="0" smtClean="0"/>
              <a:t> forms a </a:t>
            </a:r>
            <a:r>
              <a:rPr lang="en-US" smtClean="0"/>
              <a:t>Nash Equilibrium</a:t>
            </a:r>
          </a:p>
          <a:p>
            <a:endParaRPr lang="en-US"/>
          </a:p>
          <a:p>
            <a:r>
              <a:rPr lang="en-US" smtClean="0"/>
              <a:t>SPNE must thus form NE in every subgame of the game, from the game itself to the last subgame</a:t>
            </a:r>
          </a:p>
          <a:p>
            <a:endParaRPr lang="en-US"/>
          </a:p>
          <a:p>
            <a:r>
              <a:rPr lang="en-US" smtClean="0"/>
              <a:t>Restricts equilibriums in the game which are not a credible threat throughout the 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4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0" ma:contentTypeDescription="Vytvoří nový dokument" ma:contentTypeScope="" ma:versionID="faf518185438520a401d12e9bd4c92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4edd652656a6e1b5dea8a2f6e801b5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98947-887B-4FAC-8404-D64A0B945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76DE1F-25E5-43C3-A2A1-CF073974BD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22F5D-837E-4F47-88A7-66F07FFCB00B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5431</TotalTime>
  <Words>4430</Words>
  <Application>Microsoft Office PowerPoint</Application>
  <PresentationFormat>On-screen Show (4:3)</PresentationFormat>
  <Paragraphs>1398</Paragraphs>
  <Slides>124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8" baseType="lpstr">
      <vt:lpstr>Arial</vt:lpstr>
      <vt:lpstr>Calibri</vt:lpstr>
      <vt:lpstr>Calibri Light</vt:lpstr>
      <vt:lpstr>Office Theme</vt:lpstr>
      <vt:lpstr>Game theory 2</vt:lpstr>
      <vt:lpstr>Pareto optimality</vt:lpstr>
      <vt:lpstr>Game M</vt:lpstr>
      <vt:lpstr>Game M</vt:lpstr>
      <vt:lpstr>Game M – pure strategy equilibriums</vt:lpstr>
      <vt:lpstr>Pareto optimality</vt:lpstr>
      <vt:lpstr>Game M – Pareto optimality</vt:lpstr>
      <vt:lpstr>Pareto optimality</vt:lpstr>
      <vt:lpstr>Pareto optimality</vt:lpstr>
      <vt:lpstr>Prisoner’s dilemma – Pareto optimality</vt:lpstr>
      <vt:lpstr>Prisoner’s dilemma – Pareto optimality</vt:lpstr>
      <vt:lpstr>Prisoner’s dilemma – Pareto optimality</vt:lpstr>
      <vt:lpstr>Game N</vt:lpstr>
      <vt:lpstr>Game N – Pareto optimality</vt:lpstr>
      <vt:lpstr>Game N – Pareto optimality</vt:lpstr>
      <vt:lpstr>Social welfare</vt:lpstr>
      <vt:lpstr>Social welfare</vt:lpstr>
      <vt:lpstr>Game M</vt:lpstr>
      <vt:lpstr>Game M – Social welfare</vt:lpstr>
      <vt:lpstr>Game N</vt:lpstr>
      <vt:lpstr>Game N – Pareto optimality</vt:lpstr>
      <vt:lpstr>Game N – Social welfare</vt:lpstr>
      <vt:lpstr>Prisoner’s dilemma – Pareto optimality</vt:lpstr>
      <vt:lpstr>Prisoner’s dilemma – Pareto optimality</vt:lpstr>
      <vt:lpstr>Pareto optimality solid tool for comparing equilibriums</vt:lpstr>
      <vt:lpstr>Mixed-strategy  Nash equilibrium</vt:lpstr>
      <vt:lpstr>Matching pennies</vt:lpstr>
      <vt:lpstr>Matching pennies</vt:lpstr>
      <vt:lpstr>Matching pennies – mixed strategy</vt:lpstr>
      <vt:lpstr>Calculation  of mixed-strategy NE</vt:lpstr>
      <vt:lpstr>Game Y</vt:lpstr>
      <vt:lpstr>Game Y – Player A</vt:lpstr>
      <vt:lpstr>Game Y - Player A’s strategy</vt:lpstr>
      <vt:lpstr>Game Y - Player A’s strategy</vt:lpstr>
      <vt:lpstr>Player A’s strategy – making B indifferent Comparison of EUL with EUR</vt:lpstr>
      <vt:lpstr>Game Y - Player B’s strategy</vt:lpstr>
      <vt:lpstr>Game Y - Player B’s strategy</vt:lpstr>
      <vt:lpstr>Player B’s strategy – making A indifferent Comparison of EUU with EUD</vt:lpstr>
      <vt:lpstr>Mixed strategy NE</vt:lpstr>
      <vt:lpstr>Game Y - MSNE</vt:lpstr>
      <vt:lpstr>Battle of sexes</vt:lpstr>
      <vt:lpstr>Battle of sexes</vt:lpstr>
      <vt:lpstr>Battle of sexes – PS equilibriums</vt:lpstr>
      <vt:lpstr>Equilibriums</vt:lpstr>
      <vt:lpstr>Battle of sexes – mixed strategy equilibrium</vt:lpstr>
      <vt:lpstr>Calculation of MS NE payoffs</vt:lpstr>
      <vt:lpstr>Battle of sexes – mixed-strategy NE payoffs</vt:lpstr>
      <vt:lpstr>Battle of sexes – mixed-strategy NE payoffs</vt:lpstr>
      <vt:lpstr>BoS – Payoffs for player A</vt:lpstr>
      <vt:lpstr>BoS – Payoffs for player B</vt:lpstr>
      <vt:lpstr>Battle of sexes NE</vt:lpstr>
      <vt:lpstr>FSS entrance game</vt:lpstr>
      <vt:lpstr>FSS entrance game</vt:lpstr>
      <vt:lpstr>FSS entrance game NE</vt:lpstr>
      <vt:lpstr>Extensive form games</vt:lpstr>
      <vt:lpstr>Extensive form games</vt:lpstr>
      <vt:lpstr>PowerPoint Presentation</vt:lpstr>
      <vt:lpstr>Basic terminology</vt:lpstr>
      <vt:lpstr>Backwards induction</vt:lpstr>
      <vt:lpstr>PowerPoint Presentation</vt:lpstr>
      <vt:lpstr>Backwards induction</vt:lpstr>
      <vt:lpstr>Backwards induction</vt:lpstr>
      <vt:lpstr>PowerPoint Presentation</vt:lpstr>
      <vt:lpstr>PowerPoint Presentation</vt:lpstr>
      <vt:lpstr>PowerPoint Presentation</vt:lpstr>
      <vt:lpstr>Equilibrium of sequential game</vt:lpstr>
      <vt:lpstr>Backwards induction</vt:lpstr>
      <vt:lpstr>Selten’s game</vt:lpstr>
      <vt:lpstr>Selten’s game</vt:lpstr>
      <vt:lpstr>Selten’s game</vt:lpstr>
      <vt:lpstr>Rewrite Selten’s game into matrix</vt:lpstr>
      <vt:lpstr>Selten’s game</vt:lpstr>
      <vt:lpstr>Strategic form of Selten’s game</vt:lpstr>
      <vt:lpstr>Selten’s game</vt:lpstr>
      <vt:lpstr>Strategic form of Selten’s game</vt:lpstr>
      <vt:lpstr>Selten’s game</vt:lpstr>
      <vt:lpstr>Strategic form of Selten’s game</vt:lpstr>
      <vt:lpstr>Strategic form of Selten’s game</vt:lpstr>
      <vt:lpstr>Rewriting extensive form into normal form</vt:lpstr>
      <vt:lpstr>Selten’s game from matrix</vt:lpstr>
      <vt:lpstr>Selten’s game from matrix</vt:lpstr>
      <vt:lpstr>Strategic form of Selten’s game</vt:lpstr>
      <vt:lpstr>Strategic form of Selten’s game</vt:lpstr>
      <vt:lpstr>Strategic form of Selten’s game</vt:lpstr>
      <vt:lpstr>Selten’s game</vt:lpstr>
      <vt:lpstr>NE off the equilibrium path</vt:lpstr>
      <vt:lpstr>Selten’s game and non-credible threat</vt:lpstr>
      <vt:lpstr>Subgame perfection</vt:lpstr>
      <vt:lpstr>Subgame</vt:lpstr>
      <vt:lpstr>Subgames of Selten’s game</vt:lpstr>
      <vt:lpstr>Information sets</vt:lpstr>
      <vt:lpstr>Subgames in PD in EF</vt:lpstr>
      <vt:lpstr>Game A</vt:lpstr>
      <vt:lpstr>Game A – Backwards induction</vt:lpstr>
      <vt:lpstr>Game A – Backwards induction</vt:lpstr>
      <vt:lpstr>Game A – Backwards induction</vt:lpstr>
      <vt:lpstr>Game A – Backwards induction</vt:lpstr>
      <vt:lpstr>Game A – Backwards induction solution</vt:lpstr>
      <vt:lpstr>Subgame perfection</vt:lpstr>
      <vt:lpstr>Game A - Subgames</vt:lpstr>
      <vt:lpstr>Strategic form of Subgame 1</vt:lpstr>
      <vt:lpstr>NE in strategic form of Subgame 1</vt:lpstr>
      <vt:lpstr>Strategic form of Subgame 2</vt:lpstr>
      <vt:lpstr>NE in strategic form of Subgame 2</vt:lpstr>
      <vt:lpstr>Strategic form of Subgame 3</vt:lpstr>
      <vt:lpstr>NE in strategic form of Subgame 3</vt:lpstr>
      <vt:lpstr>NE in the Game A</vt:lpstr>
      <vt:lpstr>Game B</vt:lpstr>
      <vt:lpstr>Strategic form of Subgame 1</vt:lpstr>
      <vt:lpstr>NE in strategic form of Subgame 1</vt:lpstr>
      <vt:lpstr>Strategic form of Subgame 2</vt:lpstr>
      <vt:lpstr>NE in strategic form of Subgame 2</vt:lpstr>
      <vt:lpstr>Strategic form of Subgame 3</vt:lpstr>
      <vt:lpstr>NE in strategic form of Subgame 3</vt:lpstr>
      <vt:lpstr>NE in the game</vt:lpstr>
      <vt:lpstr>Game X</vt:lpstr>
      <vt:lpstr>Game X - Subgames</vt:lpstr>
      <vt:lpstr>Strategic form of Subgame of Game X</vt:lpstr>
      <vt:lpstr>NE in strategic form of Subgame of Game X</vt:lpstr>
      <vt:lpstr>Strategic form of the whole Game X</vt:lpstr>
      <vt:lpstr>NE in strategic form of the whole Game X</vt:lpstr>
      <vt:lpstr>NE in the Game X</vt:lpstr>
      <vt:lpstr>Thank you for your attention</vt:lpstr>
      <vt:lpstr>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Teória hier</dc:title>
  <dc:creator>Lukas</dc:creator>
  <cp:lastModifiedBy>Lukas Lehotsky</cp:lastModifiedBy>
  <cp:revision>781</cp:revision>
  <cp:lastPrinted>2014-10-20T19:14:36Z</cp:lastPrinted>
  <dcterms:created xsi:type="dcterms:W3CDTF">2014-10-14T14:26:20Z</dcterms:created>
  <dcterms:modified xsi:type="dcterms:W3CDTF">2015-11-15T12:05:56Z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