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77" r:id="rId4"/>
    <p:sldId id="285" r:id="rId5"/>
    <p:sldId id="286" r:id="rId6"/>
    <p:sldId id="268" r:id="rId7"/>
    <p:sldId id="269" r:id="rId8"/>
    <p:sldId id="258" r:id="rId9"/>
    <p:sldId id="270" r:id="rId10"/>
    <p:sldId id="259" r:id="rId11"/>
    <p:sldId id="262" r:id="rId12"/>
    <p:sldId id="263" r:id="rId13"/>
    <p:sldId id="264" r:id="rId14"/>
    <p:sldId id="265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Americká zahraniční politika ve východní Asii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Americká politika v regionu v období 90. let 20. století</a:t>
            </a:r>
            <a:endParaRPr lang="en-US" dirty="0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Congagement</a:t>
            </a:r>
            <a:endParaRPr lang="cs-CZ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Tento termín se objevuje ve studii (</a:t>
            </a:r>
            <a:r>
              <a:rPr lang="cs-CZ" sz="2000" i="1" dirty="0" err="1">
                <a:solidFill>
                  <a:srgbClr val="EAEAEA"/>
                </a:solidFill>
              </a:rPr>
              <a:t>Congage</a:t>
            </a:r>
            <a:r>
              <a:rPr lang="cs-CZ" sz="2000" i="1" dirty="0">
                <a:solidFill>
                  <a:srgbClr val="EAEAEA"/>
                </a:solidFill>
              </a:rPr>
              <a:t> </a:t>
            </a:r>
            <a:r>
              <a:rPr lang="cs-CZ" sz="2000" i="1" dirty="0" err="1">
                <a:solidFill>
                  <a:srgbClr val="EAEAEA"/>
                </a:solidFill>
              </a:rPr>
              <a:t>China</a:t>
            </a:r>
            <a:r>
              <a:rPr lang="cs-CZ" sz="2000" dirty="0">
                <a:solidFill>
                  <a:srgbClr val="EAEAEA"/>
                </a:solidFill>
              </a:rPr>
              <a:t>, 1999) </a:t>
            </a:r>
            <a:r>
              <a:rPr lang="cs-CZ" sz="2000" dirty="0" err="1">
                <a:solidFill>
                  <a:srgbClr val="EAEAEA"/>
                </a:solidFill>
              </a:rPr>
              <a:t>RANDu</a:t>
            </a:r>
            <a:r>
              <a:rPr lang="cs-CZ" sz="2000" dirty="0">
                <a:solidFill>
                  <a:srgbClr val="EAEAEA"/>
                </a:solidFill>
              </a:rPr>
              <a:t>, jejímž autorem je </a:t>
            </a:r>
            <a:r>
              <a:rPr lang="cs-CZ" sz="2000" dirty="0" err="1">
                <a:solidFill>
                  <a:srgbClr val="EAEAEA"/>
                </a:solidFill>
              </a:rPr>
              <a:t>Zalmay</a:t>
            </a:r>
            <a:r>
              <a:rPr lang="cs-CZ" sz="2000" dirty="0">
                <a:solidFill>
                  <a:srgbClr val="EAEAEA"/>
                </a:solidFill>
              </a:rPr>
              <a:t> </a:t>
            </a:r>
            <a:r>
              <a:rPr lang="cs-CZ" sz="2000" dirty="0" err="1">
                <a:solidFill>
                  <a:srgbClr val="EAEAEA"/>
                </a:solidFill>
              </a:rPr>
              <a:t>Khalilzad</a:t>
            </a:r>
            <a:r>
              <a:rPr lang="cs-CZ" sz="2000" dirty="0">
                <a:solidFill>
                  <a:srgbClr val="EAEAEA"/>
                </a:solidFill>
              </a:rPr>
              <a:t>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Dle </a:t>
            </a:r>
            <a:r>
              <a:rPr lang="cs-CZ" sz="2000" dirty="0" err="1">
                <a:solidFill>
                  <a:srgbClr val="EAEAEA"/>
                </a:solidFill>
              </a:rPr>
              <a:t>Khalilzada</a:t>
            </a:r>
            <a:r>
              <a:rPr lang="cs-CZ" sz="2000" dirty="0">
                <a:solidFill>
                  <a:srgbClr val="EAEAEA"/>
                </a:solidFill>
              </a:rPr>
              <a:t> je zapotřebí určitý mix strategií zadržování a angažování, který bude i nadále usilovat o plné začlenění Číny do mezinárodního systému a současně se bude připravovat na možný střet s Čínou, přičemž se má snažit odradit čínské vůdce od soupeření s 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Stoupenci </a:t>
            </a:r>
            <a:r>
              <a:rPr lang="cs-CZ" sz="2000" dirty="0" err="1">
                <a:solidFill>
                  <a:srgbClr val="EAEAEA"/>
                </a:solidFill>
              </a:rPr>
              <a:t>congagementu</a:t>
            </a:r>
            <a:r>
              <a:rPr lang="cs-CZ" sz="2000" dirty="0">
                <a:solidFill>
                  <a:srgbClr val="EAEAEA"/>
                </a:solidFill>
              </a:rPr>
              <a:t> vycházejí z představy, že ani čistá strategie zadržování, ani čistá strategie angažování příliš dobře neslouží americkým zájmům.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Strategie zadržování je příliš deterministická, předem akceptuje negativní scénáře vývoje, které ale nejsou nevyhnutelné a naopak přehlíží možnosti pozitivního vývoje.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</a:rPr>
              <a:t>Naopak strategie angažování nenabízí odpověď, co dělat pokud se Čína stane hrozbou i navzdory uplatňování strategie angažování.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Reakce Bushovy administrativy na události na náměstí </a:t>
            </a:r>
            <a:r>
              <a:rPr lang="cs-CZ" sz="3200" dirty="0" err="1"/>
              <a:t>Tchien-an-men</a:t>
            </a:r>
            <a:endParaRPr lang="cs-CZ" sz="32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Hned následující den (5. červen 1989) prezident Bush masakr odsoudil a oznámil uvalení některých sankcí (zastavení vývozu vojenského materiálu, pozastavení setkávání představitelů obou zemí na nejvyšší úrovni) na Čínu.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Současně ale ten samý den položil základy nové americké politice vůči Číně odmítnutím hlasů volajících po zavedení tvrdších opatřeních, zejména po zavedení ekonomických sankcí.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Zájmem USA je naopak konstruktivní politika angažování Číny vedoucí ke kapitalismu a plném zapojení země do světové ekonomiky a k její postupné demokratizaci.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Proto administrativa nejen odmítala zavést tvrdší sankce, ale v soukromí její představitelé považovali i politiku omezených sankcí za kontraproduktivní</a:t>
            </a:r>
            <a:r>
              <a:rPr lang="cs-CZ" sz="2400" dirty="0" smtClean="0">
                <a:solidFill>
                  <a:srgbClr val="EAEAEA"/>
                </a:solidFill>
              </a:rPr>
              <a:t>.</a:t>
            </a:r>
            <a:endParaRPr lang="cs-CZ" sz="24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Spory mezi administrativou a Kongresem ohledně nové politiky vůči Číně</a:t>
            </a:r>
            <a:endParaRPr lang="cs-CZ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Přes snahu Bushovy administrativy o udržení konstruktivních vztahů s Čínou prostřednictvím politiky angažování, nelze charakterizovat tehdejší americkou politiku jako konzistentní.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Na rozhodování Kongresu v tomto období získaly silný vliv </a:t>
            </a:r>
            <a:r>
              <a:rPr lang="cs-CZ" sz="2200" dirty="0" smtClean="0">
                <a:solidFill>
                  <a:srgbClr val="EAEAEA"/>
                </a:solidFill>
              </a:rPr>
              <a:t>zájmové </a:t>
            </a:r>
            <a:r>
              <a:rPr lang="cs-CZ" sz="2200" dirty="0">
                <a:solidFill>
                  <a:srgbClr val="EAEAEA"/>
                </a:solidFill>
              </a:rPr>
              <a:t>skupiny z různých důvodů kritické vůči komunistické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Silná kritika čínského režimu a jeho </a:t>
            </a:r>
            <a:r>
              <a:rPr lang="cs-CZ" sz="2200" dirty="0" smtClean="0">
                <a:solidFill>
                  <a:srgbClr val="EAEAEA"/>
                </a:solidFill>
              </a:rPr>
              <a:t>praktik </a:t>
            </a:r>
            <a:r>
              <a:rPr lang="cs-CZ" sz="2200" dirty="0">
                <a:solidFill>
                  <a:srgbClr val="EAEAEA"/>
                </a:solidFill>
              </a:rPr>
              <a:t>ze strany Kongresu.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Snahy části členů Kongresu o odejmutí doložky nejvyšších výhod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200" dirty="0">
                <a:solidFill>
                  <a:srgbClr val="EAEAEA"/>
                </a:solidFill>
              </a:rPr>
              <a:t>Díky opakovaným vetům prezidenta Bushe zůstala doložka nejvyšších výhod v platnosti, ale díky konfliktu s Kongresem a části široké veřejnosti se administrativě nepodařilo zformulovat dlouhodobou a konzistentní politiku vůči Číně.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lang="cs-CZ" sz="2200" dirty="0">
              <a:solidFill>
                <a:srgbClr val="EAEAEA"/>
              </a:solidFill>
              <a:latin typeface="Verdana"/>
            </a:endParaRPr>
          </a:p>
          <a:p>
            <a:pPr algn="just">
              <a:lnSpc>
                <a:spcPct val="80000"/>
              </a:lnSpc>
            </a:pPr>
            <a:endParaRPr lang="cs-CZ" sz="2200" dirty="0"/>
          </a:p>
        </p:txBody>
      </p:sp>
    </p:spTree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Americká politika vůči Číně za vlády B. Clintona</a:t>
            </a:r>
            <a:endParaRPr lang="cs-CZ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1) Dichotomie lidská práva X obchod určovala americkou politiku vůči Číně jen v první polovině 90. let.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2) V průběhu 90. let se v USA vytvořil konsensus ohledně potřeby udržení a dalšího rozvoje úrovně ekonomických vztahů USA s Čínou.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3) Zatímco problematika ochrany lidských práv ztrácela na důležitosti, čím dal důležitější je otázka, zda Čína představuje nebo </a:t>
            </a:r>
            <a:r>
              <a:rPr lang="cs-CZ" sz="2400" dirty="0" smtClean="0">
                <a:solidFill>
                  <a:srgbClr val="EAEAEA"/>
                </a:solidFill>
              </a:rPr>
              <a:t>začne </a:t>
            </a:r>
            <a:r>
              <a:rPr lang="cs-CZ" sz="2400" dirty="0">
                <a:solidFill>
                  <a:srgbClr val="EAEAEA"/>
                </a:solidFill>
              </a:rPr>
              <a:t>v blízké budoucnosti představovat hrozbu </a:t>
            </a:r>
            <a:r>
              <a:rPr lang="cs-CZ" sz="2400" dirty="0" err="1">
                <a:solidFill>
                  <a:srgbClr val="EAEAEA"/>
                </a:solidFill>
              </a:rPr>
              <a:t>supervelmocenskému</a:t>
            </a:r>
            <a:r>
              <a:rPr lang="cs-CZ" sz="2400" dirty="0">
                <a:solidFill>
                  <a:srgbClr val="EAEAEA"/>
                </a:solidFill>
              </a:rPr>
              <a:t> postavení USA a jejich </a:t>
            </a:r>
            <a:r>
              <a:rPr lang="cs-CZ" sz="2400" dirty="0" smtClean="0">
                <a:solidFill>
                  <a:srgbClr val="EAEAEA"/>
                </a:solidFill>
              </a:rPr>
              <a:t>regionálním či </a:t>
            </a:r>
            <a:r>
              <a:rPr lang="cs-CZ" sz="2400" dirty="0">
                <a:solidFill>
                  <a:srgbClr val="EAEAEA"/>
                </a:solidFill>
              </a:rPr>
              <a:t>globálním zájmům.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 smtClean="0">
                <a:solidFill>
                  <a:srgbClr val="EAEAEA"/>
                </a:solidFill>
              </a:rPr>
              <a:t>4) Clintonova </a:t>
            </a:r>
            <a:r>
              <a:rPr lang="cs-CZ" sz="2400" dirty="0">
                <a:solidFill>
                  <a:srgbClr val="EAEAEA"/>
                </a:solidFill>
              </a:rPr>
              <a:t>administrativa posléze navázala na </a:t>
            </a:r>
            <a:r>
              <a:rPr lang="cs-CZ" sz="2400" dirty="0" smtClean="0">
                <a:solidFill>
                  <a:srgbClr val="EAEAEA"/>
                </a:solidFill>
              </a:rPr>
              <a:t>pragmatismus Bushovy </a:t>
            </a:r>
            <a:r>
              <a:rPr lang="cs-CZ" sz="2400" dirty="0">
                <a:solidFill>
                  <a:srgbClr val="EAEAEA"/>
                </a:solidFill>
              </a:rPr>
              <a:t>administrativy a přihlásila se k uplatňování politiky angažování </a:t>
            </a:r>
            <a:r>
              <a:rPr lang="cs-CZ" sz="2400" dirty="0" smtClean="0">
                <a:solidFill>
                  <a:srgbClr val="EAEAEA"/>
                </a:solidFill>
              </a:rPr>
              <a:t>vůči </a:t>
            </a:r>
            <a:r>
              <a:rPr lang="cs-CZ" sz="2400" dirty="0">
                <a:solidFill>
                  <a:srgbClr val="EAEAEA"/>
                </a:solidFill>
              </a:rPr>
              <a:t>Číně.</a:t>
            </a:r>
          </a:p>
          <a:p>
            <a:pPr algn="just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 spd="med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Lidská práva X obchod v čínské politice Clintonovy administrativy</a:t>
            </a:r>
            <a:endParaRPr lang="cs-CZ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Clintonova volební kampaň = slib, že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v případě vítězství učiní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USA ekonomicky více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konkurenceschopnými.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V administrativě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se ocitlo množství odborníků na mezinárodní obchod, významnou roli v zahraniční politice hraje nově zřízená Národní ekonomická rada (NEC) na čele s Robertem </a:t>
            </a:r>
            <a:r>
              <a:rPr lang="cs-CZ" sz="1600" dirty="0" err="1">
                <a:solidFill>
                  <a:srgbClr val="EAEAEA"/>
                </a:solidFill>
                <a:latin typeface="Verdana"/>
              </a:rPr>
              <a:t>Rubinem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V tomto ohledu má být hlavním cílem americké politiky podpora liberalizace světového obchodu a usilovné lobování v cizích zemích ve snaze získat lukrativní zakázky pro americké firmy. 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Současně ale Clinton ve své volební kampani sliboval klást větší důraz na ochranu lidských práv a sliboval razantnější postup vůči Pekingu.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V Clintonově administrativě se o prosazení realizace tohoto cíle pokouší především ministerstvo zahraničí na čele s </a:t>
            </a:r>
            <a:r>
              <a:rPr lang="cs-CZ" sz="1600" dirty="0" err="1">
                <a:solidFill>
                  <a:srgbClr val="EAEAEA"/>
                </a:solidFill>
                <a:latin typeface="Verdana"/>
              </a:rPr>
              <a:t>Warrenem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 Christopherem, které naopak prosazuje odejmutí doložky nejvyšších výhod Číně.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Spor, který uvnitř administrativy probíhal, skončil vítězstvím stoupenců prodloužení doložky nejvyšších výhod a dalšího rozvoje obchodních a ekonomických vztahů s Čínou.</a:t>
            </a: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K podobnému vývoji došlo v Kongresu, kde rozhodující hlasování Sněmovny reprezentantů v roce 1996 skončilo vítězstvím stoupenců prodloužení doložky (poměr hlasů 286:141). </a:t>
            </a:r>
            <a:endParaRPr lang="cs-CZ" sz="1600" dirty="0" smtClean="0">
              <a:solidFill>
                <a:srgbClr val="EAEAEA"/>
              </a:solidFill>
              <a:latin typeface="Verdana"/>
            </a:endParaRPr>
          </a:p>
          <a:p>
            <a:pPr lvl="0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V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dalších letech už udělování doložky probíhá a Kongres neklade větší odpor ani udělení trvalé doložky nejvyšších výhod Číně (2000), ani čínskému vstupu do WTO.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/>
          </a:p>
        </p:txBody>
      </p:sp>
    </p:spTree>
  </p:cSld>
  <p:clrMapOvr>
    <a:masterClrMapping/>
  </p:clrMapOvr>
  <p:transition spd="med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Snaha o rozvoj obchodních vztahů s Čínou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Pro USA je velmi důležitou především ochrana práv duševního vlastnictví, jejichž porušování ze strany čínských subjektů přinášelo USA velké finanční ztráty.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Na neochotu Číny přistoupit v roce 1994 k uzavření Dohody o ochraně autorských práv, patentů či ochranných známek administrativa reagovala uvalením cla. Čína poté ustoupila a na počátku roku 1995 dohodu podepsala.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USA se také s úspěchem snažily využít čínskou snahu o vstup do WTO k vynucení si co největšího odstranění protekcionistických opatření uplatňovaných Čínou.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Ke konečné americko-čínské dohodě o čínském vstupu do WTO došlo v prosinci 1999.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I přes tyto úspěchy dílčí úspěchy administrativy ale v 90. letech došlo ke strmému nárůstu amerického deficitu obchodní bilance s Čínou.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887799"/>
      </p:ext>
    </p:extLst>
  </p:cSld>
  <p:clrMapOvr>
    <a:masterClrMapping/>
  </p:clrMapOvr>
  <p:transition spd="med"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Čína jako potenciální bezpečnostní problém z pohledu USA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V průběhu 90. let postupně roste počet amerických představitelů, kteří poukazují na možnou bezpečnostní hrozbu ze strany Číny.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dirty="0">
                <a:solidFill>
                  <a:srgbClr val="EAEAEA"/>
                </a:solidFill>
                <a:latin typeface="Verdana"/>
              </a:rPr>
              <a:t>USA negativně hodnotily zejména: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i="1" dirty="0">
                <a:solidFill>
                  <a:srgbClr val="EAEAEA"/>
                </a:solidFill>
                <a:latin typeface="Verdana"/>
              </a:rPr>
              <a:t>1) Kritiku americké hegemonie ze strany Číny (nejmenší problém).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i="1" dirty="0">
                <a:solidFill>
                  <a:srgbClr val="EAEAEA"/>
                </a:solidFill>
                <a:latin typeface="Verdana"/>
              </a:rPr>
              <a:t>2) Spolupráci Číny se státy považovanými za hrozbu pro světovou bezpečnost nebo nepřátelskými vůči </a:t>
            </a:r>
            <a:r>
              <a:rPr lang="cs-CZ" sz="2000" i="1" dirty="0" smtClean="0">
                <a:solidFill>
                  <a:srgbClr val="EAEAEA"/>
                </a:solidFill>
                <a:latin typeface="Verdana"/>
              </a:rPr>
              <a:t>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i="1" dirty="0" smtClean="0">
                <a:solidFill>
                  <a:srgbClr val="EAEAEA"/>
                </a:solidFill>
                <a:latin typeface="Verdana"/>
              </a:rPr>
              <a:t> 3) Prosazování </a:t>
            </a:r>
            <a:r>
              <a:rPr lang="cs-CZ" sz="2000" i="1" dirty="0">
                <a:solidFill>
                  <a:srgbClr val="EAEAEA"/>
                </a:solidFill>
                <a:latin typeface="Verdana"/>
              </a:rPr>
              <a:t>teritoriálních nároků ze strany Číny prostřednictvím hrozeb použití ozbrojené síly a dopad čínských kroků na stabilitu a bezpečnost v regionu a strategickou pozici 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000" i="1" dirty="0">
                <a:solidFill>
                  <a:srgbClr val="EAEAEA"/>
                </a:solidFill>
                <a:latin typeface="Verdana"/>
              </a:rPr>
              <a:t>4) Stále větší znepokojení začíná vzbuzovat rozsah a tempo čínské vojenské modernizace.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21491"/>
      </p:ext>
    </p:extLst>
  </p:cSld>
  <p:clrMapOvr>
    <a:masterClrMapping/>
  </p:clrMapOvr>
  <p:transition spd="med"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Kritické hodnocení čínské role při šíření zbraní hromadného ničení a jejich nosičů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 smtClean="0">
                <a:solidFill>
                  <a:srgbClr val="EAEAEA"/>
                </a:solidFill>
              </a:rPr>
              <a:t>V období studené válka Čína patřila ke </a:t>
            </a:r>
            <a:r>
              <a:rPr lang="cs-CZ" sz="2400" dirty="0">
                <a:solidFill>
                  <a:srgbClr val="EAEAEA"/>
                </a:solidFill>
              </a:rPr>
              <a:t>státům, které měly největší podíl na šíření zbraní hromadného ničení a jejich nosičů (v 80. letech dodávky např. do Iráku, Íránu, Alžírska či Pákistánu).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V 90. letech vzbuzují na straně USA největší znepokojení čínské prodeje citlivých technologií a materiálu do Íránu a do Pákistánu.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Spory mezi prezidentem a Kongresem o tom, jak nejlépe reagovat. Administrativa v tomto ohledu zaujala zdrženlivý postoj a k uvalení sankcí došlo v 90. letech jen v několika málo případech.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2400" dirty="0">
                <a:solidFill>
                  <a:srgbClr val="EAEAEA"/>
                </a:solidFill>
              </a:rPr>
              <a:t>Kritika chování administrativy ze strany Kongresu a řady odborníků.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921617"/>
      </p:ext>
    </p:extLst>
  </p:cSld>
  <p:clrMapOvr>
    <a:masterClrMapping/>
  </p:clrMapOvr>
  <p:transition spd="med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Čínské teritoriální nároky jako hrozba americkým zájmům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Se znepokojením USA v 90. letech hodnotily čínské teritoriální ambice a především čínskou ochotu použít k jejich vynucení hrozby použití ozbrojené síly.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V květnu 1995 USA v reakci na incident na </a:t>
            </a:r>
            <a:r>
              <a:rPr lang="cs-CZ" sz="1800" dirty="0" err="1">
                <a:solidFill>
                  <a:srgbClr val="EAEAEA"/>
                </a:solidFill>
              </a:rPr>
              <a:t>Spratlyho</a:t>
            </a:r>
            <a:r>
              <a:rPr lang="cs-CZ" sz="1800" dirty="0">
                <a:solidFill>
                  <a:srgbClr val="EAEAEA"/>
                </a:solidFill>
              </a:rPr>
              <a:t> ostrovech Čínu varovaly, že americké námořnictvo bude v případě potřeby bránit námořní trasy a reagovat na vojenské akce v Jihočínském moři.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Přes skutečnost, že Clintonova administrativa preferovala zlepšení vztahů s </a:t>
            </a:r>
            <a:r>
              <a:rPr lang="cs-CZ" sz="1800" dirty="0" smtClean="0">
                <a:solidFill>
                  <a:srgbClr val="EAEAEA"/>
                </a:solidFill>
              </a:rPr>
              <a:t>Čínou, </a:t>
            </a:r>
            <a:r>
              <a:rPr lang="cs-CZ" sz="1800" dirty="0">
                <a:solidFill>
                  <a:srgbClr val="EAEAEA"/>
                </a:solidFill>
              </a:rPr>
              <a:t>je v průběhu třetí krize v </a:t>
            </a:r>
            <a:r>
              <a:rPr lang="cs-CZ" sz="1800" dirty="0" smtClean="0">
                <a:solidFill>
                  <a:srgbClr val="EAEAEA"/>
                </a:solidFill>
              </a:rPr>
              <a:t>Tchajwanské </a:t>
            </a:r>
            <a:r>
              <a:rPr lang="cs-CZ" sz="1800" dirty="0">
                <a:solidFill>
                  <a:srgbClr val="EAEAEA"/>
                </a:solidFill>
              </a:rPr>
              <a:t>úžině nucena reagovat na výhružky a demonstraci síly, </a:t>
            </a:r>
            <a:r>
              <a:rPr lang="cs-CZ" sz="1800" dirty="0" smtClean="0">
                <a:solidFill>
                  <a:srgbClr val="EAEAEA"/>
                </a:solidFill>
              </a:rPr>
              <a:t>které </a:t>
            </a:r>
            <a:r>
              <a:rPr lang="cs-CZ" sz="1800" dirty="0">
                <a:solidFill>
                  <a:srgbClr val="EAEAEA"/>
                </a:solidFill>
              </a:rPr>
              <a:t>Čína uplatnila vůči </a:t>
            </a:r>
            <a:r>
              <a:rPr lang="cs-CZ" sz="1800" dirty="0" smtClean="0">
                <a:solidFill>
                  <a:srgbClr val="EAEAEA"/>
                </a:solidFill>
              </a:rPr>
              <a:t>Tchaj-wanu (po návštěvě tchajwanského prezidenta v USA).</a:t>
            </a:r>
            <a:endParaRPr lang="cs-CZ" sz="1800" dirty="0">
              <a:solidFill>
                <a:srgbClr val="EAEAEA"/>
              </a:solidFill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V reakci na čínské vojenské manévry a cvičení proplula v prosinci 1995 </a:t>
            </a:r>
            <a:r>
              <a:rPr lang="cs-CZ" sz="1800" dirty="0" smtClean="0">
                <a:solidFill>
                  <a:srgbClr val="EAEAEA"/>
                </a:solidFill>
              </a:rPr>
              <a:t>Tchajwanskou </a:t>
            </a:r>
            <a:r>
              <a:rPr lang="cs-CZ" sz="1800" dirty="0">
                <a:solidFill>
                  <a:srgbClr val="EAEAEA"/>
                </a:solidFill>
              </a:rPr>
              <a:t>úžinou letadlová loď </a:t>
            </a:r>
            <a:r>
              <a:rPr lang="cs-CZ" sz="1800" dirty="0" err="1">
                <a:solidFill>
                  <a:srgbClr val="EAEAEA"/>
                </a:solidFill>
              </a:rPr>
              <a:t>Nimitz</a:t>
            </a:r>
            <a:r>
              <a:rPr lang="cs-CZ" sz="1800" dirty="0">
                <a:solidFill>
                  <a:srgbClr val="EAEAEA"/>
                </a:solidFill>
              </a:rPr>
              <a:t> s doprovodem (symbolický akt).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V reakci na další čínské vojenské </a:t>
            </a:r>
            <a:r>
              <a:rPr lang="cs-CZ" sz="1800" dirty="0" smtClean="0">
                <a:solidFill>
                  <a:srgbClr val="EAEAEA"/>
                </a:solidFill>
              </a:rPr>
              <a:t>cvičení, jehož cílem byla snaha ovlivnit průběh prezidentských voleb na </a:t>
            </a:r>
            <a:r>
              <a:rPr lang="cs-CZ" sz="1800" dirty="0">
                <a:solidFill>
                  <a:srgbClr val="EAEAEA"/>
                </a:solidFill>
              </a:rPr>
              <a:t>T</a:t>
            </a:r>
            <a:r>
              <a:rPr lang="cs-CZ" sz="1800" dirty="0" smtClean="0">
                <a:solidFill>
                  <a:srgbClr val="EAEAEA"/>
                </a:solidFill>
              </a:rPr>
              <a:t>chaj-wanu, </a:t>
            </a:r>
            <a:r>
              <a:rPr lang="cs-CZ" sz="1800" dirty="0">
                <a:solidFill>
                  <a:srgbClr val="EAEAEA"/>
                </a:solidFill>
              </a:rPr>
              <a:t>administrativa v březnu 1996 uskutečnila ještě významnější demonstraci americké síly ve snaze odstrašit Čínu od dalšího vystupňování krize. 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Administrativa deklarovala, že přímý útok proti </a:t>
            </a:r>
            <a:r>
              <a:rPr lang="cs-CZ" sz="1800" dirty="0" smtClean="0">
                <a:solidFill>
                  <a:srgbClr val="EAEAEA"/>
                </a:solidFill>
              </a:rPr>
              <a:t>Tchaj-wanu </a:t>
            </a:r>
            <a:r>
              <a:rPr lang="cs-CZ" sz="1800" dirty="0">
                <a:solidFill>
                  <a:srgbClr val="EAEAEA"/>
                </a:solidFill>
              </a:rPr>
              <a:t>nebude tolerován a může vést k americké vojenské odpovědi. Současně ale projevila určitou zdrženlivost a dala americkým lodím příkaz, aby nevplouvaly do </a:t>
            </a:r>
            <a:r>
              <a:rPr lang="cs-CZ" sz="1800" dirty="0" smtClean="0">
                <a:solidFill>
                  <a:srgbClr val="EAEAEA"/>
                </a:solidFill>
              </a:rPr>
              <a:t>Tchajwanské úžiny (pokračující uplatňování politiky </a:t>
            </a:r>
            <a:r>
              <a:rPr lang="cs-CZ" sz="1800" b="1" dirty="0" smtClean="0">
                <a:solidFill>
                  <a:srgbClr val="EAEAEA"/>
                </a:solidFill>
              </a:rPr>
              <a:t>strategické nejednoznačnosti</a:t>
            </a:r>
            <a:r>
              <a:rPr lang="cs-CZ" sz="1800" dirty="0" smtClean="0">
                <a:solidFill>
                  <a:srgbClr val="EAEAEA"/>
                </a:solidFill>
              </a:rPr>
              <a:t>).</a:t>
            </a:r>
            <a:endParaRPr lang="cs-CZ" sz="1800" dirty="0">
              <a:solidFill>
                <a:srgbClr val="EAEAEA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92299"/>
      </p:ext>
    </p:extLst>
  </p:cSld>
  <p:clrMapOvr>
    <a:masterClrMapping/>
  </p:clrMapOvr>
  <p:transition spd="med"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Rostoucí americké obavy z čínské vojenské modernizace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Obavy vzbuzuje zejména možnost,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že Čína disponující moderní armádou může být mnohem více nakloněna představě vojenského řešení svých teritoriálních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sporů = přímé ohrožení stability v regionu či dokonce amerických vitálních zájmů.</a:t>
            </a:r>
            <a:endParaRPr lang="cs-CZ" sz="1600" dirty="0">
              <a:solidFill>
                <a:srgbClr val="EAEAEA"/>
              </a:solidFill>
              <a:latin typeface="Verdana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Je poukazováno na skutečnost, že cílem této modernizace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má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být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vytvoření ozbrojených sil schopných bojovat v lokálních konfliktech vysoké intenzity, které učiní čínské nároky na získání kontroly nad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Tchaj-wanem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a Jihočínským mořem věrohodnými. </a:t>
            </a:r>
            <a:endParaRPr lang="cs-CZ" sz="1600" dirty="0" smtClean="0">
              <a:solidFill>
                <a:srgbClr val="EAEAEA"/>
              </a:solidFill>
              <a:latin typeface="Verdana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Modernizace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se soustřeďuje především na zvýšení útočných a odstrašujících vojenských kapacit Číny.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Roste tím schopnost Číny způsobit v případném konfliktu USA velké ztráty a také její převaha ve vzdušném a námořním prostoru kolem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Tchaj-wanu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Za nejproblematičtější USA považují modernizaci a zvyšování početního stavu čínských jaderných zbraní a jejich nosičů, které lze jen zčásti vysvětlit potřebou Číny nahradit zastaralé zbraně.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Zatímco arzenál ostatních tradičních velmocí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prošel od konce studené války redukcí,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čínský jaderný arsenál podle většiny analýz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roste (Čína 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dnes může disponovat třetím největším jaderným arzenálem na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světě).</a:t>
            </a:r>
            <a:endParaRPr lang="cs-CZ" sz="1600" dirty="0">
              <a:solidFill>
                <a:srgbClr val="EAEAEA"/>
              </a:solidFill>
              <a:latin typeface="Verdana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Počet čínských střel krátkého doletu rozmístěných podél </a:t>
            </a:r>
            <a:r>
              <a:rPr lang="cs-CZ" sz="1600" dirty="0" err="1">
                <a:solidFill>
                  <a:srgbClr val="EAEAEA"/>
                </a:solidFill>
                <a:latin typeface="Verdana"/>
              </a:rPr>
              <a:t>Taiwanské</a:t>
            </a:r>
            <a:r>
              <a:rPr lang="cs-CZ" sz="1600" dirty="0">
                <a:solidFill>
                  <a:srgbClr val="EAEAEA"/>
                </a:solidFill>
                <a:latin typeface="Verdana"/>
              </a:rPr>
              <a:t> úžiny trvale a strmě rostl (z původních asi 20 v polovině 90. let na 200 na konci 90. </a:t>
            </a:r>
            <a:r>
              <a:rPr lang="cs-CZ" sz="1600" dirty="0" smtClean="0">
                <a:solidFill>
                  <a:srgbClr val="EAEAEA"/>
                </a:solidFill>
                <a:latin typeface="Verdana"/>
              </a:rPr>
              <a:t>let).</a:t>
            </a:r>
            <a:endParaRPr lang="cs-CZ" sz="1600" dirty="0">
              <a:solidFill>
                <a:srgbClr val="EAEAEA"/>
              </a:solidFill>
              <a:latin typeface="Verdana"/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  <a:latin typeface="Verdana"/>
              </a:rPr>
              <a:t>Přesto v USA nepanoval v Clintonově éře ani zdaleka jednotný názor na to, jak významnou hrozbu Čína pro USA představuje.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006880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Dlouhodobé americké zájmy v regionu 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1) Udržení politické stability v regionu;</a:t>
            </a:r>
          </a:p>
          <a:p>
            <a:pPr eaLnBrk="1" hangingPunct="1">
              <a:defRPr/>
            </a:pPr>
            <a:r>
              <a:rPr lang="cs-CZ" sz="2800" dirty="0"/>
              <a:t>2) Zajištění přístupy na trhu v regionu;</a:t>
            </a:r>
          </a:p>
          <a:p>
            <a:pPr eaLnBrk="1" hangingPunct="1">
              <a:defRPr/>
            </a:pPr>
            <a:r>
              <a:rPr lang="cs-CZ" sz="2800" dirty="0"/>
              <a:t>3) Zajištění svobody plavby (bezpečnost klíčových námořních cest)</a:t>
            </a:r>
          </a:p>
          <a:p>
            <a:pPr eaLnBrk="1" hangingPunct="1">
              <a:defRPr/>
            </a:pPr>
            <a:r>
              <a:rPr lang="cs-CZ" sz="2800" dirty="0"/>
              <a:t>4) Zabránit tomu, aby v regionu získala dominantní postavení velmoc či skupina velmocí nepřátelských vůči USA;</a:t>
            </a:r>
          </a:p>
          <a:p>
            <a:pPr eaLnBrk="1" hangingPunct="1">
              <a:defRPr/>
            </a:pPr>
            <a:r>
              <a:rPr lang="cs-CZ" sz="2800" dirty="0"/>
              <a:t>5) Podpora demokracie v regionu;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angažování Clintonovy administrativy?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Obvykle je politika Clintonovy administrativy vůči Číně charakterizována jako politika (konstruktivního) angažování.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Samotná administrativa přijala v roce 1993 novou strategickou koncepci zahraniční politiky vůči Číně, jejímž cílem mělo být zastavit další zhoršování americko-čínských vztahů prostřednictvím politiky angažování.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Silně kritický pohled části odborníků na takového hodnocení Clintonovy politiky (např. dle H. </a:t>
            </a:r>
            <a:r>
              <a:rPr lang="cs-CZ" sz="1600" dirty="0" err="1" smtClean="0">
                <a:solidFill>
                  <a:srgbClr val="EAEAEA"/>
                </a:solidFill>
              </a:rPr>
              <a:t>Kissingera</a:t>
            </a:r>
            <a:r>
              <a:rPr lang="cs-CZ" sz="1600" dirty="0" smtClean="0">
                <a:solidFill>
                  <a:srgbClr val="EAEAEA"/>
                </a:solidFill>
              </a:rPr>
              <a:t> šlo </a:t>
            </a:r>
            <a:r>
              <a:rPr lang="cs-CZ" sz="1600" dirty="0">
                <a:solidFill>
                  <a:srgbClr val="EAEAEA"/>
                </a:solidFill>
              </a:rPr>
              <a:t>o pouhý slogan a i na konci Clintonovy administrativy zůstávala politika vůči Číně </a:t>
            </a:r>
            <a:r>
              <a:rPr lang="cs-CZ" sz="1600" dirty="0" smtClean="0">
                <a:solidFill>
                  <a:srgbClr val="EAEAEA"/>
                </a:solidFill>
              </a:rPr>
              <a:t>rukojmím americké domácí </a:t>
            </a:r>
            <a:r>
              <a:rPr lang="cs-CZ" sz="1600" dirty="0">
                <a:solidFill>
                  <a:srgbClr val="EAEAEA"/>
                </a:solidFill>
              </a:rPr>
              <a:t>politiky).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Angažování Číny bylo skutečností ve smyslu vytváření a posilování široké sítě kulturních, vědeckých, obchodních a společenských vazeb spojujících obě země.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Je však problematické hovořit o politice angažování ve smyslu cílevědomé zahraniční politiky administrativy.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V případě ekonomických a obchodních vztahů s Čínou sledovala Clintonova administrativa americké ekonomické zájmy a neváhá na Číně velmi tvrdě vymáhat ústupky.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V politické rovině sice o politice angažování lze zejména ve 2. polovině 90. let do určité míry hovořit o politice angažování, avšak ta se omezuje především na verbální vyjádření představitelů administrativy a intenzivnější kontakty s Čínskými představiteli.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600" dirty="0">
                <a:solidFill>
                  <a:srgbClr val="EAEAEA"/>
                </a:solidFill>
              </a:rPr>
              <a:t>Vezmeme-li do úvahy, jakou politiku USA současně sledovaly vůči ostatním zemím v regionu (celkové posilování amerických aliančních vazeb, obrana </a:t>
            </a:r>
            <a:r>
              <a:rPr lang="cs-CZ" sz="1600" dirty="0" smtClean="0">
                <a:solidFill>
                  <a:srgbClr val="EAEAEA"/>
                </a:solidFill>
              </a:rPr>
              <a:t>Tchaj-wanu</a:t>
            </a:r>
            <a:r>
              <a:rPr lang="cs-CZ" sz="1600" dirty="0">
                <a:solidFill>
                  <a:srgbClr val="EAEAEA"/>
                </a:solidFill>
              </a:rPr>
              <a:t>) lze hovořit spíše o politice „nekonzistentního </a:t>
            </a:r>
            <a:r>
              <a:rPr lang="cs-CZ" sz="1600" dirty="0" err="1">
                <a:solidFill>
                  <a:srgbClr val="EAEAEA"/>
                </a:solidFill>
              </a:rPr>
              <a:t>congagementu</a:t>
            </a:r>
            <a:r>
              <a:rPr lang="cs-CZ" sz="1600" dirty="0">
                <a:solidFill>
                  <a:srgbClr val="EAEAEA"/>
                </a:solidFill>
              </a:rPr>
              <a:t>“.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011221"/>
      </p:ext>
    </p:extLst>
  </p:cSld>
  <p:clrMapOvr>
    <a:masterClrMapping/>
  </p:clrMapOvr>
  <p:transition spd="med"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rgbClr val="CCECFF"/>
                </a:solidFill>
              </a:rPr>
              <a:t>Americká debata o nejvhodnější politice vůči </a:t>
            </a:r>
            <a:r>
              <a:rPr lang="cs-CZ" altLang="cs-CZ" sz="3200" dirty="0" smtClean="0">
                <a:solidFill>
                  <a:srgbClr val="CCECFF"/>
                </a:solidFill>
              </a:rPr>
              <a:t>Japonsku po konci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Mezi americkou veřejnosti a politickými představiteli panuje po konci studené války shoda o potřebě udržení a zlepšení ekonomických vztahů s Japonskem, snížení amerického obchodního deficitu a udržení japonské podpory americké zahraniční a bezpečnostní politice (v regionu i po celém světě).</a:t>
            </a:r>
          </a:p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Probíhá ale debata o tom, jaké cíle by měly být pro americkou politiku vůči Japonsku největší prioritou a jak mohou USA na Japonsko nejúčinněji působit.</a:t>
            </a:r>
          </a:p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3 hlavní názorové proudy:</a:t>
            </a:r>
          </a:p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1) Posílení americké spolupráce s Japonskem;</a:t>
            </a:r>
          </a:p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2) Upřednostnit americké obchodní a ekonomické zájmy;</a:t>
            </a:r>
          </a:p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3) Věnovat Japonsku menší pozornost a soustředit se na Čínu, jenž by se měl pro USA stát novým nejdůležitějším partnerem.</a:t>
            </a:r>
          </a:p>
          <a:p>
            <a:pPr lvl="0" algn="just" defTabSz="449263">
              <a:lnSpc>
                <a:spcPct val="80000"/>
              </a:lnSpc>
              <a:spcBef>
                <a:spcPts val="400"/>
              </a:spcBef>
              <a:buClr>
                <a:srgbClr val="99FF99"/>
              </a:buClr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FFFFFF"/>
                </a:solidFill>
              </a:rPr>
              <a:t>Clintonova administrativa obecně považuje za primární cíl americké politiky posílení americké aliance, nicméně v některých konkrétních případech dala v rámci politiky vůči Japonsku přednost sledování ekonomických zájmů a obchodních zájmů USA</a:t>
            </a:r>
            <a:r>
              <a:rPr lang="cs-CZ" altLang="cs-CZ" sz="1800" dirty="0" smtClean="0">
                <a:solidFill>
                  <a:srgbClr val="FFFFFF"/>
                </a:solidFill>
              </a:rPr>
              <a:t>.</a:t>
            </a:r>
            <a:endParaRPr lang="cs-CZ" altLang="cs-CZ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86996"/>
      </p:ext>
    </p:extLst>
  </p:cSld>
  <p:clrMapOvr>
    <a:masterClrMapping/>
  </p:clrMapOvr>
  <p:transition spd="med"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>
                <a:solidFill>
                  <a:srgbClr val="CCECFF"/>
                </a:solidFill>
              </a:rPr>
              <a:t>Podpora Clintonovy administrativy dalšímu prohlubování aliance s Japonskem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cs-CZ" altLang="cs-CZ" sz="1800" dirty="0" smtClean="0">
              <a:solidFill>
                <a:srgbClr val="FFFFFF"/>
              </a:solidFill>
            </a:endParaRP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900" dirty="0">
                <a:solidFill>
                  <a:srgbClr val="FFFFFF"/>
                </a:solidFill>
              </a:rPr>
              <a:t>Po přechodné fázi nejistoty ohledně toho, jakou hodnotu má </a:t>
            </a:r>
            <a:r>
              <a:rPr lang="cs-CZ" altLang="cs-CZ" sz="1900" dirty="0" smtClean="0">
                <a:solidFill>
                  <a:srgbClr val="FFFFFF"/>
                </a:solidFill>
              </a:rPr>
              <a:t>v novém bezpečnostním prostředí, </a:t>
            </a:r>
            <a:r>
              <a:rPr lang="cs-CZ" altLang="cs-CZ" sz="1900" dirty="0">
                <a:solidFill>
                  <a:srgbClr val="FFFFFF"/>
                </a:solidFill>
              </a:rPr>
              <a:t>americko-japonská </a:t>
            </a:r>
            <a:r>
              <a:rPr lang="cs-CZ" altLang="cs-CZ" sz="1900" dirty="0" smtClean="0">
                <a:solidFill>
                  <a:srgbClr val="FFFFFF"/>
                </a:solidFill>
              </a:rPr>
              <a:t>aliance </a:t>
            </a:r>
            <a:r>
              <a:rPr lang="cs-CZ" altLang="cs-CZ" sz="1900" dirty="0">
                <a:solidFill>
                  <a:srgbClr val="FFFFFF"/>
                </a:solidFill>
              </a:rPr>
              <a:t>došla Clintonova administrativa k závěru, že </a:t>
            </a:r>
            <a:r>
              <a:rPr lang="cs-CZ" altLang="cs-CZ" sz="1900" dirty="0" smtClean="0">
                <a:solidFill>
                  <a:srgbClr val="FFFFFF"/>
                </a:solidFill>
              </a:rPr>
              <a:t>její další </a:t>
            </a:r>
            <a:r>
              <a:rPr lang="cs-CZ" altLang="cs-CZ" sz="1900" dirty="0">
                <a:solidFill>
                  <a:srgbClr val="FFFFFF"/>
                </a:solidFill>
              </a:rPr>
              <a:t>posílení aliance představuje způsob, jak nejlépe realizovat americké strategické zájmy v regionu.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900" dirty="0">
                <a:solidFill>
                  <a:srgbClr val="FFFFFF"/>
                </a:solidFill>
              </a:rPr>
              <a:t>V roce 1994 navrhl náměstek ministra obrany Joseph </a:t>
            </a:r>
            <a:r>
              <a:rPr lang="cs-CZ" altLang="cs-CZ" sz="1900" dirty="0" err="1">
                <a:solidFill>
                  <a:srgbClr val="FFFFFF"/>
                </a:solidFill>
              </a:rPr>
              <a:t>Nye</a:t>
            </a:r>
            <a:r>
              <a:rPr lang="cs-CZ" altLang="cs-CZ" sz="1900" dirty="0">
                <a:solidFill>
                  <a:srgbClr val="FFFFFF"/>
                </a:solidFill>
              </a:rPr>
              <a:t> redefinovat americko-japonské bezpečnostní vztahy. Podle jeho návrhu by cílem americko-japonské aliance mělo nově být především udržování míru a bezpečnosti v regionu (původním cílem aliance bylo zadržování SSSR a obrana Japonska).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900" dirty="0">
                <a:solidFill>
                  <a:srgbClr val="FFFFFF"/>
                </a:solidFill>
              </a:rPr>
              <a:t>V roce 1995 vydalo americké ministerstvo obrany </a:t>
            </a:r>
            <a:r>
              <a:rPr lang="cs-CZ" altLang="cs-CZ" sz="1900" b="1" i="1" dirty="0">
                <a:solidFill>
                  <a:srgbClr val="FFFFFF"/>
                </a:solidFill>
              </a:rPr>
              <a:t>East </a:t>
            </a:r>
            <a:r>
              <a:rPr lang="cs-CZ" altLang="cs-CZ" sz="1900" b="1" i="1" dirty="0" err="1">
                <a:solidFill>
                  <a:srgbClr val="FFFFFF"/>
                </a:solidFill>
              </a:rPr>
              <a:t>Asian</a:t>
            </a:r>
            <a:r>
              <a:rPr lang="cs-CZ" altLang="cs-CZ" sz="1900" b="1" i="1" dirty="0">
                <a:solidFill>
                  <a:srgbClr val="FFFFFF"/>
                </a:solidFill>
              </a:rPr>
              <a:t> </a:t>
            </a:r>
            <a:r>
              <a:rPr lang="cs-CZ" altLang="cs-CZ" sz="1900" b="1" i="1" dirty="0" err="1">
                <a:solidFill>
                  <a:srgbClr val="FFFFFF"/>
                </a:solidFill>
              </a:rPr>
              <a:t>Strategic</a:t>
            </a:r>
            <a:r>
              <a:rPr lang="cs-CZ" altLang="cs-CZ" sz="1900" b="1" i="1" dirty="0">
                <a:solidFill>
                  <a:srgbClr val="FFFFFF"/>
                </a:solidFill>
              </a:rPr>
              <a:t> Report</a:t>
            </a:r>
            <a:r>
              <a:rPr lang="cs-CZ" altLang="cs-CZ" sz="1900" dirty="0">
                <a:solidFill>
                  <a:srgbClr val="FFFFFF"/>
                </a:solidFill>
              </a:rPr>
              <a:t> („</a:t>
            </a:r>
            <a:r>
              <a:rPr lang="cs-CZ" altLang="cs-CZ" sz="1900" dirty="0" err="1">
                <a:solidFill>
                  <a:srgbClr val="FFFFFF"/>
                </a:solidFill>
              </a:rPr>
              <a:t>Nye</a:t>
            </a:r>
            <a:r>
              <a:rPr lang="cs-CZ" altLang="cs-CZ" sz="1900" dirty="0">
                <a:solidFill>
                  <a:srgbClr val="FFFFFF"/>
                </a:solidFill>
              </a:rPr>
              <a:t> Report“). Zpráva konstatovala, že hlavním cílem americké strategie ve východní Asii by mělo být další posílení americko-japonské bezpečnostní aliance. 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900" dirty="0">
                <a:solidFill>
                  <a:srgbClr val="FFFFFF"/>
                </a:solidFill>
              </a:rPr>
              <a:t>Zpráva přisoudila zásadní význam pokračující existenci amerických předsunutých základen ve východní Asii. USA se měly s Japonskem snažit dohodnout na revizi směrnic pro americko-japonskou vojenskou spolupráci (</a:t>
            </a:r>
            <a:r>
              <a:rPr lang="cs-CZ" altLang="cs-CZ" sz="1900" i="1" dirty="0" err="1">
                <a:solidFill>
                  <a:srgbClr val="FFFFFF"/>
                </a:solidFill>
              </a:rPr>
              <a:t>Guidelines</a:t>
            </a:r>
            <a:r>
              <a:rPr lang="cs-CZ" altLang="cs-CZ" sz="1900" i="1" dirty="0">
                <a:solidFill>
                  <a:srgbClr val="FFFFFF"/>
                </a:solidFill>
              </a:rPr>
              <a:t> </a:t>
            </a:r>
            <a:r>
              <a:rPr lang="cs-CZ" altLang="cs-CZ" sz="1900" i="1" dirty="0" err="1">
                <a:solidFill>
                  <a:srgbClr val="FFFFFF"/>
                </a:solidFill>
              </a:rPr>
              <a:t>for</a:t>
            </a:r>
            <a:r>
              <a:rPr lang="cs-CZ" altLang="cs-CZ" sz="1900" i="1" dirty="0">
                <a:solidFill>
                  <a:srgbClr val="FFFFFF"/>
                </a:solidFill>
              </a:rPr>
              <a:t> U.S.-Japan Defense </a:t>
            </a:r>
            <a:r>
              <a:rPr lang="cs-CZ" altLang="cs-CZ" sz="1900" i="1" dirty="0" err="1">
                <a:solidFill>
                  <a:srgbClr val="FFFFFF"/>
                </a:solidFill>
              </a:rPr>
              <a:t>Cooperation</a:t>
            </a:r>
            <a:r>
              <a:rPr lang="cs-CZ" altLang="cs-CZ" sz="1900" dirty="0">
                <a:solidFill>
                  <a:srgbClr val="FFFFFF"/>
                </a:solidFill>
              </a:rPr>
              <a:t>, 1978), které definovaly japonskou vojenskou roli v případě válečného konfliktu.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Tx/>
              <a:buSz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cs-CZ" altLang="cs-CZ" sz="1800" dirty="0">
              <a:solidFill>
                <a:srgbClr val="FFFFFF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292224"/>
      </p:ext>
    </p:extLst>
  </p:cSld>
  <p:clrMapOvr>
    <a:masterClrMapping/>
  </p:clrMapOvr>
  <p:transition spd="med">
    <p:check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CCECFF"/>
                </a:solidFill>
              </a:rPr>
              <a:t>Revize směrnic pro americko-japonskou vojenskou spolupráci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000" dirty="0">
                <a:solidFill>
                  <a:srgbClr val="FFFFFF"/>
                </a:solidFill>
              </a:rPr>
              <a:t>Duben 1996 společná americko-japonská deklarace (podtitul „</a:t>
            </a:r>
            <a:r>
              <a:rPr lang="cs-CZ" altLang="cs-CZ" sz="2000" i="1" dirty="0">
                <a:solidFill>
                  <a:srgbClr val="FFFFFF"/>
                </a:solidFill>
              </a:rPr>
              <a:t>Aliance pro 21. století</a:t>
            </a:r>
            <a:r>
              <a:rPr lang="cs-CZ" altLang="cs-CZ" sz="2000" dirty="0">
                <a:solidFill>
                  <a:srgbClr val="FFFFFF"/>
                </a:solidFill>
              </a:rPr>
              <a:t>“) vydaná při setkání amerického prezidenta Clintona s japonským premiérem </a:t>
            </a:r>
            <a:r>
              <a:rPr lang="cs-CZ" altLang="cs-CZ" sz="2000" dirty="0" err="1">
                <a:solidFill>
                  <a:srgbClr val="FFFFFF"/>
                </a:solidFill>
              </a:rPr>
              <a:t>Hašimotem</a:t>
            </a:r>
            <a:r>
              <a:rPr lang="cs-CZ" altLang="cs-CZ" sz="2000" dirty="0">
                <a:solidFill>
                  <a:srgbClr val="FFFFFF"/>
                </a:solidFill>
              </a:rPr>
              <a:t> v Tokiu. </a:t>
            </a:r>
            <a:endParaRPr lang="cs-CZ" altLang="cs-CZ" sz="2000" dirty="0" smtClean="0">
              <a:solidFill>
                <a:srgbClr val="FFFFFF"/>
              </a:solidFill>
            </a:endParaRP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000" dirty="0" smtClean="0">
                <a:solidFill>
                  <a:srgbClr val="FFFFFF"/>
                </a:solidFill>
              </a:rPr>
              <a:t>Obě </a:t>
            </a:r>
            <a:r>
              <a:rPr lang="cs-CZ" altLang="cs-CZ" sz="2000" dirty="0">
                <a:solidFill>
                  <a:srgbClr val="FFFFFF"/>
                </a:solidFill>
              </a:rPr>
              <a:t>země se v ní shodly na důležitosti dalšího pokračování bilaterální vojenské spolupráce a deklarovaly, že budou společně postupovat při řešení krizí a nestability v regionu, včetně oblastí kolem Japonska. Shodli se v ní také na redukci amerických základen na Okinawě a na potřebě revize směrnic pro vojenskou spolupráci.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000" dirty="0">
                <a:solidFill>
                  <a:srgbClr val="FFFFFF"/>
                </a:solidFill>
              </a:rPr>
              <a:t>K dohodě o podobě nových směrnic došlo v září roku 1997. Nové směrnice USA garantují možnost většího použití japonských zařízení v případě krizí v oblastech </a:t>
            </a:r>
            <a:r>
              <a:rPr lang="cs-CZ" altLang="cs-CZ" sz="2000" dirty="0" smtClean="0">
                <a:solidFill>
                  <a:srgbClr val="FFFFFF"/>
                </a:solidFill>
              </a:rPr>
              <a:t>kolem Japonska.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000" dirty="0" smtClean="0">
                <a:solidFill>
                  <a:srgbClr val="FFFFFF"/>
                </a:solidFill>
              </a:rPr>
              <a:t>Směrnice</a:t>
            </a:r>
            <a:r>
              <a:rPr lang="cs-CZ" altLang="cs-CZ" sz="2000" dirty="0">
                <a:solidFill>
                  <a:srgbClr val="FFFFFF"/>
                </a:solidFill>
              </a:rPr>
              <a:t>, rozšířily možnou roli japonských ozbrojených </a:t>
            </a:r>
            <a:r>
              <a:rPr lang="cs-CZ" altLang="cs-CZ" sz="2000" dirty="0" smtClean="0">
                <a:solidFill>
                  <a:srgbClr val="FFFFFF"/>
                </a:solidFill>
              </a:rPr>
              <a:t>sil v </a:t>
            </a:r>
            <a:r>
              <a:rPr lang="cs-CZ" altLang="cs-CZ" sz="2000" dirty="0">
                <a:solidFill>
                  <a:srgbClr val="FFFFFF"/>
                </a:solidFill>
              </a:rPr>
              <a:t>případě krize (nikoliv nutně jen v případě vypuknutí války) v oblastech kolem Japonska (např. </a:t>
            </a:r>
            <a:r>
              <a:rPr lang="cs-CZ" altLang="cs-CZ" sz="2000" dirty="0" err="1">
                <a:solidFill>
                  <a:srgbClr val="FFFFFF"/>
                </a:solidFill>
              </a:rPr>
              <a:t>minolovné</a:t>
            </a:r>
            <a:r>
              <a:rPr lang="cs-CZ" altLang="cs-CZ" sz="2000" dirty="0">
                <a:solidFill>
                  <a:srgbClr val="FFFFFF"/>
                </a:solidFill>
              </a:rPr>
              <a:t> operace, zásobovací operace, péče o raněné).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000" dirty="0">
                <a:solidFill>
                  <a:srgbClr val="FFFFFF"/>
                </a:solidFill>
              </a:rPr>
              <a:t>Příslušná legislativa byla v modifikované podobě přijata japonským parlamentem v roce 1998.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379689"/>
      </p:ext>
    </p:extLst>
  </p:cSld>
  <p:clrMapOvr>
    <a:masterClrMapping/>
  </p:clrMapOvr>
  <p:transition spd="med">
    <p:check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CCECFF"/>
                </a:solidFill>
              </a:rPr>
              <a:t>Další témata americko-japonské vojenské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800" dirty="0">
                <a:solidFill>
                  <a:srgbClr val="FFFFFF"/>
                </a:solidFill>
              </a:rPr>
              <a:t>Po vydání společného prohlášení z května roku 1996 začaly USA s Japonskem jednat o redukci japonských základen na Okinawě.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800" dirty="0">
                <a:solidFill>
                  <a:srgbClr val="FFFFFF"/>
                </a:solidFill>
              </a:rPr>
              <a:t>V prosinci roku 1996 došlo k dohodě, podle níž měl zůstat početní stav amerických sil na Okinawě nezměněn, nicméně plocha amerických základen se měla zmenšit o 21%.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800" dirty="0">
                <a:solidFill>
                  <a:srgbClr val="FFFFFF"/>
                </a:solidFill>
              </a:rPr>
              <a:t>USA v dalších letech usilují o dohodu o přemístění základny v hustě osídlené oblasti ve </a:t>
            </a:r>
            <a:r>
              <a:rPr lang="cs-CZ" altLang="cs-CZ" sz="1800" dirty="0" err="1">
                <a:solidFill>
                  <a:srgbClr val="FFFFFF"/>
                </a:solidFill>
              </a:rPr>
              <a:t>Futenmě</a:t>
            </a:r>
            <a:r>
              <a:rPr lang="cs-CZ" altLang="cs-CZ" sz="1800" dirty="0">
                <a:solidFill>
                  <a:srgbClr val="FFFFFF"/>
                </a:solidFill>
              </a:rPr>
              <a:t> na nové místo. V roce 1999 došlo k dohodě na její přesun do lokality </a:t>
            </a:r>
            <a:r>
              <a:rPr lang="cs-CZ" altLang="cs-CZ" sz="1800" dirty="0" err="1">
                <a:solidFill>
                  <a:srgbClr val="FFFFFF"/>
                </a:solidFill>
              </a:rPr>
              <a:t>Nago</a:t>
            </a:r>
            <a:r>
              <a:rPr lang="cs-CZ" altLang="cs-CZ" sz="1800" dirty="0">
                <a:solidFill>
                  <a:srgbClr val="FFFFFF"/>
                </a:solidFill>
              </a:rPr>
              <a:t> na severu Okinawy.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800" dirty="0">
                <a:solidFill>
                  <a:srgbClr val="FFFFFF"/>
                </a:solidFill>
              </a:rPr>
              <a:t>Clintonova administrativa se také snažila Japonsko přesvědčit, aby se zapojilo do vývoje projektu dislokované protiraketové obrany (</a:t>
            </a:r>
            <a:r>
              <a:rPr lang="cs-CZ" altLang="cs-CZ" sz="1800" dirty="0" err="1">
                <a:solidFill>
                  <a:srgbClr val="FFFFFF"/>
                </a:solidFill>
              </a:rPr>
              <a:t>Theater</a:t>
            </a:r>
            <a:r>
              <a:rPr lang="cs-CZ" altLang="cs-CZ" sz="1800" dirty="0">
                <a:solidFill>
                  <a:srgbClr val="FFFFFF"/>
                </a:solidFill>
              </a:rPr>
              <a:t> </a:t>
            </a:r>
            <a:r>
              <a:rPr lang="cs-CZ" altLang="cs-CZ" sz="1800" dirty="0" err="1">
                <a:solidFill>
                  <a:srgbClr val="FFFFFF"/>
                </a:solidFill>
              </a:rPr>
              <a:t>Missile</a:t>
            </a:r>
            <a:r>
              <a:rPr lang="cs-CZ" altLang="cs-CZ" sz="1800" dirty="0">
                <a:solidFill>
                  <a:srgbClr val="FFFFFF"/>
                </a:solidFill>
              </a:rPr>
              <a:t> Defense). K dohodě v společném výzkumu po dobu dalších 5-6 let dospěly obě země v srpnu 1999.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1800" dirty="0">
                <a:solidFill>
                  <a:srgbClr val="FFFFFF"/>
                </a:solidFill>
              </a:rPr>
              <a:t>USA také zahájily s Japonskem jednání o nové smlouvě, která by upravovala platby finanční pomoc Japonska na udržování amerických základen v </a:t>
            </a:r>
            <a:r>
              <a:rPr lang="cs-CZ" altLang="cs-CZ" sz="1800" dirty="0" smtClean="0">
                <a:solidFill>
                  <a:srgbClr val="FFFFFF"/>
                </a:solidFill>
              </a:rPr>
              <a:t>zemi. </a:t>
            </a:r>
            <a:r>
              <a:rPr lang="cs-CZ" altLang="cs-CZ" sz="1800" dirty="0">
                <a:solidFill>
                  <a:srgbClr val="FFFFFF"/>
                </a:solidFill>
              </a:rPr>
              <a:t>Nová dohoda, která předpokládala velmi omezené snižování japonských plateb byla uzavřena v září 2000.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4414"/>
      </p:ext>
    </p:extLst>
  </p:cSld>
  <p:clrMapOvr>
    <a:masterClrMapping/>
  </p:clrMapOvr>
  <p:transition spd="med">
    <p:check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Ekonomická dimenze vztahů USA a Japonska v 90. letech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Japonsko je v 90. letech třetím největším obchodním partnerem USA (na konci 90. let tvoří obchod s Japonskem přibližně 9% celkového amerického obchodu).</a:t>
            </a:r>
          </a:p>
          <a:p>
            <a:pPr marL="339725" lvl="0" indent="-339725" algn="just" defTabSz="449263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400" dirty="0">
                <a:solidFill>
                  <a:srgbClr val="FFFFFF"/>
                </a:solidFill>
                <a:ea typeface="Microsoft YaHei"/>
              </a:rPr>
              <a:t>Velikost obchodního </a:t>
            </a:r>
            <a:r>
              <a:rPr lang="cs-CZ" sz="1400" dirty="0" smtClean="0">
                <a:solidFill>
                  <a:srgbClr val="FFFFFF"/>
                </a:solidFill>
                <a:ea typeface="Microsoft YaHei"/>
              </a:rPr>
              <a:t>deficitu a </a:t>
            </a:r>
            <a:r>
              <a:rPr lang="cs-CZ" sz="1400" dirty="0">
                <a:solidFill>
                  <a:srgbClr val="FFFFFF"/>
                </a:solidFill>
                <a:ea typeface="Microsoft YaHei"/>
              </a:rPr>
              <a:t>japonské protekcionistické a dumpingové praktiky se na straně USA staly přetrvávajícím zdrojem kritiky a vedly k vypuknutí několika obchodních sporů</a:t>
            </a:r>
            <a:r>
              <a:rPr lang="cs-CZ" sz="1400" dirty="0" smtClean="0">
                <a:solidFill>
                  <a:srgbClr val="FFFFFF"/>
                </a:solidFill>
                <a:ea typeface="Microsoft YaHei"/>
              </a:rPr>
              <a:t>.</a:t>
            </a:r>
            <a:endParaRPr lang="cs-CZ" sz="1400" dirty="0" smtClean="0"/>
          </a:p>
          <a:p>
            <a:pPr algn="just"/>
            <a:r>
              <a:rPr lang="cs-CZ" sz="1400" dirty="0" smtClean="0">
                <a:solidFill>
                  <a:srgbClr val="FFFFFF"/>
                </a:solidFill>
              </a:rPr>
              <a:t>Administrativa </a:t>
            </a:r>
            <a:r>
              <a:rPr lang="cs-CZ" sz="1400" dirty="0">
                <a:solidFill>
                  <a:srgbClr val="FFFFFF"/>
                </a:solidFill>
              </a:rPr>
              <a:t>G. H. Bushe přišla v roce 1989 s iniciativou, jejímž cílem bylo odstranit hlavní strukturální problémy ve vzájemném obchodu s Japonskem a snížit dlouhodobý americký deficit obchodní bilance (</a:t>
            </a:r>
            <a:r>
              <a:rPr lang="cs-CZ" sz="1400" dirty="0" err="1">
                <a:solidFill>
                  <a:srgbClr val="FFFFFF"/>
                </a:solidFill>
              </a:rPr>
              <a:t>Structural</a:t>
            </a:r>
            <a:r>
              <a:rPr lang="cs-CZ" sz="1400" dirty="0">
                <a:solidFill>
                  <a:srgbClr val="FFFFFF"/>
                </a:solidFill>
              </a:rPr>
              <a:t> </a:t>
            </a:r>
            <a:r>
              <a:rPr lang="cs-CZ" sz="1400" dirty="0" err="1">
                <a:solidFill>
                  <a:srgbClr val="FFFFFF"/>
                </a:solidFill>
              </a:rPr>
              <a:t>Impediments</a:t>
            </a:r>
            <a:r>
              <a:rPr lang="cs-CZ" sz="1400" dirty="0">
                <a:solidFill>
                  <a:srgbClr val="FFFFFF"/>
                </a:solidFill>
              </a:rPr>
              <a:t> </a:t>
            </a:r>
            <a:r>
              <a:rPr lang="cs-CZ" sz="1400" dirty="0" err="1">
                <a:solidFill>
                  <a:srgbClr val="FFFFFF"/>
                </a:solidFill>
              </a:rPr>
              <a:t>Initiative</a:t>
            </a:r>
            <a:r>
              <a:rPr lang="cs-CZ" sz="1400" dirty="0">
                <a:solidFill>
                  <a:srgbClr val="FFFFFF"/>
                </a:solidFill>
              </a:rPr>
              <a:t> - SII). V roce 1990 obě země uzavřely dohodu směřující k řešení těchto problémů – pokrok při odstraňování překážek je tématem sedmi následných společných setkání</a:t>
            </a:r>
            <a:r>
              <a:rPr lang="cs-CZ" sz="1400" dirty="0" smtClean="0">
                <a:solidFill>
                  <a:srgbClr val="FFFFFF"/>
                </a:solidFill>
              </a:rPr>
              <a:t>.</a:t>
            </a:r>
          </a:p>
          <a:p>
            <a:pPr algn="just"/>
            <a:r>
              <a:rPr lang="cs-CZ" sz="1400" dirty="0" smtClean="0">
                <a:solidFill>
                  <a:srgbClr val="FFFFFF"/>
                </a:solidFill>
              </a:rPr>
              <a:t>V roce 1994 uzavřela Clintonova administrativa s Japonskem novou rámcovou dohodu ohledně odstraňování překážek vzájemnému obchodu (</a:t>
            </a:r>
            <a:r>
              <a:rPr lang="en-US" sz="1400" dirty="0">
                <a:effectLst/>
                <a:latin typeface="Arial" panose="020B0604020202020204" pitchFamily="34" charset="0"/>
              </a:rPr>
              <a:t>The “United </a:t>
            </a:r>
            <a:r>
              <a:rPr lang="en-US" sz="1400" dirty="0" smtClean="0">
                <a:effectLst/>
                <a:latin typeface="Arial" panose="020B0604020202020204" pitchFamily="34" charset="0"/>
              </a:rPr>
              <a:t>States-Japan </a:t>
            </a:r>
            <a:r>
              <a:rPr lang="en-US" sz="1400" dirty="0">
                <a:effectLst/>
                <a:latin typeface="Arial" panose="020B0604020202020204" pitchFamily="34" charset="0"/>
              </a:rPr>
              <a:t>Framework for a New Economic Partnership</a:t>
            </a:r>
            <a:r>
              <a:rPr lang="en-US" sz="1400" dirty="0" smtClean="0">
                <a:effectLst/>
                <a:latin typeface="Arial" panose="020B0604020202020204" pitchFamily="34" charset="0"/>
              </a:rPr>
              <a:t>”</a:t>
            </a:r>
            <a:r>
              <a:rPr lang="cs-CZ" sz="1400" dirty="0" smtClean="0">
                <a:effectLst/>
                <a:latin typeface="Arial" panose="020B0604020202020204" pitchFamily="34" charset="0"/>
              </a:rPr>
              <a:t>). </a:t>
            </a:r>
          </a:p>
          <a:p>
            <a:pPr algn="just"/>
            <a:r>
              <a:rPr lang="cs-CZ" sz="1400" dirty="0" smtClean="0">
                <a:solidFill>
                  <a:srgbClr val="FFFFFF"/>
                </a:solidFill>
              </a:rPr>
              <a:t>Na jejím základě USA a Japonsko dospěly k dohodám v některých konkrétních oblastech (práva duševního vlastnictví, finanční služby, pojišťovnictví, zdravotnické přístroje, automobily a jejich díly).</a:t>
            </a:r>
          </a:p>
          <a:p>
            <a:pPr marL="339725" lvl="0" indent="-339725" algn="just" defTabSz="449263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400" dirty="0">
                <a:solidFill>
                  <a:srgbClr val="FFFFFF"/>
                </a:solidFill>
                <a:ea typeface="Microsoft YaHei"/>
              </a:rPr>
              <a:t>V 90. letech byl v tomto směru nejvýznamnější obchodní spor v letech 1999-2000 týkající se dovozu oceli za dumpingové ceny do USA. V této souvislosti došlo k odvetnému uvalení zvýšených cel na dovozce z Japonska a dalších 11 zemí.</a:t>
            </a:r>
          </a:p>
          <a:p>
            <a:pPr marL="339725" lvl="0" indent="-339725" algn="just" defTabSz="449263">
              <a:lnSpc>
                <a:spcPct val="80000"/>
              </a:lnSpc>
              <a:spcBef>
                <a:spcPts val="5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400" dirty="0" smtClean="0">
                <a:solidFill>
                  <a:srgbClr val="FFFFFF"/>
                </a:solidFill>
                <a:ea typeface="Microsoft YaHei"/>
              </a:rPr>
              <a:t>Přes </a:t>
            </a:r>
            <a:r>
              <a:rPr lang="cs-CZ" sz="1400" dirty="0">
                <a:solidFill>
                  <a:srgbClr val="FFFFFF"/>
                </a:solidFill>
                <a:ea typeface="Microsoft YaHei"/>
              </a:rPr>
              <a:t>rekordní obchodní deficity měly obchodní spory USA s Japonskem menší intenzitu než podobné spory na konci 80. let.</a:t>
            </a:r>
          </a:p>
          <a:p>
            <a:pPr algn="just"/>
            <a:endParaRPr lang="cs-CZ" sz="1400" dirty="0">
              <a:solidFill>
                <a:srgbClr val="FFFFFF"/>
              </a:solidFill>
            </a:endParaRPr>
          </a:p>
          <a:p>
            <a:pPr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78243515"/>
      </p:ext>
    </p:extLst>
  </p:cSld>
  <p:clrMapOvr>
    <a:masterClrMapping/>
  </p:clrMapOvr>
  <p:transition spd="med"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USA a Tchaj-wan v 90. letech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Administrativa G. H. Bushe věří, že důležitost Tchaj-wanu jako tématu americké zahraniční politiky se po konci studené války sníží, a věnuje mu poměrně omezenou pozornost.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S postupující demokratizací se obraz Tchaj-wanu v očích americké veřejnosti a Kongresu začíná zlepšovat. Zejména Kongres se stává silným stoupencem podpory Tchaj-wanu.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Americká podpora vstupu Tchaj-wanu do mezinárodních ekonomických organizací (zprostředkování vstupu do Asijsko-Pacifického hospodářského společenství).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Pokračování politiky strategické nejednoznačnosti pokud jde o zajištění bezpečnosti Tchaj-wanu a odstrašení Číny od případného útoku (nasazení amerických námořních sil s cílem přimět Čínu, aby upustila od vojenského zastrašování Tchaj-wanu během krize v letech1995-1996).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Po skončení krize v Tchajwanské úžině dala Clintonova administrativa tajné ujištění Číně týkající se Tchaj-wanu – tzv. „třikrát ne“ (nesouhlas s případným vyhlášením nezávislosti Tchaj-wanem, nesouhlas s politikou „jedné Číny, jednoho Tchaj-wanu“, nesouhlas se vstupem Tchaj-wanu do mezinárodních organizací, jejichž členy mohou být jenom suverénní státy).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Silná kritika Clintonových ujištění ze strany Kongresu – požaduje, aby administrativa oficiálně vyslovila čtvrté „ne“ (nesouhlas s použitím síly či hrozbou použití síly ze strany Číny při řešení tchajwanské otázky).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Pokračující prodej zbraní Tchaj-wanu: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i="1" dirty="0"/>
              <a:t>- prodej letounů F-16 Bushovou administrativou v roce 1992;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i="1" dirty="0"/>
              <a:t>- prodej zbraní Tchaj-wanu </a:t>
            </a:r>
            <a:r>
              <a:rPr lang="cs-CZ" sz="1200" i="1" dirty="0" err="1" smtClean="0"/>
              <a:t>Clitnonovou</a:t>
            </a:r>
            <a:r>
              <a:rPr lang="cs-CZ" sz="1200" i="1" dirty="0" smtClean="0"/>
              <a:t> </a:t>
            </a:r>
            <a:r>
              <a:rPr lang="cs-CZ" sz="1200" i="1" dirty="0"/>
              <a:t>administrativou po krizi v Tchajwanské úžině. </a:t>
            </a:r>
          </a:p>
          <a:p>
            <a:pPr marL="339725" indent="-339725" algn="just">
              <a:lnSpc>
                <a:spcPct val="90000"/>
              </a:lnSpc>
              <a:spcBef>
                <a:spcPts val="7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200" dirty="0"/>
              <a:t>Postupný růst amerického obchodu s Tchaj-wanem. Zatímco v roce 1991 měl celkovou hodnotu 36 miliard USD, před vypuknutím ekonomické krize v roce 2008 dosáhl výše 61 miliard USD ve stejném období klesl americký deficit obchodní bilance ve vztahu s Tchaj-wanem z téměř 20 miliard USD na méně než 11,5 miliard USD).</a:t>
            </a:r>
          </a:p>
          <a:p>
            <a:pPr algn="just"/>
            <a:endParaRPr lang="cs-CZ" sz="1200" dirty="0"/>
          </a:p>
          <a:p>
            <a:pPr algn="just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53788881"/>
      </p:ext>
    </p:extLst>
  </p:cSld>
  <p:clrMapOvr>
    <a:masterClrMapping/>
  </p:clrMapOvr>
  <p:transition spd="med"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 a Jižní Korea v 90. letech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lvl="0" indent="-339725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cs-CZ" sz="1600" dirty="0">
                <a:solidFill>
                  <a:srgbClr val="FFFFFF"/>
                </a:solidFill>
              </a:rPr>
              <a:t>Podpora procesu konsolidace demokracie v Jižní Koreji ze strany USA na počátku 90. let</a:t>
            </a:r>
            <a:r>
              <a:rPr lang="cs-CZ" altLang="cs-CZ" sz="1600" dirty="0" smtClean="0">
                <a:solidFill>
                  <a:srgbClr val="FFFFFF"/>
                </a:solidFill>
              </a:rPr>
              <a:t>.</a:t>
            </a:r>
          </a:p>
          <a:p>
            <a:pPr marL="339725" lvl="0" indent="-339725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cs-CZ" sz="1600" dirty="0" smtClean="0">
                <a:solidFill>
                  <a:srgbClr val="FFFFFF"/>
                </a:solidFill>
              </a:rPr>
              <a:t>Shoda amerických vládních představitelů, že Korejský poloostrov nadále představuje oblast amerických vitálních zájmů – cílem je udržet vojenskou alianci mezi oběma zeměmi i v případě pominutí </a:t>
            </a:r>
            <a:r>
              <a:rPr lang="cs-CZ" altLang="cs-CZ" sz="1600" smtClean="0">
                <a:solidFill>
                  <a:srgbClr val="FFFFFF"/>
                </a:solidFill>
              </a:rPr>
              <a:t>severokorejské vojenské hrozby.</a:t>
            </a:r>
            <a:endParaRPr lang="cs-CZ" altLang="cs-CZ" sz="1600" dirty="0" smtClean="0">
              <a:solidFill>
                <a:srgbClr val="FFFFFF"/>
              </a:solidFill>
            </a:endParaRPr>
          </a:p>
          <a:p>
            <a:pPr marL="339725" lvl="0" indent="-339725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cs-CZ" sz="1600" dirty="0" smtClean="0">
                <a:solidFill>
                  <a:srgbClr val="FFFFFF"/>
                </a:solidFill>
              </a:rPr>
              <a:t>USA pokračují v udržování významné stálé vojenské přítomnosti na území Jižní Koreje (v roce 2000 tam působí 37 tisíc amerických vojáků).</a:t>
            </a:r>
            <a:endParaRPr lang="cs-CZ" altLang="cs-CZ" sz="1600" dirty="0">
              <a:solidFill>
                <a:srgbClr val="FFFFFF"/>
              </a:solidFill>
            </a:endParaRPr>
          </a:p>
          <a:p>
            <a:pPr marL="339725" lvl="0" indent="-339725" algn="just"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cs-CZ" sz="1600" dirty="0">
                <a:solidFill>
                  <a:srgbClr val="FFFFFF"/>
                </a:solidFill>
              </a:rPr>
              <a:t>Stažení amerických jaderných zbraní z Jižní Koreji do konce roku 1991 a podpora uzavření dohody mezi KLDR a Jižní Koreou o denuklearizaci Korejského poloostrova (1991</a:t>
            </a:r>
            <a:r>
              <a:rPr lang="cs-CZ" altLang="cs-CZ" sz="1600" dirty="0" smtClean="0">
                <a:solidFill>
                  <a:srgbClr val="FFFFFF"/>
                </a:solidFill>
              </a:rPr>
              <a:t>).</a:t>
            </a:r>
          </a:p>
          <a:p>
            <a:pPr marL="339725" lvl="0" indent="-339725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600" dirty="0">
                <a:solidFill>
                  <a:srgbClr val="FFFFFF"/>
                </a:solidFill>
                <a:ea typeface="Microsoft YaHei"/>
              </a:rPr>
              <a:t>Pokud jde o ekonomické vztahy USA s Jižní Koreou, pozornost USA se soustředí zejména na problematiku jihokorejského protekcionismu a dumpingových politik.</a:t>
            </a:r>
          </a:p>
          <a:p>
            <a:pPr marL="339725" lvl="0" indent="-339725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600" dirty="0">
                <a:solidFill>
                  <a:srgbClr val="FFFFFF"/>
                </a:solidFill>
                <a:ea typeface="Microsoft YaHei"/>
              </a:rPr>
              <a:t>Zvýšení amerických tarifů v roce 2000 na některé ocelářské produkty.</a:t>
            </a:r>
          </a:p>
          <a:p>
            <a:pPr marL="339725" lvl="0" indent="-339725" algn="just" defTabSz="449263">
              <a:lnSpc>
                <a:spcPct val="80000"/>
              </a:lnSpc>
              <a:spcBef>
                <a:spcPts val="45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sz="1600" dirty="0">
                <a:solidFill>
                  <a:srgbClr val="FFFFFF"/>
                </a:solidFill>
                <a:ea typeface="Microsoft YaHei"/>
              </a:rPr>
              <a:t>Důležitá byla pomoc, kterou USA Jižní Koreji poskytly v době asijské finanční krize (zejména prostřednictvím Mezinárodního měnového fondu</a:t>
            </a:r>
            <a:r>
              <a:rPr lang="cs-CZ" sz="1600" dirty="0" smtClean="0">
                <a:solidFill>
                  <a:srgbClr val="FFFFFF"/>
                </a:solidFill>
                <a:ea typeface="Microsoft YaHei"/>
              </a:rPr>
              <a:t>).</a:t>
            </a:r>
            <a:endParaRPr lang="cs-CZ" sz="1600" dirty="0">
              <a:solidFill>
                <a:srgbClr val="FFFFFF"/>
              </a:solidFill>
              <a:ea typeface="Microsoft YaHei"/>
            </a:endParaRPr>
          </a:p>
          <a:p>
            <a:pPr marL="339725" lvl="0" indent="-339725"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cs-CZ" altLang="cs-CZ" sz="1600" dirty="0">
              <a:solidFill>
                <a:srgbClr val="FFFFFF"/>
              </a:solidFill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65917629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rgbClr val="CCECFF"/>
                </a:solidFill>
              </a:rPr>
              <a:t>Charakteristika amerických vztahů se spojenci ve východní Asii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0" lvl="0" indent="-336550" algn="just" defTabSz="449263">
              <a:lnSpc>
                <a:spcPct val="80000"/>
              </a:lnSpc>
              <a:spcBef>
                <a:spcPts val="6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400" dirty="0">
                <a:solidFill>
                  <a:srgbClr val="FFFFFF"/>
                </a:solidFill>
              </a:rPr>
              <a:t>1) Bilaterální, silně asymetrické vojenské aliance USA s většinou států v regionu (Japonsko, Jižní Korea, Austrálie, ale v podstatě i </a:t>
            </a:r>
            <a:r>
              <a:rPr lang="cs-CZ" altLang="cs-CZ" sz="2400" dirty="0" err="1">
                <a:solidFill>
                  <a:srgbClr val="FFFFFF"/>
                </a:solidFill>
              </a:rPr>
              <a:t>Taiwan</a:t>
            </a:r>
            <a:r>
              <a:rPr lang="cs-CZ" altLang="cs-CZ" sz="2400" dirty="0">
                <a:solidFill>
                  <a:srgbClr val="FFFFFF"/>
                </a:solidFill>
              </a:rPr>
              <a:t>).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6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400" dirty="0">
                <a:solidFill>
                  <a:srgbClr val="FFFFFF"/>
                </a:solidFill>
              </a:rPr>
              <a:t>USA se zavázaly k obraně jednotlivých zemí, zatímco ty mají jen omezené závazky vůči USA.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6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400" dirty="0" smtClean="0">
                <a:solidFill>
                  <a:srgbClr val="FFFFFF"/>
                </a:solidFill>
              </a:rPr>
              <a:t>2) Přítomnost </a:t>
            </a:r>
            <a:r>
              <a:rPr lang="cs-CZ" altLang="cs-CZ" sz="2400" dirty="0">
                <a:solidFill>
                  <a:srgbClr val="FFFFFF"/>
                </a:solidFill>
              </a:rPr>
              <a:t>amerických vojenských základen a vojenských jednotek na území většiny spojeneckých států v regionu (zčásti na jejich udržování přispívají i američtí spojenci).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6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400" dirty="0">
                <a:solidFill>
                  <a:srgbClr val="FFFFFF"/>
                </a:solidFill>
              </a:rPr>
              <a:t>3) Dlouhodobé asymetrické ekonomické uspořádání vzájemných ekonomických a obchodních vztahů.</a:t>
            </a:r>
          </a:p>
          <a:p>
            <a:pPr marL="336550" lvl="0" indent="-336550" algn="just" defTabSz="449263">
              <a:lnSpc>
                <a:spcPct val="80000"/>
              </a:lnSpc>
              <a:spcBef>
                <a:spcPts val="600"/>
              </a:spcBef>
              <a:buClr>
                <a:srgbClr val="99FF99"/>
              </a:buClr>
              <a:buFont typeface="Wingdings" panose="05000000000000000000" pitchFamily="2" charset="2"/>
              <a:buChar char="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cs-CZ" altLang="cs-CZ" sz="2400" dirty="0">
                <a:solidFill>
                  <a:srgbClr val="FFFFFF"/>
                </a:solidFill>
              </a:rPr>
              <a:t>USA otevřely své trhy asijským výrobcům, avšak jednotlivé země východní Asie uplatňují i nadále řadu protekcionistických opatření.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315423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USA a hlavní ohniska napětí v regionu v 90. letech 20. století – Tchajwanská úžina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A) Čínsko-tchajwanské vztahy (třetí krize v Tchajwanské úžině v letech 1995-1996)</a:t>
            </a:r>
          </a:p>
          <a:p>
            <a:r>
              <a:rPr lang="cs-CZ" sz="2000" dirty="0" smtClean="0"/>
              <a:t>USA mají z politických a strategických důvodů zájem na tom, aby si Tchaj-wan uchoval faktickou nezávislost na Číně, současně ale USA odmítají snahy části představitelů tchajwanských elit o získání legální nezávislosti na Číně.</a:t>
            </a:r>
          </a:p>
          <a:p>
            <a:r>
              <a:rPr lang="cs-CZ" sz="2000" dirty="0" smtClean="0"/>
              <a:t>USA proto dlouhodobě v oblasti tchajwanské úžiny sledují politiku „strategické nejednoznačnosti“ (</a:t>
            </a:r>
            <a:r>
              <a:rPr lang="cs-CZ" sz="2000" dirty="0" err="1" smtClean="0"/>
              <a:t>strategic</a:t>
            </a:r>
            <a:r>
              <a:rPr lang="cs-CZ" sz="2000" dirty="0" smtClean="0"/>
              <a:t> </a:t>
            </a:r>
            <a:r>
              <a:rPr lang="cs-CZ" sz="2000" dirty="0" err="1" smtClean="0"/>
              <a:t>ambiguity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V rámci této politiky jsou zřejmé 2 základní principy:</a:t>
            </a:r>
          </a:p>
          <a:p>
            <a:r>
              <a:rPr lang="cs-CZ" sz="2000" dirty="0" smtClean="0"/>
              <a:t>a) USA odmítají jednostranné vyhlášení nezávislosti Tchaj-wanu;</a:t>
            </a:r>
          </a:p>
          <a:p>
            <a:r>
              <a:rPr lang="cs-CZ" sz="2000" dirty="0" smtClean="0"/>
              <a:t>b) USA odmítají řešení otázky Tchaj-wanu za použití ozbrojené síly či nátlaku.</a:t>
            </a:r>
          </a:p>
          <a:p>
            <a:r>
              <a:rPr lang="cs-CZ" sz="2000" dirty="0" smtClean="0"/>
              <a:t>Politice „strategické nejednoznačnosti je podřízen rozsah a podoba americké vojenské pomoci Tchaj-wanu.</a:t>
            </a:r>
          </a:p>
        </p:txBody>
      </p:sp>
    </p:spTree>
    <p:extLst>
      <p:ext uri="{BB962C8B-B14F-4D97-AF65-F5344CB8AC3E}">
        <p14:creationId xmlns:p14="http://schemas.microsoft.com/office/powerpoint/2010/main" val="58737419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USA a hlavní ohniska napětí v regionu v 90. letech 20. století – </a:t>
            </a:r>
            <a:r>
              <a:rPr lang="cs-CZ" sz="2800" dirty="0" smtClean="0"/>
              <a:t>KLDR a její jaderný program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smtClean="0"/>
              <a:t>Po podpisu společného prohlášení o bezjaderném Korejském poloostrově začala KLDR spolupracovat s Mezinárodní agenturou pro atomovou energii (MAAE), kteří zjistili, že v krajním případě může mít dostatek plutonia na výrobu 1-2 jaderných zbraní.</a:t>
            </a:r>
          </a:p>
          <a:p>
            <a:pPr algn="just"/>
            <a:r>
              <a:rPr lang="cs-CZ" sz="1400" dirty="0" smtClean="0"/>
              <a:t>KLDR začíná inspektorům MAAE ještě v roce 1992 komplikovat jejich inspekční činnost a v březnu 1993 oznámila úmysl odstoupit od Smlouvy o nešíření jaderných zbraní (NPT).</a:t>
            </a:r>
          </a:p>
          <a:p>
            <a:pPr algn="just"/>
            <a:r>
              <a:rPr lang="cs-CZ" sz="1400" dirty="0" smtClean="0"/>
              <a:t>USA v červnu 1993 přistoupily na dvojstranná jednání, která nyla zahájena v červenci 1993 v Ženevě.</a:t>
            </a:r>
          </a:p>
          <a:p>
            <a:pPr algn="just"/>
            <a:r>
              <a:rPr lang="cs-CZ" sz="1400" dirty="0" smtClean="0"/>
              <a:t>Zastavení těchto jednání v březnu 1994 z důvodu severokorejských obstrukcí. USA předávají věc k řešení OSN, která se chystal uvalit na KLDR ekonomické sankce.</a:t>
            </a:r>
          </a:p>
          <a:p>
            <a:pPr algn="just"/>
            <a:r>
              <a:rPr lang="cs-CZ" sz="1400" dirty="0" smtClean="0"/>
              <a:t>Clintonova administrativa v tomto období zvažovala preventivní úder na severokorejská jaderná zařízení  = plán odmítnut jako příliš riskantní.</a:t>
            </a:r>
          </a:p>
          <a:p>
            <a:pPr algn="just"/>
            <a:r>
              <a:rPr lang="cs-CZ" sz="1400" dirty="0" smtClean="0"/>
              <a:t>Navzdory varování KLDR, že uvalení sankcí bude považovat za válečný akt, byla Clintonova administrativa v polovině června připravena prosadit přijetí sankcí v rám RB OSN, současně je plánováno vyslání amerických posil (50 tisíc mužů) do Jižní </a:t>
            </a:r>
            <a:r>
              <a:rPr lang="cs-CZ" sz="1400" dirty="0"/>
              <a:t>K</a:t>
            </a:r>
            <a:r>
              <a:rPr lang="cs-CZ" sz="1400" dirty="0" smtClean="0"/>
              <a:t>oreje.</a:t>
            </a:r>
          </a:p>
          <a:p>
            <a:pPr algn="just"/>
            <a:r>
              <a:rPr lang="cs-CZ" sz="1400" dirty="0" smtClean="0"/>
              <a:t>Další eskalace je odvrácena soukromou návštěvou bývalého amerického prezidenta Jamese </a:t>
            </a:r>
            <a:r>
              <a:rPr lang="cs-CZ" sz="1400" dirty="0" err="1" smtClean="0"/>
              <a:t>Cartera</a:t>
            </a:r>
            <a:r>
              <a:rPr lang="cs-CZ" sz="1400" dirty="0" smtClean="0"/>
              <a:t> v KLDR.</a:t>
            </a:r>
          </a:p>
          <a:p>
            <a:pPr algn="just"/>
            <a:r>
              <a:rPr lang="cs-CZ" sz="1400" dirty="0" smtClean="0"/>
              <a:t>V říjnu 1994 uzavřely USA a KLDR Rámcovou dohodu, v níž se KLDR zavázala k neodstoupení od NPT a k souhlasu s návratem k inspekčnímu režimu MAAE, výměnou za dodání 2 </a:t>
            </a:r>
            <a:r>
              <a:rPr lang="cs-CZ" sz="1400" dirty="0" err="1" smtClean="0"/>
              <a:t>lehkovodních</a:t>
            </a:r>
            <a:r>
              <a:rPr lang="cs-CZ" sz="1400" dirty="0" smtClean="0"/>
              <a:t> reaktorů, dodávky těžkého topného oleje a některé další ústupky.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26682320"/>
      </p:ext>
    </p:extLst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americko-čínského strategického 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1800" dirty="0"/>
              <a:t>K jeho zániku došlo na přelomu 80. a 90. let, v průběhu necelých tří let (1989-1991). Před USA vyvstala potřeba reformulovat svou zahraniční politiku vůči Číně.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dirty="0"/>
              <a:t>Existovaly </a:t>
            </a:r>
            <a:r>
              <a:rPr lang="cs-CZ" sz="1800" dirty="0" smtClean="0"/>
              <a:t>dva </a:t>
            </a:r>
            <a:r>
              <a:rPr lang="cs-CZ" sz="1800" dirty="0"/>
              <a:t>základní důvody konce americko-čínského strategického partnerství 1) </a:t>
            </a:r>
            <a:r>
              <a:rPr lang="cs-CZ" sz="1800" b="1" dirty="0"/>
              <a:t>Masakr na náměstí </a:t>
            </a:r>
            <a:r>
              <a:rPr lang="cs-CZ" sz="1800" b="1" dirty="0" err="1"/>
              <a:t>Tchien-an-men</a:t>
            </a:r>
            <a:r>
              <a:rPr lang="cs-CZ" sz="1800" b="1" dirty="0"/>
              <a:t> (4. červen 1989)</a:t>
            </a:r>
            <a:r>
              <a:rPr lang="cs-CZ" sz="1800" dirty="0"/>
              <a:t> a 2) </a:t>
            </a:r>
            <a:r>
              <a:rPr lang="cs-CZ" sz="1800" b="1" dirty="0"/>
              <a:t>Konec studené války a rozpad SSSR</a:t>
            </a:r>
            <a:r>
              <a:rPr lang="cs-CZ" sz="1800" dirty="0"/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dirty="0"/>
              <a:t>Zásadní byly dlouhodobé dopady čínského zásahu na americko-čínské vztahy.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/>
              <a:t>a) Původní široká domácí koalice, která už od </a:t>
            </a:r>
            <a:r>
              <a:rPr lang="cs-CZ" sz="1800" i="1" dirty="0" err="1"/>
              <a:t>Nixonovy</a:t>
            </a:r>
            <a:r>
              <a:rPr lang="cs-CZ" sz="1800" i="1" dirty="0"/>
              <a:t> éry podporovala americko-čínské strategické partnerství se rozštěpila.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i="1" dirty="0"/>
              <a:t>b) Pro čínské vedení se události v roce 1989 staly dokladem nebezpečnosti západních demokratických idejí.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dirty="0"/>
              <a:t>Ještě důležitější pro další vývoj americko-čínských vztahů však byl konec studené války, následný rozpad SSSR a výrazné zlepšení americko-ruských vztahů, které v 90. letech vedlo až k myšlence vytvoření „strategické aliance s ruskou reformou“.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1800" dirty="0"/>
              <a:t>Se zánikem společného nepřítele potřeba dalšího trvání strategického partnerství mezi USA a čínskou </a:t>
            </a:r>
            <a:r>
              <a:rPr lang="cs-CZ" sz="1800" b="1" dirty="0"/>
              <a:t>výrazně poklesla</a:t>
            </a:r>
            <a:r>
              <a:rPr lang="cs-CZ" sz="1800" dirty="0"/>
              <a:t> a čím dál zřetelněji se začal projevovat </a:t>
            </a:r>
            <a:r>
              <a:rPr lang="cs-CZ" sz="1800" b="1" dirty="0"/>
              <a:t>nesoulad mezi zájmy obou zemí</a:t>
            </a:r>
            <a:r>
              <a:rPr lang="cs-CZ" sz="1800" dirty="0"/>
              <a:t>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64932941"/>
      </p:ext>
    </p:extLst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Základní možné koncepce americké politiky vůči Číně po konci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/>
              <a:t>Berou v úvahu politický charakter čínského režimu a možnosti jeho politické transformace.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/>
              <a:t>Berou v potaz, do jaké míry vzestup Číny představuje nebo bude představovat hrozbu pro USA a jejich zájmy (zejména otázka bezpečnostní hrozby ze strany Číny).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/>
              <a:t>Od konce studené války se debata o americké zahraniční a bezpečnostní politice odehrávala mezi stoupenci angažování Číny (</a:t>
            </a:r>
            <a:r>
              <a:rPr lang="cs-CZ" sz="2800" dirty="0" err="1"/>
              <a:t>engagement</a:t>
            </a:r>
            <a:r>
              <a:rPr lang="cs-CZ" sz="2800" dirty="0"/>
              <a:t>), stoupenci strategie zadržování (</a:t>
            </a:r>
            <a:r>
              <a:rPr lang="cs-CZ" sz="2800" dirty="0" err="1"/>
              <a:t>containment</a:t>
            </a:r>
            <a:r>
              <a:rPr lang="cs-CZ" sz="2800" dirty="0"/>
              <a:t> a konečně těmi, kteří prosazovali určitý mix obou strategií („</a:t>
            </a:r>
            <a:r>
              <a:rPr lang="cs-CZ" sz="2800" dirty="0" err="1"/>
              <a:t>congagement</a:t>
            </a:r>
            <a:r>
              <a:rPr lang="cs-CZ" sz="2800" dirty="0"/>
              <a:t>“). 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953436"/>
      </p:ext>
    </p:extLst>
  </p:cSld>
  <p:clrMapOvr>
    <a:masterClrMapping/>
  </p:clrMapOvr>
  <p:transition spd="med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Strategie zadržování (</a:t>
            </a:r>
            <a:r>
              <a:rPr lang="cs-CZ" sz="3200" dirty="0" err="1" smtClean="0"/>
              <a:t>containment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Její stoupenci kladou velký </a:t>
            </a:r>
            <a:r>
              <a:rPr lang="cs-CZ" sz="1800" dirty="0" smtClean="0">
                <a:solidFill>
                  <a:srgbClr val="EAEAEA"/>
                </a:solidFill>
              </a:rPr>
              <a:t>důraz </a:t>
            </a:r>
            <a:r>
              <a:rPr lang="cs-CZ" sz="1800" dirty="0">
                <a:solidFill>
                  <a:srgbClr val="EAEAEA"/>
                </a:solidFill>
              </a:rPr>
              <a:t>na růst moci Číny. Pod dojmem tempa čínského ekonomického růstu o Číně hovoří jako o budoucí supervelmoci či regionálním hegemonovi.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Stále mocnější Čína bude v ještě větší míře usilovat o regionální a možná i globální expanzi, což učiní možný konflikt s ní z hlediska USA mnohem pravděpodobnější a současně nebezpečnější.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 smtClean="0">
                <a:solidFill>
                  <a:srgbClr val="EAEAEA"/>
                </a:solidFill>
              </a:rPr>
              <a:t>Dvě </a:t>
            </a:r>
            <a:r>
              <a:rPr lang="cs-CZ" sz="1800" dirty="0">
                <a:solidFill>
                  <a:srgbClr val="EAEAEA"/>
                </a:solidFill>
              </a:rPr>
              <a:t>základní možné příčiny čínského chování: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i="1" dirty="0">
                <a:solidFill>
                  <a:srgbClr val="EAEAEA"/>
                </a:solidFill>
              </a:rPr>
              <a:t>a) Nespokojenost Číny se současným „statusem quo“. Čína se bude pokoušet o maximalizaci své moci a to i za použití vojenských prostředků.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i="1" dirty="0">
                <a:solidFill>
                  <a:srgbClr val="EAEAEA"/>
                </a:solidFill>
              </a:rPr>
              <a:t>b) Čínský nacionalismus, který bude komunistický režim používat jako náhradní zdroj své legitimity</a:t>
            </a:r>
            <a:r>
              <a:rPr lang="cs-CZ" sz="1800" i="1" dirty="0" smtClean="0">
                <a:solidFill>
                  <a:srgbClr val="EAEAEA"/>
                </a:solidFill>
              </a:rPr>
              <a:t>.</a:t>
            </a:r>
            <a:endParaRPr lang="cs-CZ" sz="1800" i="1" dirty="0">
              <a:solidFill>
                <a:srgbClr val="EAEAEA"/>
              </a:solidFill>
            </a:endParaRP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Cílem politiky zadržování by mělo být zabránění dalšímu růstu čínské moci a odstrašování Číny, aby se nepokoušela soupeřit s USA.</a:t>
            </a:r>
          </a:p>
          <a:p>
            <a:pPr lvl="0" algn="just">
              <a:lnSpc>
                <a:spcPct val="80000"/>
              </a:lnSpc>
              <a:buClr>
                <a:srgbClr val="EEC85E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lang="cs-CZ" sz="1800" dirty="0">
                <a:solidFill>
                  <a:srgbClr val="EAEAEA"/>
                </a:solidFill>
              </a:rPr>
              <a:t>Důsledné uplatňování strategie zadržování vyžaduje podřídit tomuto cíli všechny aspekty americko-čínských vztahů</a:t>
            </a:r>
            <a:r>
              <a:rPr lang="cs-CZ" sz="1800" dirty="0" smtClean="0">
                <a:solidFill>
                  <a:srgbClr val="EAEAEA"/>
                </a:solidFill>
              </a:rPr>
              <a:t>.</a:t>
            </a:r>
            <a:endParaRPr lang="cs-CZ" sz="18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 spd="med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angažování (</a:t>
            </a:r>
            <a:r>
              <a:rPr lang="cs-CZ" dirty="0" err="1" smtClean="0"/>
              <a:t>engagement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Její stoupenci předpokládají, že se Čína supervelmocí v blízké budoucnosti ani zdaleka nestane.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Se zapojením Číny do světové ekonomiky, s růstem vzájemné spolupráce (prohlubování nejrůznějších bilaterálních i multilaterálních vazeb) a interdependence se Čína stává odpovědnějším aktérem mezinárodních vztahů.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Čína praktikuje pragmatickou politiku zaměřenou na dosažení ekonomického růstu a vnitřní </a:t>
            </a:r>
            <a:r>
              <a:rPr lang="cs-CZ" sz="2400" dirty="0" smtClean="0"/>
              <a:t>stability, posilování </a:t>
            </a:r>
            <a:r>
              <a:rPr lang="cs-CZ" sz="2400" dirty="0"/>
              <a:t>mezinárodní spolupráce a při použití vojenské síly vykazuje relativní zdrženlivost.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I kdyby se tak Čína stala supervelmocí je expanzivní politika z její strany málo pravděpodobná.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400" dirty="0"/>
              <a:t>Konstruktivní politika zvyšuje šance na politickou transformaci Číny a současně přináší USA značné ekonomické a politické zisky.</a:t>
            </a:r>
          </a:p>
          <a:p>
            <a:pPr algn="just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4078555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1538</TotalTime>
  <Words>4131</Words>
  <Application>Microsoft Office PowerPoint</Application>
  <PresentationFormat>Předvádění na obrazovce (4:3)</PresentationFormat>
  <Paragraphs>184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Microsoft YaHei</vt:lpstr>
      <vt:lpstr>Arial</vt:lpstr>
      <vt:lpstr>Times New Roman</vt:lpstr>
      <vt:lpstr>Verdana</vt:lpstr>
      <vt:lpstr>Wingdings</vt:lpstr>
      <vt:lpstr>Kruhy na vodě</vt:lpstr>
      <vt:lpstr>Americká zahraniční politika ve východní Asii</vt:lpstr>
      <vt:lpstr>Dlouhodobé americké zájmy v regionu východní Asie</vt:lpstr>
      <vt:lpstr>Charakteristika amerických vztahů se spojenci ve východní Asii</vt:lpstr>
      <vt:lpstr>USA a hlavní ohniska napětí v regionu v 90. letech 20. století – Tchajwanská úžina</vt:lpstr>
      <vt:lpstr>USA a hlavní ohniska napětí v regionu v 90. letech 20. století – KLDR a její jaderný program</vt:lpstr>
      <vt:lpstr>Konec americko-čínského strategického partnerství</vt:lpstr>
      <vt:lpstr>Základní možné koncepce americké politiky vůči Číně po konci studené války</vt:lpstr>
      <vt:lpstr>Strategie zadržování (containment)</vt:lpstr>
      <vt:lpstr>Strategie angažování (engagement)</vt:lpstr>
      <vt:lpstr>Congagement</vt:lpstr>
      <vt:lpstr>Reakce Bushovy administrativy na události na náměstí Tchien-an-men</vt:lpstr>
      <vt:lpstr>Spory mezi administrativou a Kongresem ohledně nové politiky vůči Číně</vt:lpstr>
      <vt:lpstr>Americká politika vůči Číně za vlády B. Clintona</vt:lpstr>
      <vt:lpstr>Lidská práva X obchod v čínské politice Clintonovy administrativy</vt:lpstr>
      <vt:lpstr>Snaha o rozvoj obchodních vztahů s Čínou</vt:lpstr>
      <vt:lpstr>Čína jako potenciální bezpečnostní problém z pohledu USA</vt:lpstr>
      <vt:lpstr>Kritické hodnocení čínské role při šíření zbraní hromadného ničení a jejich nosičů</vt:lpstr>
      <vt:lpstr>Čínské teritoriální nároky jako hrozba americkým zájmům</vt:lpstr>
      <vt:lpstr>Rostoucí americké obavy z čínské vojenské modernizace</vt:lpstr>
      <vt:lpstr>Politika angažování Clintonovy administrativy?</vt:lpstr>
      <vt:lpstr>Americká debata o nejvhodnější politice vůči Japonsku po konci studené války</vt:lpstr>
      <vt:lpstr>Podpora Clintonovy administrativy dalšímu prohlubování aliance s Japonskem</vt:lpstr>
      <vt:lpstr>Revize směrnic pro americko-japonskou vojenskou spolupráci</vt:lpstr>
      <vt:lpstr>Další témata americko-japonské vojenské spolupráce</vt:lpstr>
      <vt:lpstr>Ekonomická dimenze vztahů USA a Japonska v 90. letech</vt:lpstr>
      <vt:lpstr>USA a Tchaj-wan v 90. letech 20. století</vt:lpstr>
      <vt:lpstr>USA a Jižní Korea v 90. letech 20. století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90</cp:revision>
  <dcterms:created xsi:type="dcterms:W3CDTF">2005-04-25T12:17:40Z</dcterms:created>
  <dcterms:modified xsi:type="dcterms:W3CDTF">2015-12-15T16:49:24Z</dcterms:modified>
</cp:coreProperties>
</file>