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4" d="100"/>
          <a:sy n="114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800" dirty="0" smtClean="0"/>
              <a:t>Vliv stavu ekonomiky na znovuzvolení</a:t>
            </a:r>
            <a:endParaRPr lang="en-US" sz="2800" dirty="0"/>
          </a:p>
        </c:rich>
      </c:tx>
      <c:layout>
        <c:manualLayout>
          <c:xMode val="edge"/>
          <c:yMode val="edge"/>
          <c:x val="4.6254162381549863E-2"/>
          <c:y val="2.448247709318847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3477730918310135E-2"/>
          <c:y val="0.14648410463052433"/>
          <c:w val="0.77326166272559582"/>
          <c:h val="0.76630387259033872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</c:spPr>
          </c:marker>
          <c:dPt>
            <c:idx val="0"/>
            <c:marker>
              <c:spPr>
                <a:solidFill>
                  <a:srgbClr val="00B050"/>
                </a:solidFill>
              </c:spPr>
            </c:marker>
            <c:bubble3D val="0"/>
          </c:dPt>
          <c:dPt>
            <c:idx val="11"/>
            <c:marker>
              <c:spPr>
                <a:solidFill>
                  <a:srgbClr val="0070C0"/>
                </a:solidFill>
              </c:spPr>
            </c:marker>
            <c:bubble3D val="0"/>
          </c:dPt>
          <c:xVal>
            <c:numRef>
              <c:f>List1!$A$2:$A$17</c:f>
              <c:numCache>
                <c:formatCode>General</c:formatCode>
                <c:ptCount val="16"/>
                <c:pt idx="0">
                  <c:v>-4</c:v>
                </c:pt>
                <c:pt idx="1">
                  <c:v>-3.5</c:v>
                </c:pt>
                <c:pt idx="2">
                  <c:v>-2.8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3.5</c:v>
                </c:pt>
                <c:pt idx="12">
                  <c:v>2.5</c:v>
                </c:pt>
                <c:pt idx="13">
                  <c:v>3</c:v>
                </c:pt>
                <c:pt idx="14">
                  <c:v>2.8</c:v>
                </c:pt>
                <c:pt idx="15">
                  <c:v>2.2999999999999998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65</c:v>
                </c:pt>
                <c:pt idx="1">
                  <c:v>35</c:v>
                </c:pt>
                <c:pt idx="2">
                  <c:v>33</c:v>
                </c:pt>
                <c:pt idx="4">
                  <c:v>40</c:v>
                </c:pt>
                <c:pt idx="5">
                  <c:v>45</c:v>
                </c:pt>
                <c:pt idx="6">
                  <c:v>62</c:v>
                </c:pt>
                <c:pt idx="7">
                  <c:v>50</c:v>
                </c:pt>
                <c:pt idx="8">
                  <c:v>75</c:v>
                </c:pt>
                <c:pt idx="9">
                  <c:v>70</c:v>
                </c:pt>
                <c:pt idx="10">
                  <c:v>85</c:v>
                </c:pt>
                <c:pt idx="11">
                  <c:v>20</c:v>
                </c:pt>
                <c:pt idx="12">
                  <c:v>60</c:v>
                </c:pt>
                <c:pt idx="13">
                  <c:v>70</c:v>
                </c:pt>
                <c:pt idx="14">
                  <c:v>65</c:v>
                </c:pt>
                <c:pt idx="15">
                  <c:v>60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47680"/>
        <c:axId val="102057088"/>
      </c:scatterChart>
      <c:valAx>
        <c:axId val="10104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02057088"/>
        <c:crosses val="autoZero"/>
        <c:crossBetween val="midCat"/>
      </c:valAx>
      <c:valAx>
        <c:axId val="1020570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cs-CZ"/>
          </a:p>
        </c:txPr>
        <c:crossAx val="1010476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91941748266891E-2"/>
          <c:y val="0.14396455949338963"/>
          <c:w val="0.77326166272559582"/>
          <c:h val="0.76630387259033872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3</c:v>
                </c:pt>
                <c:pt idx="1">
                  <c:v>3.5</c:v>
                </c:pt>
                <c:pt idx="2">
                  <c:v>3.6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7.5</c:v>
                </c:pt>
                <c:pt idx="7">
                  <c:v>8</c:v>
                </c:pt>
                <c:pt idx="8">
                  <c:v>8.1999999999999993</c:v>
                </c:pt>
                <c:pt idx="9">
                  <c:v>9</c:v>
                </c:pt>
                <c:pt idx="10">
                  <c:v>9.5</c:v>
                </c:pt>
                <c:pt idx="11">
                  <c:v>10</c:v>
                </c:pt>
                <c:pt idx="12">
                  <c:v>10.5</c:v>
                </c:pt>
                <c:pt idx="13">
                  <c:v>11</c:v>
                </c:pt>
                <c:pt idx="14">
                  <c:v>11.5</c:v>
                </c:pt>
                <c:pt idx="15">
                  <c:v>12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70</c:v>
                </c:pt>
                <c:pt idx="1">
                  <c:v>60</c:v>
                </c:pt>
                <c:pt idx="2">
                  <c:v>65</c:v>
                </c:pt>
                <c:pt idx="3">
                  <c:v>60</c:v>
                </c:pt>
                <c:pt idx="4">
                  <c:v>50</c:v>
                </c:pt>
                <c:pt idx="5">
                  <c:v>55</c:v>
                </c:pt>
                <c:pt idx="6">
                  <c:v>50</c:v>
                </c:pt>
                <c:pt idx="7">
                  <c:v>45</c:v>
                </c:pt>
                <c:pt idx="8">
                  <c:v>40</c:v>
                </c:pt>
                <c:pt idx="9">
                  <c:v>35</c:v>
                </c:pt>
                <c:pt idx="10">
                  <c:v>40</c:v>
                </c:pt>
                <c:pt idx="11">
                  <c:v>28</c:v>
                </c:pt>
                <c:pt idx="12">
                  <c:v>27</c:v>
                </c:pt>
                <c:pt idx="13">
                  <c:v>29</c:v>
                </c:pt>
                <c:pt idx="14">
                  <c:v>30</c:v>
                </c:pt>
                <c:pt idx="15">
                  <c:v>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111104"/>
        <c:axId val="102112640"/>
      </c:scatterChart>
      <c:valAx>
        <c:axId val="10211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02112640"/>
        <c:crosses val="autoZero"/>
        <c:crossBetween val="midCat"/>
      </c:valAx>
      <c:valAx>
        <c:axId val="1021126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cs-CZ"/>
          </a:p>
        </c:txPr>
        <c:crossAx val="1021111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6771016372332"/>
          <c:y val="9.6092938527112509E-2"/>
          <c:w val="0.77326166272559582"/>
          <c:h val="0.76630387259033872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15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50</c:v>
                </c:pt>
                <c:pt idx="1">
                  <c:v>55</c:v>
                </c:pt>
                <c:pt idx="2">
                  <c:v>50</c:v>
                </c:pt>
                <c:pt idx="3">
                  <c:v>50</c:v>
                </c:pt>
                <c:pt idx="4">
                  <c:v>55</c:v>
                </c:pt>
                <c:pt idx="5">
                  <c:v>45</c:v>
                </c:pt>
                <c:pt idx="6">
                  <c:v>50</c:v>
                </c:pt>
                <c:pt idx="7">
                  <c:v>55</c:v>
                </c:pt>
                <c:pt idx="8">
                  <c:v>50</c:v>
                </c:pt>
                <c:pt idx="9">
                  <c:v>50</c:v>
                </c:pt>
                <c:pt idx="10">
                  <c:v>55</c:v>
                </c:pt>
                <c:pt idx="11">
                  <c:v>45</c:v>
                </c:pt>
                <c:pt idx="12">
                  <c:v>50</c:v>
                </c:pt>
                <c:pt idx="13">
                  <c:v>50</c:v>
                </c:pt>
                <c:pt idx="14">
                  <c:v>45</c:v>
                </c:pt>
                <c:pt idx="15">
                  <c:v>50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134144"/>
        <c:axId val="102135680"/>
      </c:scatterChart>
      <c:valAx>
        <c:axId val="10213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02135680"/>
        <c:crosses val="autoZero"/>
        <c:crossBetween val="midCat"/>
      </c:valAx>
      <c:valAx>
        <c:axId val="1021356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cs-CZ"/>
          </a:p>
        </c:txPr>
        <c:crossAx val="1021341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0.22289</cdr:x>
      <cdr:y>0.09407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572904" cy="426757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6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86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98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3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34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07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47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01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2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7830B-7563-40B5-A256-0B393F05BC7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76C0B-6CA1-4B59-AFB0-A68EA1B7E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3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Vědecké studium politické reality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a výzkum v politických vědách </a:t>
            </a:r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44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98048587"/>
              </p:ext>
            </p:extLst>
          </p:nvPr>
        </p:nvGraphicFramePr>
        <p:xfrm>
          <a:off x="899592" y="1196752"/>
          <a:ext cx="705678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001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Konstrukce modelů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sz="2800" b="1" i="1" u="sng" dirty="0">
                <a:solidFill>
                  <a:srgbClr val="0070C0"/>
                </a:solidFill>
              </a:rPr>
              <a:t>Model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– když </a:t>
            </a:r>
            <a:r>
              <a:rPr lang="cs-CZ" sz="2800" b="1" dirty="0"/>
              <a:t>přemýšlíme</a:t>
            </a:r>
            <a:r>
              <a:rPr lang="cs-CZ" sz="2800" dirty="0"/>
              <a:t> o </a:t>
            </a:r>
            <a:r>
              <a:rPr lang="cs-CZ" sz="2800" b="1" dirty="0"/>
              <a:t>fenoménech</a:t>
            </a:r>
            <a:r>
              <a:rPr lang="cs-CZ" sz="2800" dirty="0"/>
              <a:t> jako o </a:t>
            </a:r>
            <a:r>
              <a:rPr lang="cs-CZ" sz="2800" b="1" dirty="0"/>
              <a:t>závislých proměnných</a:t>
            </a:r>
            <a:r>
              <a:rPr lang="cs-CZ" sz="2800" dirty="0"/>
              <a:t> a vytváříme </a:t>
            </a:r>
            <a:r>
              <a:rPr lang="cs-CZ" sz="2800" b="1" dirty="0"/>
              <a:t>teorie</a:t>
            </a:r>
            <a:r>
              <a:rPr lang="cs-CZ" sz="2800" dirty="0"/>
              <a:t> o </a:t>
            </a:r>
            <a:r>
              <a:rPr lang="cs-CZ" sz="2800" b="1" dirty="0"/>
              <a:t>nezávislých</a:t>
            </a:r>
            <a:r>
              <a:rPr lang="cs-CZ" sz="2800" dirty="0"/>
              <a:t> které je </a:t>
            </a:r>
            <a:r>
              <a:rPr lang="cs-CZ" sz="2800" b="1" dirty="0"/>
              <a:t>zapříčiňují</a:t>
            </a:r>
            <a:r>
              <a:rPr lang="cs-CZ" sz="2800" dirty="0"/>
              <a:t>, potom konstruujeme teoretické modely;</a:t>
            </a:r>
          </a:p>
          <a:p>
            <a:pPr lvl="1"/>
            <a:r>
              <a:rPr lang="cs-CZ" sz="2400" dirty="0"/>
              <a:t>Právě </a:t>
            </a:r>
            <a:r>
              <a:rPr lang="cs-CZ" sz="2400" dirty="0" smtClean="0"/>
              <a:t>„</a:t>
            </a:r>
            <a:r>
              <a:rPr lang="cs-CZ" sz="2400" b="1" dirty="0" smtClean="0"/>
              <a:t>nerealističnost</a:t>
            </a:r>
            <a:r>
              <a:rPr lang="cs-CZ" sz="2400" dirty="0" smtClean="0"/>
              <a:t>“ </a:t>
            </a:r>
            <a:r>
              <a:rPr lang="cs-CZ" sz="2400" dirty="0"/>
              <a:t>modelu jej dělá </a:t>
            </a:r>
            <a:r>
              <a:rPr lang="cs-CZ" sz="2400" b="1" dirty="0" smtClean="0"/>
              <a:t>praktickými</a:t>
            </a:r>
            <a:r>
              <a:rPr lang="cs-CZ" sz="2400" dirty="0" smtClean="0"/>
              <a:t>… </a:t>
            </a:r>
            <a:r>
              <a:rPr lang="cs-CZ" sz="2400" dirty="0"/>
              <a:t>modely jsou simplifikace</a:t>
            </a:r>
            <a:r>
              <a:rPr lang="cs-CZ" sz="2400" dirty="0" smtClean="0"/>
              <a:t>;</a:t>
            </a:r>
          </a:p>
          <a:p>
            <a:pPr lvl="1"/>
            <a:r>
              <a:rPr lang="cs-CZ" sz="2400" b="1" dirty="0" smtClean="0"/>
              <a:t>Přílišná redukce </a:t>
            </a:r>
            <a:r>
              <a:rPr lang="cs-CZ" sz="2400" dirty="0" smtClean="0"/>
              <a:t>je dělá nevypovídajícími o světě</a:t>
            </a:r>
            <a:r>
              <a:rPr lang="cs-CZ" sz="2400" dirty="0" smtClean="0"/>
              <a:t>…</a:t>
            </a:r>
          </a:p>
          <a:p>
            <a:pPr marL="457200" lvl="1" indent="0">
              <a:buNone/>
            </a:pPr>
            <a:endParaRPr lang="cs-CZ" sz="1200" dirty="0" smtClean="0"/>
          </a:p>
          <a:p>
            <a:pPr lvl="1"/>
            <a:endParaRPr lang="cs-CZ" sz="900" dirty="0"/>
          </a:p>
          <a:p>
            <a:pPr lvl="0"/>
            <a:r>
              <a:rPr lang="cs-CZ" sz="2800" u="sng" dirty="0"/>
              <a:t>Poučky</a:t>
            </a:r>
            <a:r>
              <a:rPr lang="cs-CZ" sz="2800" dirty="0"/>
              <a:t>: </a:t>
            </a:r>
          </a:p>
          <a:p>
            <a:pPr lvl="1"/>
            <a:r>
              <a:rPr lang="cs-CZ" sz="2400" b="1" dirty="0"/>
              <a:t>modely</a:t>
            </a:r>
            <a:r>
              <a:rPr lang="cs-CZ" sz="2400" dirty="0"/>
              <a:t> </a:t>
            </a:r>
            <a:r>
              <a:rPr lang="cs-CZ" sz="2400" dirty="0" smtClean="0"/>
              <a:t>snažme dělat vždy </a:t>
            </a:r>
            <a:r>
              <a:rPr lang="cs-CZ" sz="2400" b="1" dirty="0"/>
              <a:t>kauzální</a:t>
            </a:r>
            <a:r>
              <a:rPr lang="cs-CZ" sz="2400" dirty="0"/>
              <a:t> (</a:t>
            </a:r>
            <a:r>
              <a:rPr lang="cs-CZ" sz="2400" dirty="0" smtClean="0"/>
              <a:t>vs. </a:t>
            </a:r>
            <a:r>
              <a:rPr lang="cs-CZ" sz="2400" dirty="0"/>
              <a:t>korelace);</a:t>
            </a:r>
          </a:p>
          <a:p>
            <a:pPr lvl="1"/>
            <a:r>
              <a:rPr lang="cs-CZ" sz="2400" dirty="0" smtClean="0"/>
              <a:t>nenechejme </a:t>
            </a:r>
            <a:r>
              <a:rPr lang="cs-CZ" sz="2400" dirty="0"/>
              <a:t>se </a:t>
            </a:r>
            <a:r>
              <a:rPr lang="cs-CZ" sz="2400" dirty="0" smtClean="0"/>
              <a:t>vést </a:t>
            </a:r>
            <a:r>
              <a:rPr lang="cs-CZ" sz="2400" b="1" dirty="0"/>
              <a:t>samotnými daty</a:t>
            </a:r>
            <a:r>
              <a:rPr lang="cs-CZ" sz="2400" dirty="0"/>
              <a:t> (testování teorií na datech, které vedly k jejich tvorbě);</a:t>
            </a:r>
          </a:p>
          <a:p>
            <a:pPr lvl="1"/>
            <a:r>
              <a:rPr lang="cs-CZ" sz="2400" dirty="0"/>
              <a:t>důkazy musí mít oporu </a:t>
            </a:r>
            <a:r>
              <a:rPr lang="cs-CZ" sz="2400" b="1" dirty="0"/>
              <a:t>v reálném světě</a:t>
            </a:r>
            <a:r>
              <a:rPr lang="cs-CZ" sz="2400" dirty="0"/>
              <a:t> (</a:t>
            </a:r>
            <a:r>
              <a:rPr lang="cs-CZ" sz="2400" dirty="0" smtClean="0"/>
              <a:t>racionalistická </a:t>
            </a:r>
            <a:r>
              <a:rPr lang="cs-CZ" sz="2400" dirty="0"/>
              <a:t>cvičení);</a:t>
            </a:r>
          </a:p>
          <a:p>
            <a:pPr lvl="1"/>
            <a:r>
              <a:rPr lang="cs-CZ" sz="2400" dirty="0" smtClean="0"/>
              <a:t>vyhněme </a:t>
            </a:r>
            <a:r>
              <a:rPr lang="cs-CZ" sz="2400" dirty="0"/>
              <a:t>se </a:t>
            </a:r>
            <a:r>
              <a:rPr lang="cs-CZ" sz="2400" b="1" dirty="0"/>
              <a:t>normativnosti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 smtClean="0"/>
              <a:t>hledejme </a:t>
            </a:r>
            <a:r>
              <a:rPr lang="cs-CZ" sz="2400" dirty="0" smtClean="0"/>
              <a:t>obojí: </a:t>
            </a:r>
            <a:r>
              <a:rPr lang="cs-CZ" sz="2400" b="1" dirty="0"/>
              <a:t>všeobecnost</a:t>
            </a:r>
            <a:r>
              <a:rPr lang="cs-CZ" sz="2400" dirty="0"/>
              <a:t> i </a:t>
            </a:r>
            <a:r>
              <a:rPr lang="cs-CZ" sz="2400" b="1" dirty="0"/>
              <a:t>jednoduchost</a:t>
            </a:r>
            <a:r>
              <a:rPr lang="cs-CZ" sz="2400" dirty="0"/>
              <a:t>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20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Budování teorie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623731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Identifikace</a:t>
            </a:r>
            <a:r>
              <a:rPr lang="cs-CZ" dirty="0" smtClean="0"/>
              <a:t> </a:t>
            </a:r>
            <a:r>
              <a:rPr lang="cs-CZ" b="1" u="sng" dirty="0"/>
              <a:t>zajímavé </a:t>
            </a:r>
            <a:r>
              <a:rPr lang="cs-CZ" b="1" u="sng" dirty="0" smtClean="0"/>
              <a:t>variace</a:t>
            </a:r>
            <a:r>
              <a:rPr lang="cs-CZ" dirty="0" smtClean="0"/>
              <a:t>;</a:t>
            </a:r>
            <a:endParaRPr lang="cs-CZ" dirty="0"/>
          </a:p>
          <a:p>
            <a:pPr lvl="0"/>
            <a:r>
              <a:rPr lang="cs-CZ" b="1" dirty="0" err="1" smtClean="0"/>
              <a:t>Cross-sectional</a:t>
            </a:r>
            <a:r>
              <a:rPr lang="cs-CZ" dirty="0"/>
              <a:t>: stejný čas, různé </a:t>
            </a:r>
            <a:r>
              <a:rPr lang="cs-CZ" dirty="0" smtClean="0"/>
              <a:t>místo </a:t>
            </a:r>
            <a:r>
              <a:rPr lang="cs-CZ" dirty="0"/>
              <a:t>(případy</a:t>
            </a:r>
            <a:r>
              <a:rPr lang="cs-CZ" dirty="0" smtClean="0"/>
              <a:t>);</a:t>
            </a:r>
            <a:endParaRPr lang="cs-CZ" dirty="0"/>
          </a:p>
          <a:p>
            <a:pPr lvl="0"/>
            <a:r>
              <a:rPr lang="cs-CZ" b="1" dirty="0" err="1" smtClean="0"/>
              <a:t>Time-series</a:t>
            </a:r>
            <a:r>
              <a:rPr lang="cs-CZ" dirty="0"/>
              <a:t>: stejný případ, různý </a:t>
            </a:r>
            <a:r>
              <a:rPr lang="cs-CZ" dirty="0" smtClean="0"/>
              <a:t>čas;</a:t>
            </a:r>
            <a:endParaRPr lang="cs-CZ" dirty="0"/>
          </a:p>
          <a:p>
            <a:pPr marL="0" indent="0">
              <a:buNone/>
            </a:pPr>
            <a:endParaRPr lang="cs-CZ" sz="1300" dirty="0"/>
          </a:p>
          <a:p>
            <a:r>
              <a:rPr lang="cs-CZ" b="1" dirty="0"/>
              <a:t>Využití </a:t>
            </a:r>
            <a:r>
              <a:rPr lang="cs-CZ" b="1" u="sng" dirty="0"/>
              <a:t>znalostí</a:t>
            </a:r>
            <a:r>
              <a:rPr lang="cs-CZ" dirty="0"/>
              <a:t> - posun </a:t>
            </a:r>
            <a:r>
              <a:rPr lang="cs-CZ" b="1" dirty="0"/>
              <a:t>od konkrétního</a:t>
            </a:r>
            <a:r>
              <a:rPr lang="cs-CZ" dirty="0"/>
              <a:t> případu k </a:t>
            </a:r>
            <a:r>
              <a:rPr lang="cs-CZ" b="1" u="sng" dirty="0"/>
              <a:t>obecnější</a:t>
            </a:r>
            <a:r>
              <a:rPr lang="cs-CZ" dirty="0"/>
              <a:t> </a:t>
            </a:r>
            <a:r>
              <a:rPr lang="cs-CZ" dirty="0" smtClean="0"/>
              <a:t>teorii:</a:t>
            </a:r>
            <a:endParaRPr lang="cs-CZ" dirty="0"/>
          </a:p>
          <a:p>
            <a:pPr lvl="1"/>
            <a:r>
              <a:rPr lang="cs-CZ" dirty="0" smtClean="0"/>
              <a:t>11. září -&gt; </a:t>
            </a:r>
            <a:r>
              <a:rPr lang="cs-CZ" dirty="0"/>
              <a:t>změna v podpoře prezidenta US (co by udělal menší útok, co dělají jiné typy incidentů, stalo by se to v jiné zemi</a:t>
            </a:r>
            <a:r>
              <a:rPr lang="cs-CZ" dirty="0" smtClean="0"/>
              <a:t>?);</a:t>
            </a:r>
            <a:endParaRPr lang="cs-CZ" dirty="0"/>
          </a:p>
          <a:p>
            <a:pPr lvl="1"/>
            <a:r>
              <a:rPr lang="cs-CZ" i="1" dirty="0">
                <a:solidFill>
                  <a:srgbClr val="7030A0"/>
                </a:solidFill>
              </a:rPr>
              <a:t>1970 </a:t>
            </a:r>
            <a:r>
              <a:rPr lang="cs-CZ" i="1" dirty="0" err="1" smtClean="0">
                <a:solidFill>
                  <a:srgbClr val="7030A0"/>
                </a:solidFill>
              </a:rPr>
              <a:t>Mueller</a:t>
            </a:r>
            <a:r>
              <a:rPr lang="cs-CZ" i="1" dirty="0">
                <a:solidFill>
                  <a:srgbClr val="7030A0"/>
                </a:solidFill>
              </a:rPr>
              <a:t>: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prezidentská </a:t>
            </a:r>
            <a:r>
              <a:rPr lang="cs-CZ" i="1" dirty="0">
                <a:solidFill>
                  <a:srgbClr val="7030A0"/>
                </a:solidFill>
              </a:rPr>
              <a:t>popularita a mezinárodní </a:t>
            </a:r>
            <a:r>
              <a:rPr lang="cs-CZ" i="1" dirty="0" smtClean="0">
                <a:solidFill>
                  <a:srgbClr val="7030A0"/>
                </a:solidFill>
              </a:rPr>
              <a:t>konflikt</a:t>
            </a:r>
            <a:r>
              <a:rPr lang="cs-CZ" dirty="0" smtClean="0"/>
              <a:t>;</a:t>
            </a:r>
            <a:endParaRPr lang="cs-CZ" dirty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/>
              <a:t>Znej lokální, mysli </a:t>
            </a:r>
            <a:r>
              <a:rPr lang="cs-CZ" dirty="0" smtClean="0"/>
              <a:t>globálně;</a:t>
            </a:r>
            <a:endParaRPr lang="cs-CZ" dirty="0"/>
          </a:p>
          <a:p>
            <a:pPr lvl="1"/>
            <a:r>
              <a:rPr lang="cs-CZ" dirty="0"/>
              <a:t>Přírodovědci nemají teorie, které lze aplikovat pouze na </a:t>
            </a:r>
            <a:r>
              <a:rPr lang="cs-CZ" dirty="0" smtClean="0"/>
              <a:t>Francii…</a:t>
            </a:r>
            <a:endParaRPr lang="cs-CZ" dirty="0"/>
          </a:p>
          <a:p>
            <a:pPr marL="0" indent="0">
              <a:buNone/>
            </a:pPr>
            <a:endParaRPr lang="cs-CZ" sz="1300" dirty="0"/>
          </a:p>
          <a:p>
            <a:r>
              <a:rPr lang="cs-CZ" b="1" dirty="0"/>
              <a:t>Prozkoumej </a:t>
            </a:r>
            <a:r>
              <a:rPr lang="cs-CZ" b="1" u="sng" dirty="0"/>
              <a:t>předchozí výzkum</a:t>
            </a:r>
            <a:endParaRPr lang="cs-CZ" dirty="0"/>
          </a:p>
          <a:p>
            <a:pPr lvl="1"/>
            <a:r>
              <a:rPr lang="cs-CZ" dirty="0"/>
              <a:t>Které ostatní </a:t>
            </a:r>
            <a:r>
              <a:rPr lang="cs-CZ" b="1" dirty="0"/>
              <a:t>příčiny</a:t>
            </a:r>
            <a:r>
              <a:rPr lang="cs-CZ" dirty="0"/>
              <a:t> nejsou </a:t>
            </a:r>
            <a:r>
              <a:rPr lang="cs-CZ" b="1" dirty="0"/>
              <a:t>zahrnuty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Může být </a:t>
            </a:r>
            <a:r>
              <a:rPr lang="cs-CZ" b="1" dirty="0"/>
              <a:t>teorie</a:t>
            </a:r>
            <a:r>
              <a:rPr lang="cs-CZ" dirty="0"/>
              <a:t> aplikována i </a:t>
            </a:r>
            <a:r>
              <a:rPr lang="cs-CZ" b="1" dirty="0"/>
              <a:t>jinde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Jaké jsou další implikace?</a:t>
            </a:r>
          </a:p>
          <a:p>
            <a:pPr lvl="1"/>
            <a:r>
              <a:rPr lang="cs-CZ" dirty="0"/>
              <a:t>Jak může teorie fungovat na jiném </a:t>
            </a:r>
            <a:r>
              <a:rPr lang="cs-CZ" dirty="0" err="1"/>
              <a:t>levelu</a:t>
            </a:r>
            <a:r>
              <a:rPr lang="cs-CZ" dirty="0"/>
              <a:t> agregace (mikro-makro)?</a:t>
            </a:r>
          </a:p>
          <a:p>
            <a:pPr marL="0" indent="0">
              <a:buNone/>
            </a:pPr>
            <a:endParaRPr lang="cs-CZ" sz="1300" dirty="0"/>
          </a:p>
          <a:p>
            <a:r>
              <a:rPr lang="cs-CZ" b="1" u="sng" dirty="0"/>
              <a:t>Formální</a:t>
            </a:r>
            <a:r>
              <a:rPr lang="cs-CZ" dirty="0"/>
              <a:t> myšlení o příčinách které ovlivňují zkoumaný </a:t>
            </a:r>
            <a:r>
              <a:rPr lang="cs-CZ" dirty="0" smtClean="0"/>
              <a:t>jev - </a:t>
            </a:r>
            <a:r>
              <a:rPr lang="cs-CZ" b="1" dirty="0" smtClean="0"/>
              <a:t>racionální </a:t>
            </a:r>
            <a:r>
              <a:rPr lang="cs-CZ" b="1" dirty="0"/>
              <a:t>volba</a:t>
            </a:r>
            <a:r>
              <a:rPr lang="cs-CZ" dirty="0"/>
              <a:t> </a:t>
            </a:r>
            <a:r>
              <a:rPr lang="cs-CZ" dirty="0" smtClean="0"/>
              <a:t>například + </a:t>
            </a:r>
            <a:r>
              <a:rPr lang="cs-CZ" b="1" dirty="0"/>
              <a:t>instituce</a:t>
            </a:r>
            <a:r>
              <a:rPr lang="cs-CZ" dirty="0"/>
              <a:t> a </a:t>
            </a:r>
            <a:r>
              <a:rPr lang="cs-CZ" dirty="0" smtClean="0"/>
              <a:t>pravidla;</a:t>
            </a:r>
            <a:endParaRPr lang="cs-CZ" dirty="0"/>
          </a:p>
          <a:p>
            <a:pPr marL="0" indent="0">
              <a:buNone/>
            </a:pPr>
            <a:endParaRPr lang="cs-CZ" sz="1300" dirty="0"/>
          </a:p>
          <a:p>
            <a:r>
              <a:rPr lang="cs-CZ" b="1" dirty="0"/>
              <a:t>Jak poznám, že mám </a:t>
            </a:r>
            <a:r>
              <a:rPr lang="cs-CZ" b="1" u="sng" dirty="0"/>
              <a:t>dobrou teorii</a:t>
            </a:r>
            <a:r>
              <a:rPr lang="cs-CZ" b="1" dirty="0"/>
              <a:t>?</a:t>
            </a:r>
            <a:endParaRPr lang="cs-CZ" dirty="0"/>
          </a:p>
          <a:p>
            <a:pPr lvl="1"/>
            <a:r>
              <a:rPr lang="cs-CZ" dirty="0"/>
              <a:t>Je </a:t>
            </a:r>
            <a:r>
              <a:rPr lang="cs-CZ" b="1" dirty="0" smtClean="0"/>
              <a:t>kauzální</a:t>
            </a:r>
            <a:r>
              <a:rPr lang="cs-CZ" dirty="0" smtClean="0"/>
              <a:t>? Lze </a:t>
            </a:r>
            <a:r>
              <a:rPr lang="cs-CZ" dirty="0"/>
              <a:t>ji testovat na </a:t>
            </a:r>
            <a:r>
              <a:rPr lang="cs-CZ" b="1" dirty="0"/>
              <a:t>datech</a:t>
            </a:r>
            <a:r>
              <a:rPr lang="cs-CZ" dirty="0"/>
              <a:t>, která jsem ještě </a:t>
            </a:r>
            <a:r>
              <a:rPr lang="cs-CZ" b="1" dirty="0" smtClean="0"/>
              <a:t>nezkoumal</a:t>
            </a:r>
            <a:r>
              <a:rPr lang="cs-CZ" dirty="0" smtClean="0"/>
              <a:t>? Je </a:t>
            </a:r>
            <a:r>
              <a:rPr lang="cs-CZ" b="1" dirty="0" smtClean="0"/>
              <a:t>generalizující</a:t>
            </a:r>
            <a:r>
              <a:rPr lang="cs-CZ" dirty="0" smtClean="0"/>
              <a:t>? Je </a:t>
            </a:r>
            <a:r>
              <a:rPr lang="cs-CZ" b="1" dirty="0" smtClean="0"/>
              <a:t>jednoduchá</a:t>
            </a:r>
            <a:r>
              <a:rPr lang="cs-CZ" dirty="0" smtClean="0"/>
              <a:t>? Je </a:t>
            </a:r>
            <a:r>
              <a:rPr lang="cs-CZ" b="1" dirty="0" smtClean="0"/>
              <a:t>nová</a:t>
            </a:r>
            <a:r>
              <a:rPr lang="cs-CZ" dirty="0" smtClean="0"/>
              <a:t>? Je </a:t>
            </a:r>
            <a:r>
              <a:rPr lang="cs-CZ" b="1" dirty="0"/>
              <a:t>nebanální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18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Vědecký přístup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81336"/>
            <a:ext cx="8568952" cy="597666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Většina studentů se </a:t>
            </a:r>
            <a:r>
              <a:rPr lang="cs-CZ" b="1" dirty="0"/>
              <a:t>zajímá</a:t>
            </a:r>
            <a:r>
              <a:rPr lang="cs-CZ" dirty="0"/>
              <a:t> o vlastní </a:t>
            </a:r>
            <a:r>
              <a:rPr lang="cs-CZ" b="1" dirty="0"/>
              <a:t>politiku</a:t>
            </a:r>
            <a:r>
              <a:rPr lang="cs-CZ" dirty="0"/>
              <a:t> a ne </a:t>
            </a:r>
            <a:r>
              <a:rPr lang="cs-CZ" dirty="0" smtClean="0"/>
              <a:t>o metody</a:t>
            </a:r>
            <a:r>
              <a:rPr lang="cs-CZ" dirty="0"/>
              <a:t>;</a:t>
            </a:r>
          </a:p>
          <a:p>
            <a:pPr lvl="0"/>
            <a:r>
              <a:rPr lang="cs-CZ" dirty="0"/>
              <a:t>Cíl: diskutovat </a:t>
            </a:r>
            <a:r>
              <a:rPr lang="cs-CZ" b="1" dirty="0"/>
              <a:t>proč</a:t>
            </a:r>
            <a:r>
              <a:rPr lang="cs-CZ" dirty="0"/>
              <a:t> je </a:t>
            </a:r>
            <a:r>
              <a:rPr lang="cs-CZ" b="1" i="1" u="sng" dirty="0"/>
              <a:t>vědecký</a:t>
            </a:r>
            <a:r>
              <a:rPr lang="cs-CZ" i="1" u="sng" dirty="0"/>
              <a:t> </a:t>
            </a:r>
            <a:r>
              <a:rPr lang="cs-CZ" b="1" i="1" u="sng" dirty="0"/>
              <a:t>přístup</a:t>
            </a:r>
            <a:r>
              <a:rPr lang="cs-CZ" dirty="0"/>
              <a:t> k politice </a:t>
            </a:r>
            <a:r>
              <a:rPr lang="cs-CZ" b="1" dirty="0"/>
              <a:t>cennější</a:t>
            </a:r>
            <a:r>
              <a:rPr lang="cs-CZ" dirty="0"/>
              <a:t> než přístup založený pouze na </a:t>
            </a:r>
            <a:r>
              <a:rPr lang="cs-CZ" b="1" dirty="0" smtClean="0"/>
              <a:t>faktech</a:t>
            </a:r>
            <a:r>
              <a:rPr lang="cs-CZ" dirty="0" smtClean="0"/>
              <a:t>…</a:t>
            </a:r>
            <a:endParaRPr lang="cs-CZ" dirty="0"/>
          </a:p>
          <a:p>
            <a:pPr lvl="0"/>
            <a:endParaRPr lang="cs-CZ" sz="1300" dirty="0" smtClean="0"/>
          </a:p>
          <a:p>
            <a:pPr lvl="0"/>
            <a:r>
              <a:rPr lang="cs-CZ" dirty="0" err="1" smtClean="0"/>
              <a:t>Pol.věda</a:t>
            </a:r>
            <a:r>
              <a:rPr lang="cs-CZ" dirty="0" smtClean="0"/>
              <a:t>: postupujeme </a:t>
            </a:r>
            <a:r>
              <a:rPr lang="cs-CZ" dirty="0" smtClean="0"/>
              <a:t>od </a:t>
            </a:r>
            <a:r>
              <a:rPr lang="cs-CZ" b="1" dirty="0"/>
              <a:t>kauzálních </a:t>
            </a:r>
            <a:r>
              <a:rPr lang="cs-CZ" b="1" i="1" u="sng" dirty="0">
                <a:solidFill>
                  <a:srgbClr val="0070C0"/>
                </a:solidFill>
              </a:rPr>
              <a:t>teorií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k </a:t>
            </a:r>
            <a:r>
              <a:rPr lang="cs-CZ" b="1" i="1" dirty="0"/>
              <a:t>vědeckým </a:t>
            </a:r>
            <a:r>
              <a:rPr lang="cs-CZ" b="1" i="1" u="sng" dirty="0"/>
              <a:t>poznatkům</a:t>
            </a:r>
            <a:r>
              <a:rPr lang="cs-CZ" dirty="0"/>
              <a:t>;</a:t>
            </a:r>
          </a:p>
          <a:p>
            <a:pPr lvl="0"/>
            <a:r>
              <a:rPr lang="cs-CZ" b="1" dirty="0"/>
              <a:t>Základem</a:t>
            </a:r>
            <a:r>
              <a:rPr lang="cs-CZ" dirty="0"/>
              <a:t> je </a:t>
            </a:r>
            <a:r>
              <a:rPr lang="cs-CZ" b="1" dirty="0"/>
              <a:t>přemýšlení</a:t>
            </a:r>
            <a:r>
              <a:rPr lang="cs-CZ" dirty="0"/>
              <a:t> o světě v </a:t>
            </a:r>
            <a:r>
              <a:rPr lang="cs-CZ" dirty="0" smtClean="0"/>
              <a:t>jazyce </a:t>
            </a:r>
            <a:r>
              <a:rPr lang="cs-CZ" b="1" i="1" u="sng" dirty="0" smtClean="0">
                <a:solidFill>
                  <a:srgbClr val="0070C0"/>
                </a:solidFill>
              </a:rPr>
              <a:t>modelů</a:t>
            </a:r>
            <a:r>
              <a:rPr lang="cs-CZ" dirty="0"/>
              <a:t>, kde </a:t>
            </a:r>
            <a:r>
              <a:rPr lang="cs-CZ" b="1" dirty="0"/>
              <a:t>předmět</a:t>
            </a:r>
            <a:r>
              <a:rPr lang="cs-CZ" dirty="0"/>
              <a:t> zájmu </a:t>
            </a:r>
            <a:r>
              <a:rPr lang="cs-CZ" dirty="0" smtClean="0"/>
              <a:t>je vymezen </a:t>
            </a:r>
            <a:r>
              <a:rPr lang="cs-CZ" b="1" i="1" u="sng" dirty="0" smtClean="0">
                <a:solidFill>
                  <a:srgbClr val="0070C0"/>
                </a:solidFill>
              </a:rPr>
              <a:t>proměnnými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-</a:t>
            </a:r>
            <a:r>
              <a:rPr lang="cs-CZ" dirty="0" smtClean="0"/>
              <a:t> </a:t>
            </a:r>
            <a:r>
              <a:rPr lang="cs-CZ" dirty="0"/>
              <a:t>které jsou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 smtClean="0"/>
              <a:t>propojeny </a:t>
            </a:r>
            <a:r>
              <a:rPr lang="cs-CZ" dirty="0" smtClean="0"/>
              <a:t>mezi </a:t>
            </a:r>
            <a:r>
              <a:rPr lang="cs-CZ" dirty="0" smtClean="0"/>
              <a:t>sebou - zarámovaný </a:t>
            </a:r>
            <a:r>
              <a:rPr lang="cs-CZ" b="1" i="1" u="sng" dirty="0"/>
              <a:t>teorií</a:t>
            </a:r>
            <a:r>
              <a:rPr lang="cs-CZ" dirty="0"/>
              <a:t>;</a:t>
            </a:r>
          </a:p>
          <a:p>
            <a:pPr marL="0" indent="0">
              <a:buNone/>
            </a:pPr>
            <a:endParaRPr lang="cs-CZ" sz="1300" dirty="0"/>
          </a:p>
          <a:p>
            <a:pPr lvl="1"/>
            <a:r>
              <a:rPr lang="cs-CZ" b="1" i="1" u="sng" dirty="0" smtClean="0"/>
              <a:t>Nenormativnost</a:t>
            </a:r>
            <a:r>
              <a:rPr lang="cs-CZ" i="1" dirty="0" smtClean="0"/>
              <a:t>: komu </a:t>
            </a:r>
            <a:r>
              <a:rPr lang="cs-CZ" i="1" dirty="0"/>
              <a:t>fandím, není podstatné – respektovaný výzkum je takový, </a:t>
            </a:r>
            <a:r>
              <a:rPr lang="cs-CZ" i="1" dirty="0" smtClean="0"/>
              <a:t>z něhož není </a:t>
            </a:r>
            <a:r>
              <a:rPr lang="cs-CZ" i="1" dirty="0"/>
              <a:t>možné usuzovat na </a:t>
            </a:r>
            <a:r>
              <a:rPr lang="cs-CZ" b="1" i="1" dirty="0"/>
              <a:t>politické názory autora</a:t>
            </a:r>
            <a:r>
              <a:rPr lang="cs-CZ" i="1" dirty="0" smtClean="0"/>
              <a:t>;</a:t>
            </a:r>
          </a:p>
          <a:p>
            <a:pPr lvl="1"/>
            <a:endParaRPr lang="cs-CZ" sz="1500" i="1" dirty="0"/>
          </a:p>
          <a:p>
            <a:pPr lvl="0"/>
            <a:r>
              <a:rPr lang="cs-CZ" dirty="0"/>
              <a:t>Pokud bereme </a:t>
            </a:r>
            <a:r>
              <a:rPr lang="cs-CZ" b="1" u="sng" dirty="0"/>
              <a:t>kurz</a:t>
            </a:r>
            <a:r>
              <a:rPr lang="cs-CZ" dirty="0"/>
              <a:t> jenom jako </a:t>
            </a:r>
            <a:r>
              <a:rPr lang="cs-CZ" b="1" dirty="0"/>
              <a:t>prostředek</a:t>
            </a:r>
            <a:r>
              <a:rPr lang="cs-CZ" dirty="0"/>
              <a:t> k získání </a:t>
            </a:r>
            <a:r>
              <a:rPr lang="cs-CZ" b="1" dirty="0" smtClean="0"/>
              <a:t>kvalifikace</a:t>
            </a:r>
            <a:r>
              <a:rPr lang="cs-CZ" dirty="0" smtClean="0"/>
              <a:t>… - </a:t>
            </a:r>
            <a:r>
              <a:rPr lang="cs-CZ" dirty="0"/>
              <a:t>i tak je to </a:t>
            </a:r>
            <a:r>
              <a:rPr lang="cs-CZ" b="1" dirty="0"/>
              <a:t>přínosný</a:t>
            </a:r>
            <a:r>
              <a:rPr lang="cs-CZ" dirty="0"/>
              <a:t> </a:t>
            </a:r>
            <a:r>
              <a:rPr lang="cs-CZ" b="1" dirty="0"/>
              <a:t>způsob</a:t>
            </a:r>
            <a:r>
              <a:rPr lang="cs-CZ" dirty="0"/>
              <a:t> </a:t>
            </a:r>
            <a:r>
              <a:rPr lang="cs-CZ" b="1" dirty="0"/>
              <a:t>uvažování</a:t>
            </a:r>
            <a:r>
              <a:rPr lang="cs-CZ" dirty="0"/>
              <a:t> o světě, který se uplatní </a:t>
            </a:r>
            <a:r>
              <a:rPr lang="cs-CZ" dirty="0" smtClean="0"/>
              <a:t>kdykoliv</a:t>
            </a:r>
            <a:r>
              <a:rPr lang="cs-CZ" dirty="0"/>
              <a:t>;</a:t>
            </a:r>
            <a:endParaRPr lang="cs-CZ" dirty="0" smtClean="0"/>
          </a:p>
          <a:p>
            <a:pPr marL="0" lvl="0" indent="0">
              <a:buNone/>
            </a:pPr>
            <a:endParaRPr lang="cs-CZ" sz="1300" dirty="0"/>
          </a:p>
          <a:p>
            <a:pPr lvl="0"/>
            <a:r>
              <a:rPr lang="cs-CZ" dirty="0"/>
              <a:t>K čemu je </a:t>
            </a:r>
            <a:r>
              <a:rPr lang="cs-CZ" b="1" u="sng" dirty="0" smtClean="0">
                <a:solidFill>
                  <a:srgbClr val="0070C0"/>
                </a:solidFill>
              </a:rPr>
              <a:t>vědecký způsob uvažování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o problému dobrý:</a:t>
            </a:r>
            <a:endParaRPr lang="cs-CZ" dirty="0"/>
          </a:p>
          <a:p>
            <a:pPr lvl="1"/>
            <a:r>
              <a:rPr lang="cs-CZ" dirty="0"/>
              <a:t>Pomáhá </a:t>
            </a:r>
            <a:r>
              <a:rPr lang="cs-CZ" b="1" dirty="0" smtClean="0"/>
              <a:t>využívat poznatky</a:t>
            </a:r>
            <a:r>
              <a:rPr lang="cs-CZ" dirty="0" smtClean="0"/>
              <a:t> </a:t>
            </a:r>
            <a:r>
              <a:rPr lang="cs-CZ" b="1" dirty="0"/>
              <a:t>výzkumu</a:t>
            </a:r>
            <a:r>
              <a:rPr lang="cs-CZ" dirty="0"/>
              <a:t> pro potřeby </a:t>
            </a:r>
            <a:r>
              <a:rPr lang="cs-CZ" b="1" dirty="0"/>
              <a:t>jiných </a:t>
            </a:r>
            <a:r>
              <a:rPr lang="cs-CZ" b="1" dirty="0" smtClean="0"/>
              <a:t>kurzů</a:t>
            </a:r>
            <a:r>
              <a:rPr lang="cs-CZ" dirty="0" smtClean="0"/>
              <a:t>;</a:t>
            </a:r>
            <a:endParaRPr lang="cs-CZ" dirty="0"/>
          </a:p>
          <a:p>
            <a:pPr lvl="1"/>
            <a:r>
              <a:rPr lang="cs-CZ" dirty="0"/>
              <a:t>Pomáhá být </a:t>
            </a:r>
            <a:r>
              <a:rPr lang="cs-CZ" b="1" dirty="0"/>
              <a:t>lepším</a:t>
            </a:r>
            <a:r>
              <a:rPr lang="cs-CZ" dirty="0"/>
              <a:t> </a:t>
            </a:r>
            <a:r>
              <a:rPr lang="cs-CZ" b="1" dirty="0"/>
              <a:t>příjemcem</a:t>
            </a:r>
            <a:r>
              <a:rPr lang="cs-CZ" dirty="0"/>
              <a:t> </a:t>
            </a:r>
            <a:r>
              <a:rPr lang="cs-CZ" dirty="0" smtClean="0"/>
              <a:t>informací;</a:t>
            </a:r>
            <a:endParaRPr lang="cs-CZ" dirty="0"/>
          </a:p>
          <a:p>
            <a:pPr lvl="1"/>
            <a:r>
              <a:rPr lang="cs-CZ" dirty="0"/>
              <a:t>První </a:t>
            </a:r>
            <a:r>
              <a:rPr lang="cs-CZ" b="1" dirty="0"/>
              <a:t>krok</a:t>
            </a:r>
            <a:r>
              <a:rPr lang="cs-CZ" dirty="0"/>
              <a:t> na cestě stát se </a:t>
            </a:r>
            <a:r>
              <a:rPr lang="cs-CZ" b="1" dirty="0"/>
              <a:t>producentem</a:t>
            </a:r>
            <a:r>
              <a:rPr lang="cs-CZ" dirty="0"/>
              <a:t> vědeckých </a:t>
            </a:r>
            <a:r>
              <a:rPr lang="cs-CZ" dirty="0" smtClean="0"/>
              <a:t>poznatků.</a:t>
            </a:r>
          </a:p>
          <a:p>
            <a:pPr lvl="1"/>
            <a:endParaRPr lang="cs-CZ" sz="1500" dirty="0"/>
          </a:p>
          <a:p>
            <a:pPr lvl="0"/>
            <a:r>
              <a:rPr lang="cs-CZ" dirty="0"/>
              <a:t>Přístup „</a:t>
            </a:r>
            <a:r>
              <a:rPr lang="cs-CZ" b="1" i="1" u="sng" dirty="0"/>
              <a:t>jen fakta</a:t>
            </a:r>
            <a:r>
              <a:rPr lang="cs-CZ" dirty="0" smtClean="0"/>
              <a:t>“: svět </a:t>
            </a:r>
            <a:r>
              <a:rPr lang="cs-CZ" dirty="0"/>
              <a:t>se </a:t>
            </a:r>
            <a:r>
              <a:rPr lang="cs-CZ" b="1" dirty="0"/>
              <a:t>mění</a:t>
            </a:r>
            <a:r>
              <a:rPr lang="cs-CZ" dirty="0"/>
              <a:t>, fakta stárnou, teorie umožňují lépe chápat </a:t>
            </a:r>
            <a:r>
              <a:rPr lang="cs-CZ" dirty="0" smtClean="0"/>
              <a:t>souvislosti – </a:t>
            </a:r>
            <a:r>
              <a:rPr lang="cs-CZ" b="1" dirty="0"/>
              <a:t>proč</a:t>
            </a:r>
            <a:r>
              <a:rPr lang="cs-CZ" dirty="0"/>
              <a:t> ke změnám dochází a jaké budou mít pravděpodobný </a:t>
            </a:r>
            <a:r>
              <a:rPr lang="cs-CZ" b="1" dirty="0"/>
              <a:t>směr</a:t>
            </a:r>
            <a:r>
              <a:rPr lang="cs-CZ" dirty="0"/>
              <a:t> a </a:t>
            </a:r>
            <a:r>
              <a:rPr lang="cs-CZ" b="1" dirty="0"/>
              <a:t>dopady</a:t>
            </a:r>
            <a:r>
              <a:rPr lang="cs-CZ" dirty="0" smtClean="0"/>
              <a:t>; </a:t>
            </a:r>
          </a:p>
          <a:p>
            <a:pPr lvl="0"/>
            <a:endParaRPr lang="cs-CZ" sz="1500" dirty="0" smtClean="0"/>
          </a:p>
          <a:p>
            <a:pPr lvl="0"/>
            <a:r>
              <a:rPr lang="cs-CZ" b="1" i="1" u="sng" dirty="0"/>
              <a:t>O</a:t>
            </a:r>
            <a:r>
              <a:rPr lang="cs-CZ" b="1" i="1" u="sng" dirty="0" smtClean="0"/>
              <a:t>tázky</a:t>
            </a:r>
            <a:r>
              <a:rPr lang="cs-CZ" i="1" dirty="0" smtClean="0"/>
              <a:t> CO?; JAK?; PROČ? (popsat; rozumět; vysvětlit).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31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Hledání kauzálních vysvětlení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7260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b="1" i="1" u="sng" dirty="0" smtClean="0"/>
              <a:t>Kritické </a:t>
            </a:r>
            <a:r>
              <a:rPr lang="cs-CZ" b="1" i="1" u="sng" dirty="0"/>
              <a:t>uvažování</a:t>
            </a:r>
            <a:r>
              <a:rPr lang="cs-CZ" dirty="0"/>
              <a:t>: </a:t>
            </a:r>
            <a:r>
              <a:rPr lang="cs-CZ" dirty="0" smtClean="0"/>
              <a:t>(jak </a:t>
            </a:r>
            <a:r>
              <a:rPr lang="cs-CZ" dirty="0"/>
              <a:t>víme, že něco </a:t>
            </a:r>
            <a:r>
              <a:rPr lang="cs-CZ" dirty="0" smtClean="0"/>
              <a:t>víme)?</a:t>
            </a:r>
            <a:endParaRPr lang="cs-CZ" dirty="0"/>
          </a:p>
          <a:p>
            <a:pPr lvl="1"/>
            <a:r>
              <a:rPr lang="cs-CZ" sz="2600" dirty="0" smtClean="0"/>
              <a:t>Jsme vždy </a:t>
            </a:r>
            <a:r>
              <a:rPr lang="cs-CZ" sz="2600" dirty="0"/>
              <a:t>ochotni zohlednit </a:t>
            </a:r>
            <a:r>
              <a:rPr lang="cs-CZ" sz="2600" b="1" dirty="0"/>
              <a:t>nové důkazy</a:t>
            </a:r>
            <a:r>
              <a:rPr lang="cs-CZ" sz="2600" dirty="0"/>
              <a:t> změnit co si </a:t>
            </a:r>
            <a:r>
              <a:rPr lang="cs-CZ" sz="2600" dirty="0" smtClean="0"/>
              <a:t>myslíme - o čem víme</a:t>
            </a:r>
            <a:r>
              <a:rPr lang="cs-CZ" sz="2600" dirty="0"/>
              <a:t>, že je </a:t>
            </a:r>
            <a:r>
              <a:rPr lang="cs-CZ" sz="2600" dirty="0" smtClean="0"/>
              <a:t>to „pravda“;</a:t>
            </a:r>
            <a:endParaRPr lang="cs-CZ" sz="2600" dirty="0"/>
          </a:p>
          <a:p>
            <a:pPr lvl="1"/>
            <a:r>
              <a:rPr lang="cs-CZ" sz="2600" dirty="0"/>
              <a:t>Vyváženo </a:t>
            </a:r>
            <a:r>
              <a:rPr lang="cs-CZ" sz="2600" b="1" dirty="0"/>
              <a:t>ostražitostí</a:t>
            </a:r>
            <a:r>
              <a:rPr lang="cs-CZ" sz="2600" dirty="0"/>
              <a:t> a kritickým zhodnocením nových důkazů;</a:t>
            </a:r>
          </a:p>
          <a:p>
            <a:pPr marL="0" indent="0">
              <a:buNone/>
            </a:pPr>
            <a:endParaRPr lang="cs-CZ" sz="1100" dirty="0"/>
          </a:p>
          <a:p>
            <a:pPr lvl="0"/>
            <a:r>
              <a:rPr lang="cs-CZ" dirty="0"/>
              <a:t>Jako ostatní vědci – </a:t>
            </a:r>
            <a:r>
              <a:rPr lang="cs-CZ" b="1" dirty="0"/>
              <a:t>političtí vědci </a:t>
            </a:r>
            <a:r>
              <a:rPr lang="cs-CZ" b="1" i="1" u="sng" dirty="0"/>
              <a:t>vyvíjejí a testují teorie</a:t>
            </a:r>
            <a:r>
              <a:rPr lang="cs-CZ" dirty="0" smtClean="0"/>
              <a:t>;</a:t>
            </a:r>
          </a:p>
          <a:p>
            <a:pPr marL="0" lvl="0" indent="0">
              <a:buNone/>
            </a:pPr>
            <a:endParaRPr lang="cs-CZ" sz="1100" dirty="0"/>
          </a:p>
          <a:p>
            <a:pPr lvl="0"/>
            <a:r>
              <a:rPr lang="cs-CZ" sz="3400" b="1" i="1" u="sng" dirty="0">
                <a:solidFill>
                  <a:srgbClr val="0070C0"/>
                </a:solidFill>
              </a:rPr>
              <a:t>Teorie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smtClean="0"/>
              <a:t>kvalifikovaná</a:t>
            </a:r>
            <a:r>
              <a:rPr lang="cs-CZ" dirty="0" smtClean="0"/>
              <a:t>) testovaná </a:t>
            </a:r>
            <a:r>
              <a:rPr lang="cs-CZ" b="1" dirty="0"/>
              <a:t>domněnka</a:t>
            </a:r>
            <a:r>
              <a:rPr lang="cs-CZ" dirty="0"/>
              <a:t> o </a:t>
            </a:r>
            <a:r>
              <a:rPr lang="cs-CZ" b="1" dirty="0"/>
              <a:t>příčinách</a:t>
            </a:r>
            <a:r>
              <a:rPr lang="cs-CZ" dirty="0"/>
              <a:t> </a:t>
            </a:r>
            <a:r>
              <a:rPr lang="cs-CZ" b="1" dirty="0" smtClean="0"/>
              <a:t>fenoménu</a:t>
            </a:r>
            <a:r>
              <a:rPr lang="cs-CZ" dirty="0" smtClean="0"/>
              <a:t> </a:t>
            </a:r>
            <a:r>
              <a:rPr lang="cs-CZ" dirty="0"/>
              <a:t>který zkoumáme;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dyž </a:t>
            </a:r>
            <a:r>
              <a:rPr lang="cs-CZ" dirty="0"/>
              <a:t>byla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vytvořena</a:t>
            </a:r>
            <a:r>
              <a:rPr lang="cs-CZ" dirty="0"/>
              <a:t>, můžeme ji </a:t>
            </a:r>
            <a:r>
              <a:rPr lang="cs-CZ" b="1" dirty="0"/>
              <a:t>přeložit</a:t>
            </a:r>
            <a:r>
              <a:rPr lang="cs-CZ" dirty="0"/>
              <a:t> do jedné nebo několika testovatelných </a:t>
            </a:r>
            <a:r>
              <a:rPr lang="cs-CZ" b="1" dirty="0">
                <a:solidFill>
                  <a:srgbClr val="0070C0"/>
                </a:solidFill>
              </a:rPr>
              <a:t>hypotéz</a:t>
            </a:r>
            <a:r>
              <a:rPr lang="cs-CZ" dirty="0" smtClean="0"/>
              <a:t>;</a:t>
            </a:r>
          </a:p>
          <a:p>
            <a:pPr marL="0" lvl="0" indent="0">
              <a:buNone/>
            </a:pPr>
            <a:endParaRPr lang="cs-CZ" sz="1100" dirty="0"/>
          </a:p>
          <a:p>
            <a:pPr lvl="0"/>
            <a:r>
              <a:rPr lang="cs-CZ" b="1" i="1" u="sng" dirty="0">
                <a:solidFill>
                  <a:srgbClr val="0070C0"/>
                </a:solidFill>
              </a:rPr>
              <a:t>Hypotéza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na teorii</a:t>
            </a:r>
            <a:r>
              <a:rPr lang="cs-CZ" dirty="0"/>
              <a:t> </a:t>
            </a:r>
            <a:r>
              <a:rPr lang="cs-CZ" b="1" dirty="0"/>
              <a:t>postavené</a:t>
            </a:r>
            <a:r>
              <a:rPr lang="cs-CZ" dirty="0"/>
              <a:t> </a:t>
            </a:r>
            <a:r>
              <a:rPr lang="cs-CZ" b="1" dirty="0"/>
              <a:t>tvrzení</a:t>
            </a:r>
            <a:r>
              <a:rPr lang="cs-CZ" dirty="0"/>
              <a:t> o </a:t>
            </a:r>
            <a:r>
              <a:rPr lang="cs-CZ" b="1" dirty="0"/>
              <a:t>vztahu</a:t>
            </a:r>
            <a:r>
              <a:rPr lang="cs-CZ" dirty="0"/>
              <a:t>, který </a:t>
            </a:r>
            <a:r>
              <a:rPr lang="cs-CZ" b="1" dirty="0"/>
              <a:t>očekáváme</a:t>
            </a:r>
            <a:r>
              <a:rPr lang="cs-CZ" dirty="0"/>
              <a:t>, že budeme </a:t>
            </a:r>
            <a:r>
              <a:rPr lang="cs-CZ" b="1" dirty="0"/>
              <a:t>pozorovat</a:t>
            </a:r>
            <a:r>
              <a:rPr lang="cs-CZ" dirty="0"/>
              <a:t>;</a:t>
            </a:r>
          </a:p>
          <a:p>
            <a:pPr lvl="1"/>
            <a:r>
              <a:rPr lang="cs-CZ" b="1" i="1" u="sng" dirty="0"/>
              <a:t>Nulová hypotéza</a:t>
            </a:r>
            <a:r>
              <a:rPr lang="cs-CZ" dirty="0"/>
              <a:t>: také na teorii postavené </a:t>
            </a:r>
            <a:r>
              <a:rPr lang="cs-CZ" dirty="0" smtClean="0"/>
              <a:t>tvrzení - co </a:t>
            </a:r>
            <a:r>
              <a:rPr lang="cs-CZ" dirty="0"/>
              <a:t>očekáváme, že budeme </a:t>
            </a:r>
            <a:r>
              <a:rPr lang="cs-CZ" b="1" dirty="0"/>
              <a:t>pozorovat</a:t>
            </a:r>
            <a:r>
              <a:rPr lang="cs-CZ" dirty="0"/>
              <a:t>, </a:t>
            </a:r>
            <a:r>
              <a:rPr lang="cs-CZ" b="1" dirty="0"/>
              <a:t>pokud</a:t>
            </a:r>
            <a:r>
              <a:rPr lang="cs-CZ" dirty="0"/>
              <a:t> je naše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nesprávná</a:t>
            </a:r>
            <a:r>
              <a:rPr lang="cs-CZ" dirty="0" smtClean="0"/>
              <a:t>;</a:t>
            </a:r>
          </a:p>
          <a:p>
            <a:pPr lvl="1"/>
            <a:endParaRPr lang="cs-CZ" sz="1300" dirty="0"/>
          </a:p>
          <a:p>
            <a:pPr lvl="0"/>
            <a:r>
              <a:rPr lang="cs-CZ" b="1" i="1" u="sng" dirty="0">
                <a:solidFill>
                  <a:srgbClr val="0070C0"/>
                </a:solidFill>
              </a:rPr>
              <a:t>Testování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proces</a:t>
            </a:r>
            <a:r>
              <a:rPr lang="cs-CZ" dirty="0"/>
              <a:t>, v rámci kterého vědec systematicky </a:t>
            </a:r>
            <a:r>
              <a:rPr lang="cs-CZ" b="1" dirty="0"/>
              <a:t>sbírá důkazy</a:t>
            </a:r>
            <a:r>
              <a:rPr lang="cs-CZ" dirty="0"/>
              <a:t>, aby mohl </a:t>
            </a:r>
            <a:r>
              <a:rPr lang="cs-CZ" b="1" dirty="0"/>
              <a:t>rozhodnout</a:t>
            </a:r>
            <a:r>
              <a:rPr lang="cs-CZ" dirty="0"/>
              <a:t>, zda důkazy </a:t>
            </a:r>
            <a:r>
              <a:rPr lang="cs-CZ" b="1" dirty="0"/>
              <a:t>podporují</a:t>
            </a:r>
            <a:r>
              <a:rPr lang="cs-CZ" dirty="0"/>
              <a:t> </a:t>
            </a:r>
            <a:r>
              <a:rPr lang="cs-CZ" b="1" dirty="0"/>
              <a:t>hypotézu</a:t>
            </a:r>
            <a:r>
              <a:rPr lang="cs-CZ" dirty="0"/>
              <a:t>,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b="1" dirty="0"/>
              <a:t>nulovou</a:t>
            </a:r>
            <a:r>
              <a:rPr lang="cs-CZ" dirty="0"/>
              <a:t> hypotézu;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hypotéza </a:t>
            </a:r>
            <a:r>
              <a:rPr lang="cs-CZ" b="1" dirty="0"/>
              <a:t>přežije testování</a:t>
            </a:r>
            <a:r>
              <a:rPr lang="cs-CZ" dirty="0"/>
              <a:t>, začínáme </a:t>
            </a:r>
            <a:r>
              <a:rPr lang="cs-CZ" b="1" dirty="0"/>
              <a:t>získávat důvěru</a:t>
            </a:r>
            <a:r>
              <a:rPr lang="cs-CZ" dirty="0"/>
              <a:t> v teorii;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49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1268760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dirty="0"/>
              <a:t>Kauzální</a:t>
            </a:r>
            <a:r>
              <a:rPr lang="cs-CZ" sz="4400" b="1" dirty="0"/>
              <a:t> teorie </a:t>
            </a:r>
            <a:r>
              <a:rPr lang="cs-CZ" sz="4400" dirty="0"/>
              <a:t>–&gt; </a:t>
            </a:r>
            <a:endParaRPr lang="cs-CZ" sz="4400" dirty="0" smtClean="0"/>
          </a:p>
          <a:p>
            <a:pPr lvl="0" algn="ctr"/>
            <a:r>
              <a:rPr lang="cs-CZ" sz="4400" dirty="0" smtClean="0"/>
              <a:t>–&gt; </a:t>
            </a:r>
            <a:r>
              <a:rPr lang="cs-CZ" sz="4000" b="1" dirty="0" smtClean="0"/>
              <a:t>hypotéza</a:t>
            </a:r>
            <a:r>
              <a:rPr lang="cs-CZ" sz="4000" dirty="0" smtClean="0"/>
              <a:t> </a:t>
            </a:r>
            <a:r>
              <a:rPr lang="cs-CZ" sz="4400" dirty="0"/>
              <a:t>–&gt; </a:t>
            </a:r>
            <a:endParaRPr lang="cs-CZ" sz="2400" dirty="0"/>
          </a:p>
          <a:p>
            <a:pPr lvl="0" algn="ctr"/>
            <a:r>
              <a:rPr lang="cs-CZ" sz="4400" dirty="0" smtClean="0"/>
              <a:t>–&gt; </a:t>
            </a:r>
            <a:r>
              <a:rPr lang="cs-CZ" sz="4000" dirty="0" smtClean="0"/>
              <a:t>empirický </a:t>
            </a:r>
            <a:r>
              <a:rPr lang="cs-CZ" sz="4000" b="1" dirty="0"/>
              <a:t>test</a:t>
            </a:r>
            <a:r>
              <a:rPr lang="cs-CZ" sz="4000" dirty="0"/>
              <a:t> </a:t>
            </a:r>
            <a:r>
              <a:rPr lang="cs-CZ" sz="4400" dirty="0"/>
              <a:t>–&gt; </a:t>
            </a:r>
            <a:endParaRPr lang="cs-CZ" sz="4400" dirty="0" smtClean="0"/>
          </a:p>
          <a:p>
            <a:pPr lvl="0" algn="ctr"/>
            <a:r>
              <a:rPr lang="cs-CZ" sz="4400" dirty="0" smtClean="0"/>
              <a:t>–&gt; </a:t>
            </a:r>
            <a:r>
              <a:rPr lang="cs-CZ" sz="4000" dirty="0" smtClean="0"/>
              <a:t>evaluace </a:t>
            </a:r>
            <a:r>
              <a:rPr lang="cs-CZ" sz="4000" dirty="0"/>
              <a:t>hypotézy </a:t>
            </a:r>
            <a:r>
              <a:rPr lang="cs-CZ" sz="4400" dirty="0"/>
              <a:t>–&gt; </a:t>
            </a:r>
            <a:endParaRPr lang="cs-CZ" sz="2400" dirty="0"/>
          </a:p>
          <a:p>
            <a:pPr lvl="0" algn="ctr"/>
            <a:r>
              <a:rPr lang="cs-CZ" sz="4400" dirty="0" smtClean="0"/>
              <a:t>–&gt; </a:t>
            </a:r>
            <a:r>
              <a:rPr lang="cs-CZ" sz="4000" dirty="0" smtClean="0"/>
              <a:t>evaluace </a:t>
            </a:r>
            <a:r>
              <a:rPr lang="cs-CZ" sz="4000" dirty="0"/>
              <a:t>kauzální teorie </a:t>
            </a:r>
            <a:r>
              <a:rPr lang="cs-CZ" sz="4400" dirty="0"/>
              <a:t>–&gt; </a:t>
            </a:r>
            <a:endParaRPr lang="cs-CZ" sz="4400" dirty="0" smtClean="0"/>
          </a:p>
          <a:p>
            <a:pPr lvl="0" algn="ctr"/>
            <a:r>
              <a:rPr lang="cs-CZ" sz="4400" dirty="0" smtClean="0"/>
              <a:t>–&gt; vědecký</a:t>
            </a:r>
            <a:r>
              <a:rPr lang="cs-CZ" sz="4400" b="1" dirty="0" smtClean="0"/>
              <a:t> poznatek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88700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Věda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604867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Jádro</a:t>
            </a:r>
            <a:r>
              <a:rPr lang="cs-CZ" dirty="0"/>
              <a:t> vědeckého procesu je </a:t>
            </a:r>
            <a:r>
              <a:rPr lang="cs-CZ" b="1" dirty="0"/>
              <a:t>skepse</a:t>
            </a:r>
            <a:r>
              <a:rPr lang="cs-CZ" dirty="0"/>
              <a:t> </a:t>
            </a:r>
            <a:r>
              <a:rPr lang="cs-CZ" sz="2600" dirty="0"/>
              <a:t>(</a:t>
            </a:r>
            <a:r>
              <a:rPr lang="cs-CZ" sz="2600" b="1" dirty="0"/>
              <a:t>útok</a:t>
            </a:r>
            <a:r>
              <a:rPr lang="cs-CZ" sz="2600" dirty="0"/>
              <a:t> na </a:t>
            </a:r>
            <a:r>
              <a:rPr lang="cs-CZ" sz="2600" b="1" dirty="0" smtClean="0"/>
              <a:t>teorii</a:t>
            </a:r>
            <a:r>
              <a:rPr lang="cs-CZ" sz="2600" dirty="0"/>
              <a:t>, </a:t>
            </a:r>
            <a:r>
              <a:rPr lang="cs-CZ" sz="2600" b="1" dirty="0"/>
              <a:t>hledání</a:t>
            </a:r>
            <a:r>
              <a:rPr lang="cs-CZ" sz="2600" dirty="0"/>
              <a:t> </a:t>
            </a:r>
            <a:r>
              <a:rPr lang="cs-CZ" sz="2600" b="1" dirty="0"/>
              <a:t>nového</a:t>
            </a:r>
            <a:r>
              <a:rPr lang="cs-CZ" sz="2600" dirty="0"/>
              <a:t> </a:t>
            </a:r>
            <a:r>
              <a:rPr lang="cs-CZ" sz="2600" b="1" dirty="0"/>
              <a:t>testu</a:t>
            </a:r>
            <a:r>
              <a:rPr lang="cs-CZ" sz="2600" dirty="0"/>
              <a:t>, který by teorii zpochybnil, </a:t>
            </a:r>
            <a:r>
              <a:rPr lang="cs-CZ" sz="2600" b="1" dirty="0" smtClean="0"/>
              <a:t>favorizována</a:t>
            </a:r>
            <a:r>
              <a:rPr lang="cs-CZ" sz="2600" dirty="0" smtClean="0"/>
              <a:t> </a:t>
            </a:r>
            <a:r>
              <a:rPr lang="cs-CZ" sz="2600" b="1" dirty="0"/>
              <a:t>nulová</a:t>
            </a:r>
            <a:r>
              <a:rPr lang="cs-CZ" sz="2600" dirty="0"/>
              <a:t> hypotéza</a:t>
            </a:r>
            <a:r>
              <a:rPr lang="cs-CZ" sz="2600" dirty="0" smtClean="0"/>
              <a:t>)</a:t>
            </a:r>
            <a:r>
              <a:rPr lang="cs-CZ" dirty="0" smtClean="0"/>
              <a:t>;</a:t>
            </a:r>
            <a:endParaRPr lang="cs-CZ" dirty="0"/>
          </a:p>
          <a:p>
            <a:pPr lvl="1"/>
            <a:r>
              <a:rPr lang="cs-CZ" sz="2600" dirty="0"/>
              <a:t>Vs. </a:t>
            </a:r>
            <a:r>
              <a:rPr lang="cs-CZ" sz="2600" dirty="0" smtClean="0"/>
              <a:t>„</a:t>
            </a:r>
            <a:r>
              <a:rPr lang="cs-CZ" sz="2600" b="1" dirty="0" smtClean="0"/>
              <a:t>advokát“</a:t>
            </a:r>
            <a:r>
              <a:rPr lang="cs-CZ" sz="2600" dirty="0" smtClean="0"/>
              <a:t> </a:t>
            </a:r>
            <a:r>
              <a:rPr lang="cs-CZ" sz="2600" dirty="0"/>
              <a:t>– cíl dokázat žádoucí výsledek – ignoruje nebo zdiskredituje důkazy proti němu, podporuje a zdůrazňuje důkazy pro něj;</a:t>
            </a:r>
          </a:p>
          <a:p>
            <a:pPr lvl="0"/>
            <a:endParaRPr lang="cs-CZ" sz="1300" dirty="0" smtClean="0"/>
          </a:p>
          <a:p>
            <a:pPr lvl="0"/>
            <a:r>
              <a:rPr lang="cs-CZ" i="1" dirty="0" smtClean="0"/>
              <a:t>Politické </a:t>
            </a:r>
            <a:r>
              <a:rPr lang="cs-CZ" i="1" dirty="0"/>
              <a:t>vědy </a:t>
            </a:r>
            <a:r>
              <a:rPr lang="cs-CZ" dirty="0"/>
              <a:t>– </a:t>
            </a:r>
            <a:r>
              <a:rPr lang="cs-CZ" dirty="0" smtClean="0"/>
              <a:t>problém </a:t>
            </a:r>
            <a:r>
              <a:rPr lang="cs-CZ" b="1" dirty="0" smtClean="0"/>
              <a:t>normativního </a:t>
            </a:r>
            <a:r>
              <a:rPr lang="cs-CZ" b="1" dirty="0" smtClean="0"/>
              <a:t>zatížení</a:t>
            </a:r>
            <a:r>
              <a:rPr lang="cs-CZ" dirty="0"/>
              <a:t>;</a:t>
            </a:r>
            <a:r>
              <a:rPr lang="cs-CZ" dirty="0" smtClean="0"/>
              <a:t> </a:t>
            </a:r>
            <a:endParaRPr lang="cs-CZ" dirty="0"/>
          </a:p>
          <a:p>
            <a:pPr lvl="0"/>
            <a:endParaRPr lang="cs-CZ" sz="1000" dirty="0" smtClean="0"/>
          </a:p>
          <a:p>
            <a:pPr lvl="0"/>
            <a:r>
              <a:rPr lang="cs-CZ" dirty="0" smtClean="0"/>
              <a:t>Jakmile </a:t>
            </a:r>
            <a:r>
              <a:rPr lang="cs-CZ" dirty="0"/>
              <a:t>je </a:t>
            </a:r>
            <a:r>
              <a:rPr lang="cs-CZ" b="1" dirty="0"/>
              <a:t>teorie ustavena</a:t>
            </a:r>
            <a:r>
              <a:rPr lang="cs-CZ" dirty="0"/>
              <a:t> – vědci staví na jejích základech</a:t>
            </a:r>
            <a:r>
              <a:rPr lang="cs-CZ" dirty="0" smtClean="0"/>
              <a:t>;</a:t>
            </a:r>
          </a:p>
          <a:p>
            <a:pPr marL="0" lvl="0" indent="0">
              <a:buNone/>
            </a:pPr>
            <a:endParaRPr lang="cs-CZ" sz="1000" dirty="0"/>
          </a:p>
          <a:p>
            <a:pPr lvl="0"/>
            <a:r>
              <a:rPr lang="cs-CZ" b="1" i="1" u="sng" dirty="0">
                <a:solidFill>
                  <a:srgbClr val="0070C0"/>
                </a:solidFill>
              </a:rPr>
              <a:t>Paradigma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(Kuhn) – </a:t>
            </a:r>
            <a:r>
              <a:rPr lang="cs-CZ" dirty="0" smtClean="0"/>
              <a:t>vědecké </a:t>
            </a:r>
            <a:r>
              <a:rPr lang="cs-CZ" dirty="0"/>
              <a:t>disciplíny procházejí cykly akumulace znalostí postavených na sadě </a:t>
            </a:r>
            <a:r>
              <a:rPr lang="cs-CZ" b="1" i="1" dirty="0"/>
              <a:t>sdílených předpokladů </a:t>
            </a:r>
            <a:r>
              <a:rPr lang="cs-CZ" i="1" dirty="0"/>
              <a:t>a</a:t>
            </a:r>
            <a:r>
              <a:rPr lang="cs-CZ" b="1" i="1" dirty="0"/>
              <a:t> </a:t>
            </a:r>
            <a:r>
              <a:rPr lang="cs-CZ" i="1" dirty="0"/>
              <a:t>všeobecně</a:t>
            </a:r>
            <a:r>
              <a:rPr lang="cs-CZ" b="1" i="1" dirty="0"/>
              <a:t> akceptovaných </a:t>
            </a:r>
            <a:r>
              <a:rPr lang="cs-CZ" b="1" i="1" dirty="0" smtClean="0"/>
              <a:t>teorií</a:t>
            </a:r>
            <a:r>
              <a:rPr lang="cs-CZ" dirty="0" smtClean="0"/>
              <a:t> </a:t>
            </a:r>
            <a:r>
              <a:rPr lang="cs-CZ" dirty="0"/>
              <a:t>o tom jak svět funguje;</a:t>
            </a:r>
          </a:p>
          <a:p>
            <a:pPr lvl="1"/>
            <a:r>
              <a:rPr lang="cs-CZ" dirty="0"/>
              <a:t>Jakmile je paradigma přijato – řeší se </a:t>
            </a:r>
            <a:r>
              <a:rPr lang="cs-CZ" b="1" dirty="0" smtClean="0"/>
              <a:t>konkrétnější otázky</a:t>
            </a:r>
            <a:r>
              <a:rPr lang="cs-CZ" dirty="0" smtClean="0"/>
              <a:t> </a:t>
            </a:r>
            <a:r>
              <a:rPr lang="cs-CZ" dirty="0"/>
              <a:t>vycházející z předchozího výzkumu – </a:t>
            </a:r>
            <a:r>
              <a:rPr lang="cs-CZ" dirty="0" smtClean="0"/>
              <a:t>tzv. </a:t>
            </a:r>
            <a:r>
              <a:rPr lang="cs-CZ" b="1" i="1" u="sng" dirty="0" smtClean="0"/>
              <a:t>normální </a:t>
            </a:r>
            <a:r>
              <a:rPr lang="cs-CZ" b="1" i="1" u="sng" dirty="0"/>
              <a:t>věda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Když je zjištěný </a:t>
            </a:r>
            <a:r>
              <a:rPr lang="cs-CZ" b="1" dirty="0"/>
              <a:t>zásadní problém</a:t>
            </a:r>
            <a:r>
              <a:rPr lang="cs-CZ" dirty="0"/>
              <a:t> – </a:t>
            </a:r>
            <a:r>
              <a:rPr lang="cs-CZ" b="1" i="1" dirty="0"/>
              <a:t>revoluční období</a:t>
            </a:r>
            <a:r>
              <a:rPr lang="cs-CZ" dirty="0"/>
              <a:t> (</a:t>
            </a:r>
            <a:r>
              <a:rPr lang="cs-CZ" i="1" dirty="0" smtClean="0"/>
              <a:t>16st.: </a:t>
            </a:r>
            <a:r>
              <a:rPr lang="cs-CZ" i="1" dirty="0"/>
              <a:t>Země jako </a:t>
            </a:r>
            <a:r>
              <a:rPr lang="cs-CZ" i="1" dirty="0" smtClean="0"/>
              <a:t>střed vesmíru</a:t>
            </a:r>
            <a:r>
              <a:rPr lang="cs-CZ" dirty="0" smtClean="0"/>
              <a:t>), </a:t>
            </a:r>
            <a:r>
              <a:rPr lang="cs-CZ" dirty="0"/>
              <a:t>rostoucí množství důkazů </a:t>
            </a:r>
            <a:r>
              <a:rPr lang="cs-CZ" b="1" dirty="0"/>
              <a:t>převáží</a:t>
            </a:r>
            <a:r>
              <a:rPr lang="cs-CZ" dirty="0"/>
              <a:t> – vzniknou nové předpoklady a teorie – </a:t>
            </a:r>
            <a:r>
              <a:rPr lang="cs-CZ" b="1" dirty="0" smtClean="0"/>
              <a:t>nová paradigmata</a:t>
            </a:r>
            <a:r>
              <a:rPr lang="cs-CZ" dirty="0" smtClean="0"/>
              <a:t> </a:t>
            </a:r>
            <a:r>
              <a:rPr lang="cs-CZ" dirty="0"/>
              <a:t>– nové období normální vědy;</a:t>
            </a:r>
          </a:p>
        </p:txBody>
      </p:sp>
    </p:spTree>
    <p:extLst>
      <p:ext uri="{BB962C8B-B14F-4D97-AF65-F5344CB8AC3E}">
        <p14:creationId xmlns:p14="http://schemas.microsoft.com/office/powerpoint/2010/main" val="221691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Myšlení v proměnných a kauzálních vztazích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626469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b="1" i="1" u="sng" dirty="0" smtClean="0">
                <a:solidFill>
                  <a:srgbClr val="0070C0"/>
                </a:solidFill>
              </a:rPr>
              <a:t>Proměnná</a:t>
            </a:r>
            <a:r>
              <a:rPr lang="cs-CZ" dirty="0" smtClean="0"/>
              <a:t>: </a:t>
            </a:r>
            <a:r>
              <a:rPr lang="cs-CZ" dirty="0"/>
              <a:t>označení + hodnota</a:t>
            </a:r>
            <a:r>
              <a:rPr lang="cs-CZ" dirty="0" smtClean="0"/>
              <a:t>;</a:t>
            </a:r>
            <a:endParaRPr lang="cs-CZ" dirty="0"/>
          </a:p>
          <a:p>
            <a:pPr lvl="1"/>
            <a:r>
              <a:rPr lang="cs-CZ" i="1" dirty="0">
                <a:solidFill>
                  <a:srgbClr val="7030A0"/>
                </a:solidFill>
              </a:rPr>
              <a:t>Příklad: </a:t>
            </a:r>
            <a:r>
              <a:rPr lang="cs-CZ" b="1" i="1" dirty="0">
                <a:solidFill>
                  <a:srgbClr val="7030A0"/>
                </a:solidFill>
              </a:rPr>
              <a:t>úřadující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u="sng" dirty="0">
                <a:solidFill>
                  <a:srgbClr val="7030A0"/>
                </a:solidFill>
              </a:rPr>
              <a:t>prezident</a:t>
            </a:r>
            <a:r>
              <a:rPr lang="cs-CZ" i="1" dirty="0">
                <a:solidFill>
                  <a:srgbClr val="7030A0"/>
                </a:solidFill>
              </a:rPr>
              <a:t> má větší šanci na </a:t>
            </a:r>
            <a:r>
              <a:rPr lang="cs-CZ" b="1" i="1" u="sng" dirty="0" smtClean="0">
                <a:solidFill>
                  <a:srgbClr val="7030A0"/>
                </a:solidFill>
              </a:rPr>
              <a:t>re-elekci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>
                <a:solidFill>
                  <a:srgbClr val="7030A0"/>
                </a:solidFill>
              </a:rPr>
              <a:t>pokud je na tom </a:t>
            </a:r>
            <a:r>
              <a:rPr lang="cs-CZ" b="1" i="1" u="sng" dirty="0">
                <a:solidFill>
                  <a:srgbClr val="7030A0"/>
                </a:solidFill>
              </a:rPr>
              <a:t>ekonomika</a:t>
            </a:r>
            <a:r>
              <a:rPr lang="cs-CZ" b="1" i="1" dirty="0">
                <a:solidFill>
                  <a:srgbClr val="7030A0"/>
                </a:solidFill>
              </a:rPr>
              <a:t> dobře</a:t>
            </a:r>
            <a:r>
              <a:rPr lang="cs-CZ" i="1" dirty="0">
                <a:solidFill>
                  <a:srgbClr val="7030A0"/>
                </a:solidFill>
              </a:rPr>
              <a:t>;</a:t>
            </a:r>
            <a:endParaRPr lang="cs-CZ" dirty="0">
              <a:solidFill>
                <a:srgbClr val="7030A0"/>
              </a:solidFill>
            </a:endParaRPr>
          </a:p>
          <a:p>
            <a:pPr lvl="1"/>
            <a:r>
              <a:rPr lang="cs-CZ" b="1" i="1" dirty="0">
                <a:solidFill>
                  <a:srgbClr val="7030A0"/>
                </a:solidFill>
              </a:rPr>
              <a:t>Ekonomika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nezávislá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proměnná </a:t>
            </a:r>
            <a:r>
              <a:rPr lang="cs-CZ" i="1" dirty="0" smtClean="0">
                <a:solidFill>
                  <a:srgbClr val="7030A0"/>
                </a:solidFill>
              </a:rPr>
              <a:t>(příčina) – </a:t>
            </a:r>
            <a:r>
              <a:rPr lang="cs-CZ" b="1" i="1" dirty="0">
                <a:solidFill>
                  <a:srgbClr val="7030A0"/>
                </a:solidFill>
              </a:rPr>
              <a:t>volební výsledek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 </a:t>
            </a:r>
            <a:r>
              <a:rPr lang="cs-CZ" b="1" i="1" dirty="0" smtClean="0">
                <a:solidFill>
                  <a:srgbClr val="7030A0"/>
                </a:solidFill>
              </a:rPr>
              <a:t>závislá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proměnná (následek);</a:t>
            </a:r>
            <a:endParaRPr lang="cs-CZ" dirty="0">
              <a:solidFill>
                <a:srgbClr val="7030A0"/>
              </a:solidFill>
            </a:endParaRPr>
          </a:p>
          <a:p>
            <a:pPr lvl="0"/>
            <a:r>
              <a:rPr lang="cs-CZ" dirty="0"/>
              <a:t>Hodnota </a:t>
            </a:r>
            <a:r>
              <a:rPr lang="cs-CZ" b="1" dirty="0">
                <a:solidFill>
                  <a:srgbClr val="0070C0"/>
                </a:solidFill>
              </a:rPr>
              <a:t>závislé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proměnné </a:t>
            </a:r>
            <a:r>
              <a:rPr lang="cs-CZ" dirty="0" smtClean="0"/>
              <a:t>závisí </a:t>
            </a:r>
            <a:r>
              <a:rPr lang="cs-CZ" dirty="0"/>
              <a:t>na hodnotě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nezávislé </a:t>
            </a:r>
            <a:r>
              <a:rPr lang="cs-CZ" dirty="0" smtClean="0">
                <a:solidFill>
                  <a:srgbClr val="0070C0"/>
                </a:solidFill>
              </a:rPr>
              <a:t>proměnné</a:t>
            </a:r>
            <a:r>
              <a:rPr lang="cs-CZ" dirty="0" smtClean="0"/>
              <a:t>; </a:t>
            </a:r>
            <a:r>
              <a:rPr lang="cs-CZ" dirty="0" smtClean="0"/>
              <a:t>NP -&gt; ZP</a:t>
            </a:r>
          </a:p>
          <a:p>
            <a:pPr lvl="0"/>
            <a:endParaRPr lang="cs-CZ" sz="1300" dirty="0"/>
          </a:p>
          <a:p>
            <a:pPr lvl="0"/>
            <a:r>
              <a:rPr lang="cs-CZ" b="1" i="1" u="sng" dirty="0">
                <a:solidFill>
                  <a:srgbClr val="0070C0"/>
                </a:solidFill>
              </a:rPr>
              <a:t>Teorie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): </a:t>
            </a:r>
            <a:r>
              <a:rPr lang="cs-CZ" b="1" dirty="0" smtClean="0"/>
              <a:t>domněnka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/>
              <a:t>příčinách</a:t>
            </a:r>
            <a:r>
              <a:rPr lang="cs-CZ" dirty="0"/>
              <a:t> nějakého </a:t>
            </a:r>
            <a:r>
              <a:rPr lang="cs-CZ" b="1" dirty="0"/>
              <a:t>fenoménu</a:t>
            </a:r>
            <a:r>
              <a:rPr lang="cs-CZ" dirty="0"/>
              <a:t>, který </a:t>
            </a:r>
            <a:r>
              <a:rPr lang="cs-CZ" dirty="0" smtClean="0"/>
              <a:t>zkoumáme; 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j. že </a:t>
            </a:r>
            <a:r>
              <a:rPr lang="cs-CZ" b="1" dirty="0"/>
              <a:t>nezávislá</a:t>
            </a:r>
            <a:r>
              <a:rPr lang="cs-CZ" dirty="0"/>
              <a:t> proměnná je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/>
              <a:t>propojena</a:t>
            </a:r>
            <a:r>
              <a:rPr lang="cs-CZ" dirty="0"/>
              <a:t> se </a:t>
            </a:r>
            <a:r>
              <a:rPr lang="cs-CZ" b="1" dirty="0"/>
              <a:t>závislou</a:t>
            </a:r>
            <a:r>
              <a:rPr lang="cs-CZ" dirty="0"/>
              <a:t> </a:t>
            </a:r>
            <a:r>
              <a:rPr lang="cs-CZ" dirty="0" smtClean="0"/>
              <a:t>proměnou… </a:t>
            </a:r>
            <a:r>
              <a:rPr lang="cs-CZ" b="1" dirty="0"/>
              <a:t>změna</a:t>
            </a:r>
            <a:r>
              <a:rPr lang="cs-CZ" dirty="0"/>
              <a:t> </a:t>
            </a:r>
            <a:r>
              <a:rPr lang="cs-CZ" b="1" dirty="0"/>
              <a:t>nezávislé</a:t>
            </a:r>
            <a:r>
              <a:rPr lang="cs-CZ" dirty="0"/>
              <a:t> </a:t>
            </a:r>
            <a:r>
              <a:rPr lang="cs-CZ" b="1" dirty="0" smtClean="0"/>
              <a:t>zapříčiňuje</a:t>
            </a:r>
            <a:r>
              <a:rPr lang="cs-CZ" dirty="0" smtClean="0"/>
              <a:t> </a:t>
            </a:r>
            <a:r>
              <a:rPr lang="cs-CZ" b="1" dirty="0"/>
              <a:t>změnu</a:t>
            </a:r>
            <a:r>
              <a:rPr lang="cs-CZ" dirty="0"/>
              <a:t> </a:t>
            </a:r>
            <a:r>
              <a:rPr lang="cs-CZ" b="1" dirty="0"/>
              <a:t>závislé</a:t>
            </a:r>
            <a:r>
              <a:rPr lang="cs-CZ" dirty="0"/>
              <a:t> proměnné</a:t>
            </a:r>
            <a:r>
              <a:rPr lang="cs-CZ" dirty="0" smtClean="0"/>
              <a:t>;</a:t>
            </a:r>
            <a:endParaRPr lang="cs-CZ" dirty="0"/>
          </a:p>
          <a:p>
            <a:pPr lvl="1"/>
            <a:r>
              <a:rPr lang="cs-CZ" b="1" dirty="0"/>
              <a:t>v</a:t>
            </a:r>
            <a:r>
              <a:rPr lang="cs-CZ" b="1" dirty="0" smtClean="0"/>
              <a:t>yšší</a:t>
            </a:r>
            <a:r>
              <a:rPr lang="cs-CZ" dirty="0" smtClean="0"/>
              <a:t> </a:t>
            </a:r>
            <a:r>
              <a:rPr lang="cs-CZ" dirty="0"/>
              <a:t>(nižší) </a:t>
            </a:r>
            <a:r>
              <a:rPr lang="cs-CZ" dirty="0" smtClean="0"/>
              <a:t>hodnota </a:t>
            </a:r>
            <a:r>
              <a:rPr lang="cs-CZ" b="1" dirty="0" smtClean="0"/>
              <a:t>NP</a:t>
            </a:r>
            <a:r>
              <a:rPr lang="cs-CZ" dirty="0" smtClean="0"/>
              <a:t> </a:t>
            </a:r>
            <a:r>
              <a:rPr lang="cs-CZ" dirty="0"/>
              <a:t>je příčinou </a:t>
            </a:r>
            <a:r>
              <a:rPr lang="cs-CZ" b="1" dirty="0"/>
              <a:t>vyšší</a:t>
            </a:r>
            <a:r>
              <a:rPr lang="cs-CZ" dirty="0"/>
              <a:t> (nižší) </a:t>
            </a:r>
            <a:r>
              <a:rPr lang="cs-CZ" dirty="0" smtClean="0"/>
              <a:t>hodnoty </a:t>
            </a:r>
            <a:r>
              <a:rPr lang="cs-CZ" b="1" dirty="0" smtClean="0"/>
              <a:t>ZP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/>
              <a:t>pozitivní </a:t>
            </a:r>
            <a:r>
              <a:rPr lang="cs-CZ" i="1" dirty="0" smtClean="0"/>
              <a:t>směr/negativní směr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i="1" dirty="0" smtClean="0"/>
              <a:t>klíčem </a:t>
            </a:r>
            <a:r>
              <a:rPr lang="cs-CZ" i="1" dirty="0"/>
              <a:t>je </a:t>
            </a:r>
            <a:r>
              <a:rPr lang="cs-CZ" b="1" i="1" dirty="0"/>
              <a:t>změna</a:t>
            </a:r>
            <a:r>
              <a:rPr lang="cs-CZ" dirty="0"/>
              <a:t>);</a:t>
            </a:r>
          </a:p>
          <a:p>
            <a:pPr lvl="0"/>
            <a:endParaRPr lang="cs-CZ" sz="1500" dirty="0" smtClean="0"/>
          </a:p>
          <a:p>
            <a:pPr lvl="0"/>
            <a:r>
              <a:rPr lang="cs-CZ" dirty="0" smtClean="0"/>
              <a:t>Toto </a:t>
            </a:r>
            <a:r>
              <a:rPr lang="cs-CZ" dirty="0"/>
              <a:t>je </a:t>
            </a:r>
            <a:r>
              <a:rPr lang="cs-CZ" b="1" i="1" u="sng" dirty="0">
                <a:solidFill>
                  <a:srgbClr val="0070C0"/>
                </a:solidFill>
              </a:rPr>
              <a:t>kauzální vysvětlení</a:t>
            </a:r>
            <a:r>
              <a:rPr lang="cs-CZ" dirty="0"/>
              <a:t>: odpovídá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 na </a:t>
            </a:r>
            <a:r>
              <a:rPr lang="cs-CZ" dirty="0"/>
              <a:t>otázku „</a:t>
            </a:r>
            <a:r>
              <a:rPr lang="cs-CZ" b="1" dirty="0"/>
              <a:t>proč si myslíš, že NP je kauzálně propojena s ZP</a:t>
            </a:r>
            <a:r>
              <a:rPr lang="cs-CZ" dirty="0"/>
              <a:t>“?</a:t>
            </a:r>
          </a:p>
          <a:p>
            <a:pPr lvl="1"/>
            <a:r>
              <a:rPr lang="cs-CZ" dirty="0"/>
              <a:t>pokud je </a:t>
            </a:r>
            <a:r>
              <a:rPr lang="cs-CZ" b="1" dirty="0"/>
              <a:t>odpověď</a:t>
            </a:r>
            <a:r>
              <a:rPr lang="cs-CZ" dirty="0"/>
              <a:t> </a:t>
            </a:r>
            <a:r>
              <a:rPr lang="cs-CZ" b="1" dirty="0"/>
              <a:t>smysluplná</a:t>
            </a:r>
            <a:r>
              <a:rPr lang="cs-CZ" dirty="0"/>
              <a:t>, má to cenu, </a:t>
            </a:r>
            <a:r>
              <a:rPr lang="cs-CZ" dirty="0" smtClean="0"/>
              <a:t>…pokud </a:t>
            </a:r>
            <a:r>
              <a:rPr lang="cs-CZ" dirty="0"/>
              <a:t>je </a:t>
            </a:r>
            <a:r>
              <a:rPr lang="cs-CZ" b="1" dirty="0"/>
              <a:t>originální</a:t>
            </a:r>
            <a:r>
              <a:rPr lang="cs-CZ" dirty="0"/>
              <a:t> je to super</a:t>
            </a:r>
            <a:r>
              <a:rPr lang="cs-CZ" dirty="0" smtClean="0"/>
              <a:t>!</a:t>
            </a:r>
            <a:endParaRPr lang="cs-CZ" dirty="0"/>
          </a:p>
          <a:p>
            <a:pPr marL="0" lvl="0" indent="0">
              <a:buNone/>
            </a:pPr>
            <a:endParaRPr lang="cs-CZ" sz="1500" i="1" dirty="0" smtClean="0">
              <a:solidFill>
                <a:srgbClr val="00B0F0"/>
              </a:solidFill>
            </a:endParaRPr>
          </a:p>
          <a:p>
            <a:pPr lvl="0"/>
            <a:r>
              <a:rPr lang="cs-CZ" i="1" dirty="0" smtClean="0">
                <a:solidFill>
                  <a:srgbClr val="7030A0"/>
                </a:solidFill>
              </a:rPr>
              <a:t>Příklad</a:t>
            </a:r>
            <a:r>
              <a:rPr lang="cs-CZ" i="1" dirty="0">
                <a:solidFill>
                  <a:srgbClr val="7030A0"/>
                </a:solidFill>
              </a:rPr>
              <a:t>: prezident je </a:t>
            </a:r>
            <a:r>
              <a:rPr lang="cs-CZ" b="1" i="1" dirty="0">
                <a:solidFill>
                  <a:srgbClr val="7030A0"/>
                </a:solidFill>
              </a:rPr>
              <a:t>zodpovědný</a:t>
            </a:r>
            <a:r>
              <a:rPr lang="cs-CZ" i="1" dirty="0">
                <a:solidFill>
                  <a:srgbClr val="7030A0"/>
                </a:solidFill>
              </a:rPr>
              <a:t> za </a:t>
            </a:r>
            <a:r>
              <a:rPr lang="cs-CZ" b="1" i="1" dirty="0">
                <a:solidFill>
                  <a:srgbClr val="7030A0"/>
                </a:solidFill>
              </a:rPr>
              <a:t>stav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ekonomiky</a:t>
            </a:r>
            <a:r>
              <a:rPr lang="cs-CZ" i="1" dirty="0">
                <a:solidFill>
                  <a:srgbClr val="7030A0"/>
                </a:solidFill>
              </a:rPr>
              <a:t>, disponuje </a:t>
            </a:r>
            <a:r>
              <a:rPr lang="cs-CZ" b="1" i="1" dirty="0">
                <a:solidFill>
                  <a:srgbClr val="7030A0"/>
                </a:solidFill>
              </a:rPr>
              <a:t>nástroji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HP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b="1" i="1" dirty="0">
                <a:solidFill>
                  <a:srgbClr val="7030A0"/>
                </a:solidFill>
              </a:rPr>
              <a:t>voliči</a:t>
            </a:r>
            <a:r>
              <a:rPr lang="cs-CZ" i="1" dirty="0">
                <a:solidFill>
                  <a:srgbClr val="7030A0"/>
                </a:solidFill>
              </a:rPr>
              <a:t> ho </a:t>
            </a:r>
            <a:r>
              <a:rPr lang="cs-CZ" b="1" i="1" dirty="0">
                <a:solidFill>
                  <a:srgbClr val="7030A0"/>
                </a:solidFill>
              </a:rPr>
              <a:t>ocení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podle </a:t>
            </a:r>
            <a:r>
              <a:rPr lang="cs-CZ" i="1" dirty="0">
                <a:solidFill>
                  <a:srgbClr val="7030A0"/>
                </a:solidFill>
              </a:rPr>
              <a:t>jejich účinného užití, proto je stav ekonomiky </a:t>
            </a:r>
            <a:r>
              <a:rPr lang="cs-CZ" i="1" dirty="0" smtClean="0">
                <a:solidFill>
                  <a:srgbClr val="7030A0"/>
                </a:solidFill>
              </a:rPr>
              <a:t>funkčně propojen </a:t>
            </a:r>
            <a:r>
              <a:rPr lang="cs-CZ" i="1" dirty="0" smtClean="0">
                <a:solidFill>
                  <a:srgbClr val="7030A0"/>
                </a:solidFill>
              </a:rPr>
              <a:t>(ovlivňuje tj. je </a:t>
            </a:r>
            <a:r>
              <a:rPr lang="cs-CZ" i="1" dirty="0" smtClean="0">
                <a:solidFill>
                  <a:srgbClr val="7030A0"/>
                </a:solidFill>
              </a:rPr>
              <a:t>příčinou…) s volebním výsledkem </a:t>
            </a:r>
            <a:r>
              <a:rPr lang="cs-CZ" i="1" dirty="0">
                <a:solidFill>
                  <a:srgbClr val="7030A0"/>
                </a:solidFill>
              </a:rPr>
              <a:t>– </a:t>
            </a:r>
            <a:r>
              <a:rPr lang="cs-CZ" i="1" dirty="0" smtClean="0">
                <a:solidFill>
                  <a:srgbClr val="7030A0"/>
                </a:solidFill>
              </a:rPr>
              <a:t>např. </a:t>
            </a:r>
            <a:r>
              <a:rPr lang="cs-CZ" b="1" i="1" dirty="0" smtClean="0">
                <a:solidFill>
                  <a:srgbClr val="7030A0"/>
                </a:solidFill>
              </a:rPr>
              <a:t>vyšší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růst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HDP souvisí s </a:t>
            </a:r>
            <a:r>
              <a:rPr lang="cs-CZ" b="1" i="1" dirty="0" smtClean="0">
                <a:solidFill>
                  <a:srgbClr val="7030A0"/>
                </a:solidFill>
              </a:rPr>
              <a:t>vyšším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ziskem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hlasů</a:t>
            </a:r>
            <a:r>
              <a:rPr lang="cs-CZ" i="1" dirty="0" smtClean="0">
                <a:solidFill>
                  <a:srgbClr val="7030A0"/>
                </a:solidFill>
              </a:rPr>
              <a:t>;</a:t>
            </a:r>
          </a:p>
          <a:p>
            <a:pPr marL="0" lvl="0" indent="0">
              <a:buNone/>
            </a:pPr>
            <a:endParaRPr lang="cs-CZ" sz="1300" dirty="0" smtClean="0"/>
          </a:p>
          <a:p>
            <a:pPr marL="0" lvl="0" indent="0">
              <a:buNone/>
            </a:pPr>
            <a:endParaRPr lang="cs-CZ" sz="1300" dirty="0"/>
          </a:p>
          <a:p>
            <a:pPr lvl="0"/>
            <a:r>
              <a:rPr lang="cs-CZ" dirty="0"/>
              <a:t>Koncept</a:t>
            </a:r>
            <a:r>
              <a:rPr lang="cs-CZ" b="1" dirty="0"/>
              <a:t>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stav ekonomiky</a:t>
            </a:r>
            <a:r>
              <a:rPr lang="cs-CZ" dirty="0" smtClean="0"/>
              <a:t>) –&gt; </a:t>
            </a:r>
            <a:r>
              <a:rPr lang="cs-CZ" i="1" dirty="0"/>
              <a:t>kauzální teorie</a:t>
            </a:r>
            <a:r>
              <a:rPr lang="cs-CZ" dirty="0"/>
              <a:t> –&gt; koncept</a:t>
            </a:r>
            <a:r>
              <a:rPr lang="cs-CZ" b="1" dirty="0"/>
              <a:t> ZP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šance na </a:t>
            </a:r>
            <a:r>
              <a:rPr lang="cs-CZ" dirty="0" smtClean="0">
                <a:solidFill>
                  <a:srgbClr val="7030A0"/>
                </a:solidFill>
              </a:rPr>
              <a:t>re-elekci</a:t>
            </a:r>
            <a:r>
              <a:rPr lang="cs-CZ" dirty="0" smtClean="0"/>
              <a:t>)</a:t>
            </a:r>
          </a:p>
          <a:p>
            <a:pPr marL="0" lvl="0" indent="0">
              <a:buNone/>
            </a:pPr>
            <a:r>
              <a:rPr lang="cs-CZ" i="1" dirty="0" smtClean="0"/>
              <a:t>                       		 fáze </a:t>
            </a:r>
            <a:r>
              <a:rPr lang="cs-CZ" b="1" i="1" u="sng" dirty="0" smtClean="0">
                <a:solidFill>
                  <a:srgbClr val="0070C0"/>
                </a:solidFill>
              </a:rPr>
              <a:t>operacionalizace</a:t>
            </a:r>
            <a:endParaRPr lang="cs-CZ" b="1" u="sng" dirty="0">
              <a:solidFill>
                <a:srgbClr val="0070C0"/>
              </a:solidFill>
            </a:endParaRPr>
          </a:p>
          <a:p>
            <a:pPr lvl="0"/>
            <a:r>
              <a:rPr lang="cs-CZ" b="1" dirty="0"/>
              <a:t>Měřitelná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růst HDP v %</a:t>
            </a:r>
            <a:r>
              <a:rPr lang="cs-CZ" dirty="0" smtClean="0"/>
              <a:t>) –&gt; </a:t>
            </a:r>
            <a:r>
              <a:rPr lang="cs-CZ" i="1" dirty="0"/>
              <a:t>hypotéza</a:t>
            </a:r>
            <a:r>
              <a:rPr lang="cs-CZ" dirty="0"/>
              <a:t> –&gt; </a:t>
            </a:r>
            <a:r>
              <a:rPr lang="cs-CZ" b="1" dirty="0"/>
              <a:t>měřitelná </a:t>
            </a:r>
            <a:r>
              <a:rPr lang="cs-CZ" b="1" dirty="0" smtClean="0"/>
              <a:t>ZP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volební výsledek – počet hlasů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28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Testování hypotéz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Potřebujeme </a:t>
            </a:r>
            <a:r>
              <a:rPr lang="cs-CZ" b="1" i="1" u="sng" dirty="0">
                <a:solidFill>
                  <a:srgbClr val="0070C0"/>
                </a:solidFill>
              </a:rPr>
              <a:t>testovatelné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od </a:t>
            </a:r>
            <a:r>
              <a:rPr lang="cs-CZ" b="1" dirty="0"/>
              <a:t>obecného</a:t>
            </a:r>
            <a:r>
              <a:rPr lang="cs-CZ" dirty="0"/>
              <a:t> tvrzení ke </a:t>
            </a:r>
            <a:r>
              <a:rPr lang="cs-CZ" b="1" dirty="0" smtClean="0"/>
              <a:t>specifičtějšímu</a:t>
            </a:r>
            <a:r>
              <a:rPr lang="cs-CZ" dirty="0" smtClean="0"/>
              <a:t> konstatování o </a:t>
            </a:r>
            <a:r>
              <a:rPr lang="cs-CZ" b="1" dirty="0" smtClean="0"/>
              <a:t>faktech</a:t>
            </a:r>
            <a:r>
              <a:rPr lang="cs-CZ" dirty="0" smtClean="0"/>
              <a:t>, </a:t>
            </a:r>
            <a:r>
              <a:rPr lang="cs-CZ" dirty="0"/>
              <a:t>které </a:t>
            </a:r>
            <a:r>
              <a:rPr lang="cs-CZ" b="1" dirty="0"/>
              <a:t>najdeme</a:t>
            </a:r>
            <a:r>
              <a:rPr lang="cs-CZ" dirty="0"/>
              <a:t> v reálném </a:t>
            </a:r>
            <a:r>
              <a:rPr lang="cs-CZ" b="1" dirty="0"/>
              <a:t>světě</a:t>
            </a:r>
            <a:r>
              <a:rPr lang="cs-CZ" dirty="0"/>
              <a:t>;</a:t>
            </a:r>
          </a:p>
          <a:p>
            <a:pPr marL="0" indent="0">
              <a:buNone/>
            </a:pPr>
            <a:endParaRPr lang="cs-CZ" sz="1800" dirty="0"/>
          </a:p>
          <a:p>
            <a:pPr lvl="0"/>
            <a:r>
              <a:rPr lang="cs-CZ" i="1" dirty="0">
                <a:solidFill>
                  <a:srgbClr val="7030A0"/>
                </a:solidFill>
              </a:rPr>
              <a:t>Např. inflace, nezaměstnanost, růst, obchodní bilance </a:t>
            </a:r>
            <a:r>
              <a:rPr lang="cs-CZ" sz="3600" b="1" i="1" dirty="0" smtClean="0">
                <a:solidFill>
                  <a:srgbClr val="7030A0"/>
                </a:solidFill>
              </a:rPr>
              <a:t>/ </a:t>
            </a:r>
            <a:r>
              <a:rPr lang="cs-CZ" i="1" dirty="0">
                <a:solidFill>
                  <a:srgbClr val="7030A0"/>
                </a:solidFill>
              </a:rPr>
              <a:t>volební výsledek v procentech </a:t>
            </a:r>
          </a:p>
          <a:p>
            <a:pPr lvl="1"/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i="1" dirty="0">
                <a:solidFill>
                  <a:srgbClr val="7030A0"/>
                </a:solidFill>
              </a:rPr>
              <a:t>v některých volbách nekandiduje současný </a:t>
            </a:r>
            <a:r>
              <a:rPr lang="cs-CZ" i="1" dirty="0" smtClean="0">
                <a:solidFill>
                  <a:srgbClr val="7030A0"/>
                </a:solidFill>
              </a:rPr>
              <a:t>prezident (strana</a:t>
            </a:r>
            <a:r>
              <a:rPr lang="cs-CZ" i="1" dirty="0">
                <a:solidFill>
                  <a:srgbClr val="7030A0"/>
                </a:solidFill>
              </a:rPr>
              <a:t>?), někdy je silný třetí kandidát (rozdělit poměrně hlasy?);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1800" dirty="0"/>
          </a:p>
          <a:p>
            <a:pPr lvl="0"/>
            <a:r>
              <a:rPr lang="cs-CZ" b="1" i="1" u="sng" dirty="0" smtClean="0">
                <a:solidFill>
                  <a:srgbClr val="7030A0"/>
                </a:solidFill>
              </a:rPr>
              <a:t>Příklad: </a:t>
            </a:r>
            <a:r>
              <a:rPr lang="cs-CZ" i="1" dirty="0" smtClean="0">
                <a:solidFill>
                  <a:srgbClr val="7030A0"/>
                </a:solidFill>
              </a:rPr>
              <a:t>Dáme </a:t>
            </a:r>
            <a:r>
              <a:rPr lang="cs-CZ" i="1" dirty="0">
                <a:solidFill>
                  <a:srgbClr val="7030A0"/>
                </a:solidFill>
              </a:rPr>
              <a:t>každé prezidentské volby do </a:t>
            </a:r>
            <a:r>
              <a:rPr lang="cs-CZ" b="1" i="1" dirty="0">
                <a:solidFill>
                  <a:srgbClr val="7030A0"/>
                </a:solidFill>
              </a:rPr>
              <a:t>grafu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endParaRPr lang="cs-CZ" i="1" dirty="0" smtClean="0">
              <a:solidFill>
                <a:srgbClr val="7030A0"/>
              </a:solidFill>
            </a:endParaRPr>
          </a:p>
          <a:p>
            <a:pPr lvl="1"/>
            <a:r>
              <a:rPr lang="cs-CZ" i="1" dirty="0" smtClean="0">
                <a:solidFill>
                  <a:srgbClr val="7030A0"/>
                </a:solidFill>
              </a:rPr>
              <a:t>x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r>
              <a:rPr lang="cs-CZ" i="1" dirty="0" smtClean="0">
                <a:solidFill>
                  <a:srgbClr val="7030A0"/>
                </a:solidFill>
              </a:rPr>
              <a:t>-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až </a:t>
            </a:r>
            <a:r>
              <a:rPr lang="cs-CZ" i="1" dirty="0" smtClean="0">
                <a:solidFill>
                  <a:srgbClr val="7030A0"/>
                </a:solidFill>
              </a:rPr>
              <a:t>+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% </a:t>
            </a:r>
            <a:r>
              <a:rPr lang="cs-CZ" i="1" dirty="0">
                <a:solidFill>
                  <a:srgbClr val="7030A0"/>
                </a:solidFill>
              </a:rPr>
              <a:t>HDP </a:t>
            </a:r>
            <a:r>
              <a:rPr lang="cs-CZ" i="1" dirty="0" smtClean="0">
                <a:solidFill>
                  <a:srgbClr val="7030A0"/>
                </a:solidFill>
              </a:rPr>
              <a:t>růst; </a:t>
            </a:r>
            <a:r>
              <a:rPr lang="cs-CZ" i="1" dirty="0">
                <a:solidFill>
                  <a:srgbClr val="7030A0"/>
                </a:solidFill>
              </a:rPr>
              <a:t>y: 0 až 100% hlasů;</a:t>
            </a:r>
            <a:endParaRPr lang="cs-CZ" dirty="0">
              <a:solidFill>
                <a:srgbClr val="7030A0"/>
              </a:solidFill>
            </a:endParaRPr>
          </a:p>
          <a:p>
            <a:pPr lvl="1"/>
            <a:r>
              <a:rPr lang="cs-CZ" i="1" dirty="0"/>
              <a:t>Bude tam </a:t>
            </a:r>
            <a:r>
              <a:rPr lang="cs-CZ" b="1" i="1" dirty="0"/>
              <a:t>pozitivní sklon</a:t>
            </a:r>
            <a:r>
              <a:rPr lang="cs-CZ" i="1" dirty="0"/>
              <a:t> (vyšší – vyšší); </a:t>
            </a:r>
            <a:endParaRPr lang="cs-CZ" i="1" dirty="0" smtClean="0"/>
          </a:p>
          <a:p>
            <a:pPr lvl="1"/>
            <a:r>
              <a:rPr lang="cs-CZ" i="1" dirty="0" smtClean="0"/>
              <a:t>pokud </a:t>
            </a:r>
            <a:r>
              <a:rPr lang="cs-CZ" i="1" dirty="0"/>
              <a:t>bychom použili </a:t>
            </a:r>
            <a:r>
              <a:rPr lang="cs-CZ" i="1" dirty="0" smtClean="0"/>
              <a:t>např. nezaměstnanost</a:t>
            </a:r>
            <a:r>
              <a:rPr lang="cs-CZ" i="1" dirty="0"/>
              <a:t>, bude tam </a:t>
            </a:r>
            <a:r>
              <a:rPr lang="cs-CZ" b="1" i="1" dirty="0"/>
              <a:t>negativní sklon </a:t>
            </a:r>
            <a:r>
              <a:rPr lang="cs-CZ" i="1" dirty="0"/>
              <a:t>(vyšší, nižší) – determinuje to operacionalizace;</a:t>
            </a:r>
            <a:endParaRPr lang="cs-CZ" dirty="0"/>
          </a:p>
          <a:p>
            <a:pPr marL="0" indent="0">
              <a:buNone/>
            </a:pPr>
            <a:endParaRPr lang="cs-CZ" sz="1800" dirty="0"/>
          </a:p>
          <a:p>
            <a:pPr lvl="0"/>
            <a:r>
              <a:rPr lang="cs-CZ" dirty="0"/>
              <a:t>Můžeme takto </a:t>
            </a:r>
            <a:r>
              <a:rPr lang="cs-CZ" b="1" dirty="0"/>
              <a:t>sbírat</a:t>
            </a:r>
            <a:r>
              <a:rPr lang="cs-CZ" dirty="0"/>
              <a:t> </a:t>
            </a:r>
            <a:r>
              <a:rPr lang="cs-CZ" b="1" dirty="0"/>
              <a:t>data</a:t>
            </a:r>
            <a:r>
              <a:rPr lang="cs-CZ" dirty="0"/>
              <a:t> ze světa a </a:t>
            </a:r>
            <a:r>
              <a:rPr lang="cs-CZ" b="1" dirty="0"/>
              <a:t>sledovat</a:t>
            </a:r>
            <a:r>
              <a:rPr lang="cs-CZ" dirty="0"/>
              <a:t>, jak jsou </a:t>
            </a:r>
            <a:r>
              <a:rPr lang="cs-CZ" b="1" dirty="0"/>
              <a:t>kompatibilní</a:t>
            </a:r>
            <a:r>
              <a:rPr lang="cs-CZ" dirty="0"/>
              <a:t> s naší </a:t>
            </a:r>
            <a:r>
              <a:rPr lang="cs-CZ" b="1" dirty="0"/>
              <a:t>teorií</a:t>
            </a:r>
            <a:r>
              <a:rPr lang="cs-CZ" dirty="0"/>
              <a:t>… jsme však </a:t>
            </a:r>
            <a:r>
              <a:rPr lang="cs-CZ" b="1" dirty="0"/>
              <a:t>daleko</a:t>
            </a:r>
            <a:r>
              <a:rPr lang="cs-CZ" dirty="0"/>
              <a:t> od toho, abychom mohli </a:t>
            </a:r>
            <a:r>
              <a:rPr lang="cs-CZ" b="1" dirty="0"/>
              <a:t>konstatovat</a:t>
            </a:r>
            <a:r>
              <a:rPr lang="cs-CZ" dirty="0"/>
              <a:t> </a:t>
            </a:r>
            <a:r>
              <a:rPr lang="cs-CZ" b="1" dirty="0"/>
              <a:t>kauzalitu</a:t>
            </a:r>
            <a:r>
              <a:rPr lang="cs-CZ" dirty="0"/>
              <a:t> – </a:t>
            </a:r>
            <a:r>
              <a:rPr lang="cs-CZ" dirty="0" smtClean="0"/>
              <a:t>tj. růst </a:t>
            </a:r>
            <a:r>
              <a:rPr lang="cs-CZ" dirty="0"/>
              <a:t>je </a:t>
            </a:r>
            <a:r>
              <a:rPr lang="cs-CZ" b="1" u="sng" dirty="0"/>
              <a:t>příčinou</a:t>
            </a:r>
            <a:r>
              <a:rPr lang="cs-CZ" dirty="0"/>
              <a:t> výsledku;</a:t>
            </a:r>
          </a:p>
          <a:p>
            <a:pPr lvl="0"/>
            <a:r>
              <a:rPr lang="cs-CZ" dirty="0"/>
              <a:t>První co </a:t>
            </a:r>
            <a:r>
              <a:rPr lang="cs-CZ" b="1" dirty="0" smtClean="0"/>
              <a:t>vidíme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je tam </a:t>
            </a:r>
            <a:r>
              <a:rPr lang="cs-CZ" b="1" dirty="0"/>
              <a:t>očekávaná</a:t>
            </a:r>
            <a:r>
              <a:rPr lang="cs-CZ" dirty="0"/>
              <a:t> </a:t>
            </a:r>
            <a:r>
              <a:rPr lang="cs-CZ" b="1" dirty="0"/>
              <a:t>souvislost</a:t>
            </a:r>
            <a:r>
              <a:rPr lang="cs-CZ" dirty="0"/>
              <a:t> – </a:t>
            </a:r>
            <a:r>
              <a:rPr lang="cs-CZ" b="1" dirty="0">
                <a:solidFill>
                  <a:srgbClr val="0070C0"/>
                </a:solidFill>
              </a:rPr>
              <a:t>statistická</a:t>
            </a:r>
            <a:r>
              <a:rPr lang="cs-CZ" dirty="0">
                <a:solidFill>
                  <a:srgbClr val="0070C0"/>
                </a:solidFill>
              </a:rPr>
              <a:t> analýza </a:t>
            </a:r>
            <a:r>
              <a:rPr lang="cs-CZ" dirty="0"/>
              <a:t>nám </a:t>
            </a:r>
            <a:r>
              <a:rPr lang="cs-CZ" b="1" dirty="0"/>
              <a:t>pomůže</a:t>
            </a:r>
            <a:r>
              <a:rPr lang="cs-CZ" dirty="0"/>
              <a:t> prokázat, že </a:t>
            </a:r>
            <a:r>
              <a:rPr lang="cs-CZ" dirty="0" smtClean="0"/>
              <a:t>nejde o </a:t>
            </a:r>
            <a:r>
              <a:rPr lang="cs-CZ" b="1" dirty="0"/>
              <a:t>náhodu</a:t>
            </a:r>
            <a:r>
              <a:rPr lang="cs-CZ" dirty="0" smtClean="0"/>
              <a:t>;</a:t>
            </a:r>
          </a:p>
          <a:p>
            <a:pPr marL="0" lvl="0" indent="0">
              <a:buNone/>
            </a:pPr>
            <a:endParaRPr lang="cs-CZ" sz="1800" b="1" dirty="0" smtClean="0"/>
          </a:p>
          <a:p>
            <a:pPr lvl="0"/>
            <a:r>
              <a:rPr lang="cs-CZ" b="1" dirty="0" smtClean="0"/>
              <a:t>Žádný</a:t>
            </a:r>
            <a:r>
              <a:rPr lang="cs-CZ" dirty="0" smtClean="0"/>
              <a:t> </a:t>
            </a:r>
            <a:r>
              <a:rPr lang="cs-CZ" b="1" dirty="0"/>
              <a:t>sociální</a:t>
            </a:r>
            <a:r>
              <a:rPr lang="cs-CZ" dirty="0"/>
              <a:t> </a:t>
            </a:r>
            <a:r>
              <a:rPr lang="cs-CZ" b="1" dirty="0"/>
              <a:t>fenomén</a:t>
            </a:r>
            <a:r>
              <a:rPr lang="cs-CZ" dirty="0"/>
              <a:t> ale nemůže být vysvětlen </a:t>
            </a:r>
            <a:r>
              <a:rPr lang="cs-CZ" b="1" dirty="0"/>
              <a:t>jedinou</a:t>
            </a:r>
            <a:r>
              <a:rPr lang="cs-CZ" dirty="0"/>
              <a:t> </a:t>
            </a:r>
            <a:r>
              <a:rPr lang="cs-CZ" b="1" dirty="0"/>
              <a:t>proměnnou</a:t>
            </a:r>
            <a:r>
              <a:rPr lang="cs-CZ" dirty="0"/>
              <a:t> – pokud </a:t>
            </a:r>
            <a:r>
              <a:rPr lang="cs-CZ" dirty="0" smtClean="0"/>
              <a:t>přijdeme </a:t>
            </a:r>
            <a:r>
              <a:rPr lang="cs-CZ" dirty="0"/>
              <a:t>na </a:t>
            </a:r>
            <a:r>
              <a:rPr lang="cs-CZ" b="1" dirty="0"/>
              <a:t>další</a:t>
            </a:r>
            <a:r>
              <a:rPr lang="cs-CZ" dirty="0"/>
              <a:t>, tak </a:t>
            </a:r>
            <a:r>
              <a:rPr lang="cs-CZ" dirty="0" smtClean="0"/>
              <a:t>začínáme </a:t>
            </a:r>
            <a:r>
              <a:rPr lang="cs-CZ" b="1" dirty="0"/>
              <a:t>myslet</a:t>
            </a:r>
            <a:r>
              <a:rPr lang="cs-CZ" dirty="0"/>
              <a:t> jako </a:t>
            </a:r>
            <a:r>
              <a:rPr lang="cs-CZ" b="1" dirty="0" smtClean="0"/>
              <a:t>vědci</a:t>
            </a:r>
            <a:r>
              <a:rPr lang="cs-CZ" dirty="0" smtClean="0"/>
              <a:t>;</a:t>
            </a:r>
            <a:endParaRPr lang="cs-CZ" dirty="0"/>
          </a:p>
          <a:p>
            <a:pPr lvl="1"/>
            <a:r>
              <a:rPr lang="cs-CZ" dirty="0" smtClean="0"/>
              <a:t>Uděláme </a:t>
            </a:r>
            <a:r>
              <a:rPr lang="cs-CZ" b="1" dirty="0"/>
              <a:t>obrázek</a:t>
            </a:r>
            <a:r>
              <a:rPr lang="cs-CZ" dirty="0"/>
              <a:t> pro jinou a </a:t>
            </a:r>
            <a:r>
              <a:rPr lang="cs-CZ" dirty="0" smtClean="0"/>
              <a:t>zjistíme</a:t>
            </a:r>
            <a:r>
              <a:rPr lang="cs-CZ" dirty="0"/>
              <a:t>, zda je tam </a:t>
            </a:r>
            <a:r>
              <a:rPr lang="cs-CZ" b="1" dirty="0"/>
              <a:t>stejná</a:t>
            </a:r>
            <a:r>
              <a:rPr lang="cs-CZ" dirty="0"/>
              <a:t> (větší) </a:t>
            </a:r>
            <a:r>
              <a:rPr lang="cs-CZ" b="1" dirty="0"/>
              <a:t>souvislost</a:t>
            </a:r>
            <a:r>
              <a:rPr lang="cs-CZ" dirty="0"/>
              <a:t> a pak </a:t>
            </a:r>
            <a:r>
              <a:rPr lang="cs-CZ" dirty="0" smtClean="0"/>
              <a:t>zkoumáme </a:t>
            </a:r>
            <a:r>
              <a:rPr lang="cs-CZ" b="1" dirty="0"/>
              <a:t>vztah</a:t>
            </a:r>
            <a:r>
              <a:rPr lang="cs-CZ" dirty="0"/>
              <a:t> mezi </a:t>
            </a:r>
            <a:r>
              <a:rPr lang="cs-CZ" b="1" dirty="0" smtClean="0"/>
              <a:t>oběma</a:t>
            </a:r>
            <a:r>
              <a:rPr lang="cs-CZ" dirty="0" smtClean="0"/>
              <a:t>… 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b="1" i="1" dirty="0" smtClean="0">
                <a:solidFill>
                  <a:srgbClr val="7030A0"/>
                </a:solidFill>
              </a:rPr>
              <a:t>zahraniční </a:t>
            </a:r>
            <a:r>
              <a:rPr lang="cs-CZ" b="1" i="1" dirty="0">
                <a:solidFill>
                  <a:srgbClr val="7030A0"/>
                </a:solidFill>
              </a:rPr>
              <a:t>politika</a:t>
            </a:r>
            <a:r>
              <a:rPr lang="cs-CZ" i="1" dirty="0">
                <a:solidFill>
                  <a:srgbClr val="7030A0"/>
                </a:solidFill>
              </a:rPr>
              <a:t> (</a:t>
            </a:r>
            <a:r>
              <a:rPr lang="cs-CZ" i="1" dirty="0" smtClean="0">
                <a:solidFill>
                  <a:srgbClr val="7030A0"/>
                </a:solidFill>
              </a:rPr>
              <a:t>válka), </a:t>
            </a:r>
            <a:r>
              <a:rPr lang="cs-CZ" b="1" i="1" dirty="0">
                <a:solidFill>
                  <a:srgbClr val="7030A0"/>
                </a:solidFill>
              </a:rPr>
              <a:t>mimořádný stav globální </a:t>
            </a:r>
            <a:r>
              <a:rPr lang="cs-CZ" b="1" i="1" dirty="0" smtClean="0">
                <a:solidFill>
                  <a:srgbClr val="7030A0"/>
                </a:solidFill>
              </a:rPr>
              <a:t>ekonomiky </a:t>
            </a:r>
            <a:r>
              <a:rPr lang="cs-CZ" i="1" dirty="0" smtClean="0">
                <a:solidFill>
                  <a:srgbClr val="7030A0"/>
                </a:solidFill>
              </a:rPr>
              <a:t>(krize), velká </a:t>
            </a:r>
            <a:r>
              <a:rPr lang="cs-CZ" b="1" i="1" dirty="0" smtClean="0">
                <a:solidFill>
                  <a:srgbClr val="7030A0"/>
                </a:solidFill>
              </a:rPr>
              <a:t>aféra</a:t>
            </a:r>
            <a:r>
              <a:rPr lang="cs-CZ" i="1" dirty="0" smtClean="0">
                <a:solidFill>
                  <a:srgbClr val="7030A0"/>
                </a:solidFill>
              </a:rPr>
              <a:t>, příslušnost </a:t>
            </a:r>
            <a:r>
              <a:rPr lang="cs-CZ" i="1" dirty="0">
                <a:solidFill>
                  <a:srgbClr val="7030A0"/>
                </a:solidFill>
              </a:rPr>
              <a:t>k politické straně, rozštěpení kongres – </a:t>
            </a:r>
            <a:r>
              <a:rPr lang="cs-CZ" i="1" dirty="0" smtClean="0">
                <a:solidFill>
                  <a:srgbClr val="7030A0"/>
                </a:solidFill>
              </a:rPr>
              <a:t>administrativa;</a:t>
            </a:r>
            <a:endParaRPr lang="cs-CZ" dirty="0">
              <a:solidFill>
                <a:srgbClr val="7030A0"/>
              </a:solidFill>
            </a:endParaRP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20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745167718"/>
              </p:ext>
            </p:extLst>
          </p:nvPr>
        </p:nvGraphicFramePr>
        <p:xfrm>
          <a:off x="755576" y="404664"/>
          <a:ext cx="784887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80557" y="4998175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Růst HDP v %</a:t>
            </a:r>
            <a:endParaRPr lang="cs-CZ" sz="1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11960" y="118136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Volební zisk v %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60647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000674663"/>
              </p:ext>
            </p:extLst>
          </p:nvPr>
        </p:nvGraphicFramePr>
        <p:xfrm>
          <a:off x="1043608" y="764704"/>
          <a:ext cx="7973119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11560" y="105273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Volební zisk v %</a:t>
            </a:r>
            <a:endParaRPr lang="cs-CZ" sz="16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36296" y="481659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……………???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051720" y="26064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Volební zisk v závislosti na </a:t>
            </a:r>
            <a:r>
              <a:rPr lang="cs-CZ" sz="2800" dirty="0" smtClean="0">
                <a:solidFill>
                  <a:srgbClr val="FF0000"/>
                </a:solidFill>
              </a:rPr>
              <a:t>…..</a:t>
            </a:r>
            <a:r>
              <a:rPr lang="cs-CZ" sz="2800" b="1" dirty="0" smtClean="0">
                <a:solidFill>
                  <a:srgbClr val="FF0000"/>
                </a:solidFill>
              </a:rPr>
              <a:t>???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37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559</Words>
  <Application>Microsoft Office PowerPoint</Application>
  <PresentationFormat>Předvádění na obrazovce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Vědecké studium politické reality </vt:lpstr>
      <vt:lpstr>Vědecký přístup</vt:lpstr>
      <vt:lpstr> Hledání kauzálních vysvětlení </vt:lpstr>
      <vt:lpstr>Prezentace aplikace PowerPoint</vt:lpstr>
      <vt:lpstr>Věda</vt:lpstr>
      <vt:lpstr>Myšlení v proměnných a kauzálních vztazích </vt:lpstr>
      <vt:lpstr>Testování hypotéz</vt:lpstr>
      <vt:lpstr>Prezentace aplikace PowerPoint</vt:lpstr>
      <vt:lpstr>Prezentace aplikace PowerPoint</vt:lpstr>
      <vt:lpstr>Prezentace aplikace PowerPoint</vt:lpstr>
      <vt:lpstr>Konstrukce modelů</vt:lpstr>
      <vt:lpstr>Budování teorie 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Oldřich Krpec</dc:creator>
  <cp:lastModifiedBy>Oldřich Krpec</cp:lastModifiedBy>
  <cp:revision>25</cp:revision>
  <dcterms:created xsi:type="dcterms:W3CDTF">2013-09-16T10:31:46Z</dcterms:created>
  <dcterms:modified xsi:type="dcterms:W3CDTF">2015-10-05T13:15:49Z</dcterms:modified>
</cp:coreProperties>
</file>