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57" r:id="rId4"/>
    <p:sldId id="266" r:id="rId5"/>
    <p:sldId id="267" r:id="rId6"/>
    <p:sldId id="268" r:id="rId7"/>
    <p:sldId id="269" r:id="rId8"/>
    <p:sldId id="341" r:id="rId9"/>
    <p:sldId id="312" r:id="rId10"/>
    <p:sldId id="313" r:id="rId11"/>
    <p:sldId id="314" r:id="rId12"/>
    <p:sldId id="315" r:id="rId13"/>
    <p:sldId id="317" r:id="rId14"/>
    <p:sldId id="316" r:id="rId15"/>
    <p:sldId id="340" r:id="rId16"/>
    <p:sldId id="342" r:id="rId17"/>
    <p:sldId id="343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7" r:id="rId27"/>
    <p:sldId id="329" r:id="rId28"/>
    <p:sldId id="328" r:id="rId29"/>
    <p:sldId id="326" r:id="rId30"/>
    <p:sldId id="330" r:id="rId31"/>
    <p:sldId id="331" r:id="rId32"/>
    <p:sldId id="332" r:id="rId33"/>
    <p:sldId id="333" r:id="rId34"/>
    <p:sldId id="334" r:id="rId35"/>
    <p:sldId id="335" r:id="rId36"/>
    <p:sldId id="337" r:id="rId37"/>
    <p:sldId id="338" r:id="rId38"/>
    <p:sldId id="339" r:id="rId39"/>
    <p:sldId id="291" r:id="rId40"/>
    <p:sldId id="301" r:id="rId41"/>
    <p:sldId id="302" r:id="rId42"/>
    <p:sldId id="303" r:id="rId43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5.10.2015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kcollege.com/blog/2011/11/23/infographic-get-more-out-of-google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endnoteweb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killsforstudy/pictures/mind-map.g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mojosimon.wordpress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cernova@fss.muni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fozdroje@fss.muni.c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134672" cy="1872208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50000"/>
              </a:lnSpc>
            </a:pP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studenty MVZ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6" y="5877272"/>
            <a:ext cx="4414653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Dana Mazancová,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</a:t>
            </a: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října 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628800"/>
            <a:ext cx="7704856" cy="488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 smtClean="0"/>
              <a:t>3)</a:t>
            </a:r>
            <a:r>
              <a:rPr lang="cs-CZ" altLang="cs-CZ" sz="2800" dirty="0" smtClean="0">
                <a:solidFill>
                  <a:schemeClr val="tx2"/>
                </a:solidFill>
              </a:rPr>
              <a:t> </a:t>
            </a:r>
            <a:r>
              <a:rPr lang="cs-CZ" altLang="cs-CZ" sz="2800" dirty="0"/>
              <a:t>Vyjádřete téma ve formě</a:t>
            </a:r>
            <a:endParaRPr lang="cs-CZ" altLang="cs-CZ" sz="2800" i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800" b="1" dirty="0" smtClean="0"/>
              <a:t> </a:t>
            </a:r>
            <a:r>
              <a:rPr lang="cs-CZ" altLang="cs-CZ" sz="2900" b="1" dirty="0" smtClean="0"/>
              <a:t>klíčových </a:t>
            </a:r>
            <a:r>
              <a:rPr lang="cs-CZ" altLang="cs-CZ" sz="2900" b="1" dirty="0"/>
              <a:t>slov (hesel)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 smtClean="0"/>
              <a:t>-    používejte </a:t>
            </a:r>
            <a:r>
              <a:rPr lang="cs-CZ" altLang="cs-CZ" sz="2900" dirty="0"/>
              <a:t>zejména </a:t>
            </a:r>
            <a:r>
              <a:rPr lang="cs-CZ" altLang="cs-CZ" sz="2900" b="1" i="1" dirty="0"/>
              <a:t>podstatná jména</a:t>
            </a:r>
            <a:r>
              <a:rPr lang="cs-CZ" altLang="cs-CZ" sz="2900" i="1" dirty="0"/>
              <a:t> 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příd</a:t>
            </a:r>
            <a:r>
              <a:rPr lang="cs-CZ" altLang="cs-CZ" sz="2900" dirty="0"/>
              <a:t>. jména, </a:t>
            </a:r>
            <a:r>
              <a:rPr lang="cs-CZ" altLang="cs-CZ" sz="2900" dirty="0" err="1"/>
              <a:t>zájména</a:t>
            </a:r>
            <a:r>
              <a:rPr lang="cs-CZ" altLang="cs-CZ" sz="2900" dirty="0"/>
              <a:t> a slovesa pouze pokud </a:t>
            </a:r>
            <a:r>
              <a:rPr lang="cs-CZ" altLang="cs-CZ" sz="2900" dirty="0" smtClean="0"/>
              <a:t>jsou </a:t>
            </a:r>
            <a:r>
              <a:rPr lang="cs-CZ" altLang="cs-CZ" sz="2900" dirty="0"/>
              <a:t>opravdu nezbytné</a:t>
            </a:r>
          </a:p>
          <a:p>
            <a:pPr marL="1371600" lvl="2" indent="-457200">
              <a:lnSpc>
                <a:spcPct val="80000"/>
              </a:lnSpc>
              <a:buFontTx/>
              <a:buChar char="-"/>
            </a:pPr>
            <a:r>
              <a:rPr lang="cs-CZ" altLang="cs-CZ" sz="2900" dirty="0" smtClean="0"/>
              <a:t>vyhýbejte </a:t>
            </a:r>
            <a:r>
              <a:rPr lang="cs-CZ" altLang="cs-CZ" sz="2900" dirty="0"/>
              <a:t>se tzv. stop </a:t>
            </a:r>
            <a:r>
              <a:rPr lang="cs-CZ" altLang="cs-CZ" sz="2900" dirty="0" err="1"/>
              <a:t>words</a:t>
            </a:r>
            <a:r>
              <a:rPr lang="cs-CZ" altLang="cs-CZ" sz="2900" dirty="0"/>
              <a:t> (předložky, </a:t>
            </a:r>
            <a:r>
              <a:rPr lang="cs-CZ" altLang="cs-CZ" sz="2900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cs-CZ" altLang="cs-CZ" sz="2900" dirty="0"/>
              <a:t> </a:t>
            </a:r>
            <a:r>
              <a:rPr lang="cs-CZ" altLang="cs-CZ" sz="2900" dirty="0" smtClean="0"/>
              <a:t>    spojky</a:t>
            </a:r>
            <a:r>
              <a:rPr lang="cs-CZ" altLang="cs-CZ" sz="2900" dirty="0"/>
              <a:t>, členy v cizích jazycích)</a:t>
            </a:r>
            <a:endParaRPr lang="cs-CZ" altLang="cs-CZ" sz="2900" b="1" dirty="0"/>
          </a:p>
          <a:p>
            <a:pPr lvl="1">
              <a:lnSpc>
                <a:spcPct val="80000"/>
              </a:lnSpc>
            </a:pPr>
            <a:r>
              <a:rPr lang="cs-CZ" altLang="cs-CZ" sz="2900" b="1" i="1" dirty="0" smtClean="0"/>
              <a:t>     př</a:t>
            </a:r>
            <a:r>
              <a:rPr lang="cs-CZ" altLang="cs-CZ" sz="2900" b="1" i="1" dirty="0"/>
              <a:t>. Palestina; dějiny; starověk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900" b="1" dirty="0"/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Pozn. v katalozích knihoven můžete nalézt i tzv. </a:t>
            </a:r>
            <a:r>
              <a:rPr lang="cs-CZ" altLang="cs-CZ" sz="2900" b="1" dirty="0"/>
              <a:t>předmětová hesla </a:t>
            </a:r>
          </a:p>
          <a:p>
            <a:pPr lvl="1">
              <a:lnSpc>
                <a:spcPct val="80000"/>
              </a:lnSpc>
            </a:pPr>
            <a:r>
              <a:rPr lang="cs-CZ" altLang="cs-CZ" sz="2900" b="1" dirty="0" smtClean="0"/>
              <a:t>    </a:t>
            </a:r>
            <a:r>
              <a:rPr lang="cs-CZ" altLang="cs-CZ" sz="2900" b="1" i="1" dirty="0" smtClean="0"/>
              <a:t>př</a:t>
            </a:r>
            <a:r>
              <a:rPr lang="cs-CZ" altLang="cs-CZ" sz="2900" b="1" i="1" dirty="0"/>
              <a:t>. Palestina – dějiny – starověk</a:t>
            </a:r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6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99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13285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Před </a:t>
            </a:r>
            <a:r>
              <a:rPr lang="cs-CZ" altLang="cs-CZ" sz="3000" b="1" dirty="0"/>
              <a:t>začátkem vlastního procesu vyhledávání je </a:t>
            </a:r>
            <a:r>
              <a:rPr lang="cs-CZ" altLang="cs-CZ" sz="3000" b="1" dirty="0" smtClean="0"/>
              <a:t> </a:t>
            </a:r>
          </a:p>
          <a:p>
            <a:r>
              <a:rPr lang="cs-CZ" altLang="cs-CZ" sz="3000" b="1" dirty="0"/>
              <a:t> </a:t>
            </a:r>
            <a:r>
              <a:rPr lang="cs-CZ" altLang="cs-CZ" sz="3000" b="1" dirty="0" smtClean="0"/>
              <a:t>    třeba </a:t>
            </a:r>
            <a:r>
              <a:rPr lang="cs-CZ" altLang="cs-CZ" sz="3000" b="1" dirty="0"/>
              <a:t>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 smtClean="0"/>
              <a:t>odb</a:t>
            </a:r>
            <a:r>
              <a:rPr lang="cs-CZ" altLang="cs-CZ" sz="3000" dirty="0" smtClean="0"/>
              <a:t>. </a:t>
            </a:r>
            <a:r>
              <a:rPr lang="cs-CZ" altLang="cs-CZ" sz="3000" dirty="0"/>
              <a:t>časopisy, kapitoly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1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Specializované </a:t>
            </a:r>
            <a:r>
              <a:rPr lang="cs-CZ" altLang="cs-CZ" sz="3200" dirty="0"/>
              <a:t>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Specializované vyhledávače </a:t>
            </a:r>
            <a:r>
              <a:rPr lang="cs-CZ" altLang="cs-CZ" sz="3200" dirty="0" err="1" smtClean="0"/>
              <a:t>odb</a:t>
            </a:r>
            <a:r>
              <a:rPr lang="cs-CZ" altLang="cs-CZ" sz="3200" dirty="0" smtClean="0"/>
              <a:t>. </a:t>
            </a:r>
            <a:r>
              <a:rPr lang="cs-CZ" altLang="cs-CZ" sz="3200" dirty="0"/>
              <a:t>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/>
              <a:t>Repozitáře</a:t>
            </a:r>
            <a:endParaRPr lang="cs-CZ" altLang="cs-CZ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Další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Výběr zdrojů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9450" y="1772816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Vyhledávání na konkrétní stránce</a:t>
            </a:r>
          </a:p>
          <a:p>
            <a:pPr>
              <a:defRPr/>
            </a:pPr>
            <a:r>
              <a:rPr lang="cs-CZ" sz="2700" b="1" i="1" dirty="0"/>
              <a:t>Př. suchy </a:t>
            </a:r>
            <a:r>
              <a:rPr lang="cs-CZ" sz="2700" b="1" i="1" dirty="0" err="1"/>
              <a:t>site:fss.muni.cz</a:t>
            </a:r>
            <a:r>
              <a:rPr lang="cs-CZ" sz="2700" b="1" i="1" dirty="0"/>
              <a:t> </a:t>
            </a:r>
          </a:p>
          <a:p>
            <a:pPr>
              <a:defRPr/>
            </a:pPr>
            <a:endParaRPr lang="cs-CZ" sz="27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Definice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define:european</a:t>
            </a:r>
            <a:r>
              <a:rPr lang="cs-CZ" sz="2700" b="1" i="1" dirty="0"/>
              <a:t> union</a:t>
            </a:r>
          </a:p>
          <a:p>
            <a:pPr>
              <a:defRPr/>
            </a:pPr>
            <a:endParaRPr lang="cs-CZ" sz="2700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Vyhledávání stránek, které jsou podobné určité adrese URL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related:mve.fss.muni.cz</a:t>
            </a:r>
            <a:endParaRPr lang="cs-CZ" sz="2700" b="1" i="1" dirty="0"/>
          </a:p>
          <a:p>
            <a:pPr>
              <a:defRPr/>
            </a:pPr>
            <a:endParaRPr lang="cs-CZ" sz="2700" b="1" i="1" dirty="0"/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/>
              <a:t>Typ dokumentu</a:t>
            </a:r>
          </a:p>
          <a:p>
            <a:pPr>
              <a:defRPr/>
            </a:pPr>
            <a:r>
              <a:rPr lang="cs-CZ" sz="2700" b="1" i="1" dirty="0"/>
              <a:t>Př. </a:t>
            </a:r>
            <a:r>
              <a:rPr lang="cs-CZ" sz="2700" b="1" i="1" dirty="0" err="1"/>
              <a:t>filetype:pdf</a:t>
            </a:r>
            <a:endParaRPr lang="cs-CZ" sz="2700" b="1" i="1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tipy pro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877272"/>
            <a:ext cx="856895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3"/>
              </a:rPr>
              <a:t>Infographic</a:t>
            </a:r>
            <a:r>
              <a:rPr lang="cs-CZ" sz="2800" dirty="0" smtClean="0">
                <a:hlinkClick r:id="rId3"/>
              </a:rPr>
              <a:t>: Get More </a:t>
            </a:r>
            <a:r>
              <a:rPr lang="cs-CZ" sz="2800" dirty="0" err="1" smtClean="0">
                <a:hlinkClick r:id="rId3"/>
              </a:rPr>
              <a:t>Out</a:t>
            </a:r>
            <a:r>
              <a:rPr lang="cs-CZ" sz="2800" dirty="0" smtClean="0">
                <a:hlinkClick r:id="rId3"/>
              </a:rPr>
              <a:t> </a:t>
            </a:r>
            <a:r>
              <a:rPr lang="cs-CZ" sz="2800" dirty="0" err="1" smtClean="0">
                <a:hlinkClick r:id="rId3"/>
              </a:rPr>
              <a:t>of</a:t>
            </a:r>
            <a:r>
              <a:rPr lang="cs-CZ" sz="2800" dirty="0" smtClean="0">
                <a:hlinkClick r:id="rId3"/>
              </a:rPr>
              <a:t> Google</a:t>
            </a:r>
            <a:endParaRPr lang="cs-CZ" sz="2800" dirty="0" smtClean="0"/>
          </a:p>
          <a:p>
            <a:pPr>
              <a:defRPr/>
            </a:pPr>
            <a:endParaRPr lang="cs-CZ" sz="2800" b="1" i="1" dirty="0"/>
          </a:p>
          <a:p>
            <a:pPr>
              <a:defRPr/>
            </a:pPr>
            <a:endParaRPr lang="cs-CZ" sz="27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9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</a:t>
            </a:r>
            <a:r>
              <a:rPr lang="cs-CZ" altLang="cs-CZ" sz="3200" b="1" dirty="0" err="1" smtClean="0"/>
              <a:t>Boolovský</a:t>
            </a:r>
            <a:r>
              <a:rPr lang="cs-CZ" altLang="cs-CZ" sz="3200" b="1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7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2132856"/>
            <a:ext cx="85689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součin, průnik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AND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Logický součet, sjednocení </a:t>
            </a:r>
            <a:r>
              <a:rPr lang="cs-CZ" altLang="cs-CZ" sz="3200" dirty="0" smtClean="0"/>
              <a:t>- </a:t>
            </a:r>
            <a:r>
              <a:rPr lang="cs-CZ" altLang="cs-CZ" sz="3200" dirty="0"/>
              <a:t>operátor </a:t>
            </a:r>
            <a:r>
              <a:rPr lang="cs-CZ" altLang="cs-CZ" sz="3200" b="1" dirty="0"/>
              <a:t>OR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smtClean="0"/>
              <a:t>Logická negace - operátor </a:t>
            </a:r>
            <a:r>
              <a:rPr lang="cs-CZ" altLang="cs-CZ" sz="3200" b="1" dirty="0" smtClean="0"/>
              <a:t>NOT</a:t>
            </a:r>
            <a:endParaRPr lang="cs-CZ" altLang="cs-CZ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b="1" dirty="0" smtClean="0"/>
              <a:t>Krácení </a:t>
            </a:r>
            <a:r>
              <a:rPr lang="cs-CZ" altLang="cs-CZ" sz="3200" b="1" dirty="0"/>
              <a:t>termínů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truncation</a:t>
            </a:r>
            <a:r>
              <a:rPr lang="cs-CZ" altLang="cs-CZ" sz="3200" dirty="0"/>
              <a:t>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Vyhledávání prostřednictvím </a:t>
            </a:r>
            <a:r>
              <a:rPr lang="cs-CZ" altLang="cs-CZ" sz="3200" b="1" dirty="0"/>
              <a:t>fráze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6021288"/>
            <a:ext cx="34563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83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300" dirty="0"/>
              <a:t>2 x 45 min.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základy vyhledávacích technik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tvorba rešeršního dotazu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praktické vyhledávání v databázích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i="1" dirty="0">
                <a:solidFill>
                  <a:srgbClr val="FF0000"/>
                </a:solidFill>
              </a:rPr>
              <a:t>úkol na další </a:t>
            </a:r>
            <a:r>
              <a:rPr lang="cs-CZ" altLang="cs-CZ" sz="2300" i="1" dirty="0" smtClean="0">
                <a:solidFill>
                  <a:srgbClr val="FF0000"/>
                </a:solidFill>
              </a:rPr>
              <a:t>hodinu</a:t>
            </a:r>
          </a:p>
          <a:p>
            <a:pPr lvl="1"/>
            <a:endParaRPr lang="cs-CZ" altLang="cs-CZ" sz="2300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300" dirty="0" smtClean="0"/>
              <a:t>2 x 45 min.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c</a:t>
            </a:r>
            <a:r>
              <a:rPr lang="cs-CZ" altLang="cs-CZ" sz="2300" dirty="0" smtClean="0"/>
              <a:t>itace, plagiátorství</a:t>
            </a:r>
            <a:endParaRPr lang="cs-CZ" altLang="cs-CZ" sz="2300" dirty="0"/>
          </a:p>
          <a:p>
            <a:pPr lvl="1"/>
            <a:endParaRPr lang="cs-CZ" altLang="cs-CZ" sz="23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altLang="cs-CZ" sz="2300" dirty="0"/>
              <a:t>2 x 45 min.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kontrola úkolu</a:t>
            </a:r>
            <a:r>
              <a:rPr lang="cs-CZ" altLang="cs-CZ" sz="2300" dirty="0">
                <a:latin typeface="Arial" panose="020B0604020202020204" pitchFamily="34" charset="0"/>
              </a:rPr>
              <a:t> </a:t>
            </a:r>
            <a:r>
              <a:rPr lang="cs-CZ" altLang="cs-CZ" sz="2300" dirty="0"/>
              <a:t>+ diskuse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elektronické knihy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300" dirty="0"/>
              <a:t>EBSCO </a:t>
            </a:r>
            <a:r>
              <a:rPr lang="cs-CZ" altLang="cs-CZ" sz="2300" dirty="0" err="1"/>
              <a:t>Discovery</a:t>
            </a:r>
            <a:r>
              <a:rPr lang="cs-CZ" altLang="cs-CZ" sz="2300" dirty="0"/>
              <a:t> </a:t>
            </a:r>
            <a:r>
              <a:rPr lang="cs-CZ" altLang="cs-CZ" sz="2300" dirty="0" err="1"/>
              <a:t>Service</a:t>
            </a:r>
            <a:r>
              <a:rPr lang="cs-CZ" altLang="cs-CZ" sz="2300" dirty="0"/>
              <a:t> a další nadstavbové nástroje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152" y="1200768"/>
            <a:ext cx="856895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endParaRPr lang="cs-CZ" sz="2500" dirty="0"/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68" y="3075806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8" y="4803006"/>
            <a:ext cx="37973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18" y="4803006"/>
            <a:ext cx="39624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Logický </a:t>
            </a:r>
            <a:r>
              <a:rPr lang="cs-CZ" altLang="cs-CZ" sz="3000" b="1" dirty="0"/>
              <a:t>součin, průnik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1263" y="4549090"/>
            <a:ext cx="2985635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Nizozemí AND politické strany</a:t>
            </a:r>
          </a:p>
          <a:p>
            <a:endParaRPr lang="cs-CZ" dirty="0"/>
          </a:p>
        </p:txBody>
      </p:sp>
      <p:pic>
        <p:nvPicPr>
          <p:cNvPr id="6" name="Picture 6" descr="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47" y="4309372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601663" y="60070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Nizozemí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85839" y="6007004"/>
            <a:ext cx="267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</a:t>
            </a:r>
            <a:r>
              <a:rPr lang="cs-CZ" sz="2800" dirty="0" smtClean="0"/>
              <a:t>olitické strany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08661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855673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61847" y="4714483"/>
            <a:ext cx="3322121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USA OR Spojené státy americké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69955" y="592699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 smtClean="0"/>
              <a:t>USA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33277" y="59269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Spojené státy americké</a:t>
            </a:r>
            <a:endParaRPr lang="cs-CZ" sz="2800" dirty="0"/>
          </a:p>
        </p:txBody>
      </p:sp>
      <p:pic>
        <p:nvPicPr>
          <p:cNvPr id="9" name="Picture 6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60" y="4293096"/>
            <a:ext cx="2879725" cy="141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28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941371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Logická negace</a:t>
            </a:r>
            <a:endParaRPr lang="cs-CZ" altLang="cs-CZ" sz="3000" b="1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 smtClean="0"/>
              <a:t>Vyloučí</a:t>
            </a:r>
            <a:r>
              <a:rPr lang="cs-CZ" altLang="cs-CZ" sz="3000" dirty="0" smtClean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71600" y="4578174"/>
            <a:ext cx="3168352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sz="3000" b="1" dirty="0"/>
              <a:t>Př. prezidentské volby NOT Obama</a:t>
            </a:r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23928" y="592699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800" dirty="0"/>
              <a:t>p</a:t>
            </a:r>
            <a:r>
              <a:rPr lang="cs-CZ" altLang="cs-CZ" sz="2800" dirty="0" smtClean="0"/>
              <a:t>rezidentské volby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64288" y="5926998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Obama</a:t>
            </a:r>
            <a:endParaRPr lang="cs-CZ" sz="2800" dirty="0"/>
          </a:p>
        </p:txBody>
      </p:sp>
      <p:pic>
        <p:nvPicPr>
          <p:cNvPr id="10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77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916832"/>
            <a:ext cx="856895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2800" b="1" dirty="0"/>
              <a:t>Hledaný termín je zkrácen na kořen slova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Systém </a:t>
            </a:r>
            <a:r>
              <a:rPr lang="cs-CZ" altLang="cs-CZ" sz="2800" dirty="0"/>
              <a:t>dohledá všechny možné tvary podle </a:t>
            </a:r>
            <a:r>
              <a:rPr lang="cs-CZ" altLang="cs-CZ" sz="2800" dirty="0" smtClean="0"/>
              <a:t> 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tohoto </a:t>
            </a:r>
            <a:r>
              <a:rPr lang="cs-CZ" altLang="cs-CZ" sz="2800" dirty="0"/>
              <a:t>kořenu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Přípony </a:t>
            </a:r>
            <a:r>
              <a:rPr lang="cs-CZ" altLang="cs-CZ" sz="2800" dirty="0"/>
              <a:t>nebo koncovky jsou nahrazeny </a:t>
            </a:r>
            <a:endParaRPr lang="cs-CZ" altLang="cs-CZ" sz="2800" dirty="0" smtClean="0"/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zástupným </a:t>
            </a:r>
            <a:r>
              <a:rPr lang="cs-CZ" altLang="cs-CZ" sz="2800" dirty="0"/>
              <a:t>znakem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Výsledek </a:t>
            </a:r>
            <a:r>
              <a:rPr lang="cs-CZ" altLang="cs-CZ" sz="2800" dirty="0"/>
              <a:t>vyhledávání se rozšiřuje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2800" dirty="0" smtClean="0"/>
              <a:t> </a:t>
            </a:r>
            <a:r>
              <a:rPr lang="en-US" altLang="cs-CZ" sz="2800" dirty="0" err="1" smtClean="0"/>
              <a:t>Pozn</a:t>
            </a:r>
            <a:r>
              <a:rPr lang="en-US" altLang="cs-CZ" sz="2800" dirty="0"/>
              <a:t>. </a:t>
            </a:r>
            <a:r>
              <a:rPr lang="cs-CZ" altLang="cs-CZ" sz="2800" dirty="0"/>
              <a:t>vyhledávací nástroje mohou využívat </a:t>
            </a:r>
            <a:r>
              <a:rPr lang="cs-CZ" altLang="cs-CZ" sz="2800" dirty="0" smtClean="0"/>
              <a:t> </a:t>
            </a:r>
          </a:p>
          <a:p>
            <a:pPr lvl="1"/>
            <a:r>
              <a:rPr lang="cs-CZ" altLang="cs-CZ" sz="2800" dirty="0"/>
              <a:t> </a:t>
            </a:r>
            <a:r>
              <a:rPr lang="cs-CZ" altLang="cs-CZ" sz="2800" dirty="0" smtClean="0"/>
              <a:t>    různé </a:t>
            </a:r>
            <a:r>
              <a:rPr lang="cs-CZ" altLang="cs-CZ" sz="2800" dirty="0"/>
              <a:t>symboly</a:t>
            </a:r>
          </a:p>
          <a:p>
            <a:pPr lvl="1"/>
            <a:endParaRPr lang="cs-CZ" altLang="cs-CZ" sz="28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800" b="1" i="1" dirty="0"/>
              <a:t>Př. </a:t>
            </a:r>
            <a:r>
              <a:rPr lang="cs-CZ" altLang="cs-CZ" sz="2800" b="1" i="1" dirty="0" err="1"/>
              <a:t>předsed</a:t>
            </a:r>
            <a:r>
              <a:rPr lang="en-US" altLang="cs-CZ" sz="2800" b="1" i="1" dirty="0"/>
              <a:t>*</a:t>
            </a:r>
            <a:r>
              <a:rPr lang="cs-CZ" altLang="cs-CZ" sz="2800" b="1" i="1" dirty="0"/>
              <a:t> - vyhledá předseda, předsedající, předsednictví atd. 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1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2500" b="1" dirty="0" smtClean="0"/>
              <a:t> </a:t>
            </a: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"mezinárodní vztahy"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23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20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Vyhledávání </a:t>
            </a:r>
            <a:r>
              <a:rPr lang="cs-CZ" altLang="cs-CZ" sz="3000" b="1" dirty="0"/>
              <a:t>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46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dirty="0"/>
              <a:t>Málokdy získáte relevantní záznamy po prvním vyhledávání</a:t>
            </a:r>
          </a:p>
          <a:p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dirty="0"/>
              <a:t>Každý zdroj má vlastní pravidla vyhledávání a je třeba tomu uzpůsobit vyhledávací dotaz</a:t>
            </a:r>
          </a:p>
          <a:p>
            <a:endParaRPr lang="cs-CZ" sz="25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Vlastní vyhledávací proces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7624" y="242088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</a:t>
            </a: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  Zrušte </a:t>
            </a:r>
            <a:r>
              <a:rPr lang="cs-CZ" altLang="cs-CZ" sz="3000" b="1" dirty="0"/>
              <a:t>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186253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 smtClean="0"/>
              <a:t>Zužte </a:t>
            </a:r>
            <a:r>
              <a:rPr lang="cs-CZ" altLang="cs-CZ" sz="3000" b="1" dirty="0"/>
              <a:t>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Máte-li mnoho výsledků vyhledávání:</a:t>
            </a:r>
          </a:p>
        </p:txBody>
      </p:sp>
    </p:spTree>
    <p:extLst>
      <p:ext uri="{BB962C8B-B14F-4D97-AF65-F5344CB8AC3E}">
        <p14:creationId xmlns:p14="http://schemas.microsoft.com/office/powerpoint/2010/main" val="342830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operace</a:t>
            </a:r>
          </a:p>
          <a:p>
            <a:pPr marL="709613" lvl="1"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		</a:t>
            </a:r>
            <a:endParaRPr lang="cs-CZ" alt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1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latin typeface="Tahoma" panose="020B0604030504040204" pitchFamily="34" charset="0"/>
              </a:rPr>
              <a:t>7. Hodnocení vyhledaných záznamů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 smtClean="0"/>
              <a:t> Téma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Boolovský</a:t>
            </a:r>
            <a:r>
              <a:rPr lang="cs-CZ" altLang="cs-CZ" sz="3200" dirty="0" smtClean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 smtClean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b="1" dirty="0" smtClean="0"/>
              <a:t> Další operace</a:t>
            </a:r>
          </a:p>
          <a:p>
            <a:pPr marL="709613" lvl="1">
              <a:defRPr/>
            </a:pPr>
            <a:r>
              <a:rPr lang="cs-CZ" altLang="cs-CZ" b="1" dirty="0" smtClean="0">
                <a:solidFill>
                  <a:srgbClr val="FF0000"/>
                </a:solidFill>
              </a:rPr>
              <a:t>		</a:t>
            </a:r>
            <a:endParaRPr lang="cs-CZ" alt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3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33103" y="206084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/>
              <a:t>export do citačního </a:t>
            </a:r>
            <a:r>
              <a:rPr lang="cs-CZ" altLang="cs-CZ" sz="3200" dirty="0" err="1"/>
              <a:t>manageru</a:t>
            </a:r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>
                <a:latin typeface="Tahoma" panose="020B0604030504040204" pitchFamily="34" charset="0"/>
              </a:rPr>
              <a:t>8</a:t>
            </a:r>
            <a:r>
              <a:rPr lang="cs-CZ" altLang="cs-CZ" sz="3200" b="1" dirty="0" smtClean="0">
                <a:latin typeface="Tahoma" panose="020B0604030504040204" pitchFamily="34" charset="0"/>
              </a:rPr>
              <a:t>. Další operace</a:t>
            </a: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4168" y="2564904"/>
            <a:ext cx="85689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 smtClean="0"/>
              <a:t>Sage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Premier</a:t>
            </a:r>
            <a:endParaRPr lang="cs-CZ" altLang="cs-CZ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200" dirty="0" err="1" smtClean="0"/>
              <a:t>Wiley</a:t>
            </a:r>
            <a:r>
              <a:rPr lang="cs-CZ" altLang="cs-CZ" sz="3200" dirty="0" smtClean="0"/>
              <a:t> Online </a:t>
            </a:r>
            <a:r>
              <a:rPr lang="cs-CZ" altLang="cs-CZ" sz="3200" dirty="0" err="1" smtClean="0"/>
              <a:t>Library</a:t>
            </a:r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19675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3200" b="1" dirty="0" smtClean="0">
                <a:latin typeface="Tahoma" panose="020B0604030504040204" pitchFamily="34" charset="0"/>
              </a:rPr>
              <a:t>Praktické ukázky vyhledávání v databázích:</a:t>
            </a:r>
          </a:p>
          <a:p>
            <a:pPr>
              <a:spcBef>
                <a:spcPct val="50000"/>
              </a:spcBef>
            </a:pP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7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6384" y="2060848"/>
            <a:ext cx="856895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Vytvoření účtu v </a:t>
            </a:r>
            <a:r>
              <a:rPr lang="cs-CZ" sz="2500" dirty="0" err="1">
                <a:hlinkClick r:id="rId3"/>
              </a:rPr>
              <a:t>EndNote</a:t>
            </a:r>
            <a:r>
              <a:rPr lang="cs-CZ" sz="2500" dirty="0">
                <a:hlinkClick r:id="rId3"/>
              </a:rPr>
              <a:t> Web</a:t>
            </a: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Vyhledání záznamů v databázi </a:t>
            </a:r>
            <a:r>
              <a:rPr lang="cs-CZ" sz="2500" dirty="0" err="1"/>
              <a:t>Sage</a:t>
            </a:r>
            <a:r>
              <a:rPr lang="cs-CZ" sz="2500" dirty="0"/>
              <a:t> a jejich výběr ("</a:t>
            </a:r>
            <a:r>
              <a:rPr lang="cs-CZ" sz="2500" dirty="0" err="1"/>
              <a:t>Check</a:t>
            </a:r>
            <a:r>
              <a:rPr lang="cs-CZ" sz="2500" dirty="0"/>
              <a:t> </a:t>
            </a:r>
            <a:r>
              <a:rPr lang="cs-CZ" sz="2500" dirty="0" err="1"/>
              <a:t>item</a:t>
            </a:r>
            <a:r>
              <a:rPr lang="cs-CZ" sz="2500" dirty="0"/>
              <a:t>" dole pod záznamy)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Poté kliknout na "ADD </a:t>
            </a:r>
            <a:r>
              <a:rPr lang="cs-CZ" sz="2500" dirty="0" err="1"/>
              <a:t>citations</a:t>
            </a:r>
            <a:r>
              <a:rPr lang="cs-CZ" sz="2500" dirty="0"/>
              <a:t>" (vpravo na boku v sekci "My </a:t>
            </a:r>
            <a:r>
              <a:rPr lang="cs-CZ" sz="2500" dirty="0" err="1"/>
              <a:t>Marked</a:t>
            </a:r>
            <a:r>
              <a:rPr lang="cs-CZ" sz="2500" dirty="0"/>
              <a:t> </a:t>
            </a:r>
            <a:r>
              <a:rPr lang="cs-CZ" sz="2500" dirty="0" err="1"/>
              <a:t>Citations</a:t>
            </a:r>
            <a:r>
              <a:rPr lang="cs-CZ" sz="2500" dirty="0"/>
              <a:t>") – v hranatých závorkách se objeví počet přidaných záznamů</a:t>
            </a:r>
          </a:p>
          <a:p>
            <a:pPr marL="457200" indent="-457200">
              <a:buFont typeface="+mj-lt"/>
              <a:buAutoNum type="arabicParenR"/>
              <a:defRPr/>
            </a:pPr>
            <a:endParaRPr lang="cs-CZ" sz="2500" dirty="0"/>
          </a:p>
          <a:p>
            <a:pPr marL="457200" indent="-457200">
              <a:buFont typeface="+mj-lt"/>
              <a:buAutoNum type="arabicParenR"/>
              <a:defRPr/>
            </a:pPr>
            <a:r>
              <a:rPr lang="cs-CZ" sz="2500" dirty="0"/>
              <a:t>Otevře se další stránka s hláškou "</a:t>
            </a:r>
            <a:r>
              <a:rPr lang="cs-CZ" sz="2500" dirty="0" err="1"/>
              <a:t>For</a:t>
            </a:r>
            <a:r>
              <a:rPr lang="cs-CZ" sz="2500" dirty="0"/>
              <a:t> </a:t>
            </a:r>
            <a:r>
              <a:rPr lang="cs-CZ" sz="2500" dirty="0" err="1"/>
              <a:t>your</a:t>
            </a:r>
            <a:r>
              <a:rPr lang="cs-CZ" sz="2500" dirty="0"/>
              <a:t> </a:t>
            </a:r>
            <a:r>
              <a:rPr lang="en-US" sz="2500" dirty="0"/>
              <a:t>[2]</a:t>
            </a:r>
            <a:r>
              <a:rPr lang="cs-CZ" sz="2500" dirty="0"/>
              <a:t> </a:t>
            </a:r>
            <a:r>
              <a:rPr lang="cs-CZ" sz="2500" dirty="0" err="1"/>
              <a:t>currently</a:t>
            </a:r>
            <a:r>
              <a:rPr lang="cs-CZ" sz="2500" dirty="0"/>
              <a:t> </a:t>
            </a:r>
            <a:r>
              <a:rPr lang="cs-CZ" sz="2500" dirty="0" err="1"/>
              <a:t>marked</a:t>
            </a:r>
            <a:r>
              <a:rPr lang="cs-CZ" sz="2500" dirty="0"/>
              <a:t> </a:t>
            </a:r>
            <a:r>
              <a:rPr lang="cs-CZ" sz="2500" dirty="0" err="1"/>
              <a:t>citations</a:t>
            </a:r>
            <a:r>
              <a:rPr lang="cs-CZ" sz="2500" dirty="0"/>
              <a:t>:" - zvolit "</a:t>
            </a:r>
            <a:r>
              <a:rPr lang="cs-CZ" sz="2500" dirty="0" err="1"/>
              <a:t>Format</a:t>
            </a:r>
            <a:r>
              <a:rPr lang="cs-CZ" sz="2500" dirty="0"/>
              <a:t>" a poté "</a:t>
            </a:r>
            <a:r>
              <a:rPr lang="cs-CZ" sz="2500" dirty="0" err="1"/>
              <a:t>Download</a:t>
            </a:r>
            <a:r>
              <a:rPr lang="cs-CZ" sz="2500" dirty="0"/>
              <a:t> to </a:t>
            </a:r>
            <a:r>
              <a:rPr lang="cs-CZ" sz="2500" dirty="0" err="1"/>
              <a:t>Citation</a:t>
            </a:r>
            <a:r>
              <a:rPr lang="cs-CZ" sz="2500" dirty="0"/>
              <a:t> </a:t>
            </a:r>
            <a:r>
              <a:rPr lang="cs-CZ" sz="2500" dirty="0" err="1"/>
              <a:t>Manager</a:t>
            </a:r>
            <a:r>
              <a:rPr lang="cs-CZ" sz="2500" dirty="0"/>
              <a:t>"</a:t>
            </a:r>
          </a:p>
          <a:p>
            <a:endParaRPr lang="cs-CZ" altLang="cs-CZ" sz="3200" dirty="0"/>
          </a:p>
          <a:p>
            <a:endParaRPr lang="cs-CZ" sz="3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6384" y="980728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/>
              <a:t>Export záznamů z databáze </a:t>
            </a:r>
            <a:r>
              <a:rPr lang="cs-CZ" sz="3200" b="1" dirty="0" err="1"/>
              <a:t>Sage</a:t>
            </a:r>
            <a:r>
              <a:rPr lang="cs-CZ" sz="3200" b="1" dirty="0"/>
              <a:t> do citačního software </a:t>
            </a:r>
            <a:r>
              <a:rPr lang="cs-CZ" sz="3200" b="1" dirty="0" err="1"/>
              <a:t>EndNote</a:t>
            </a:r>
            <a:r>
              <a:rPr lang="cs-CZ" sz="3200" b="1" dirty="0"/>
              <a:t> Web</a:t>
            </a:r>
          </a:p>
          <a:p>
            <a:pPr>
              <a:spcBef>
                <a:spcPct val="50000"/>
              </a:spcBef>
            </a:pPr>
            <a:endParaRPr lang="cs-CZ" altLang="cs-CZ" sz="3200" b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6384" y="1286799"/>
            <a:ext cx="856895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dirty="0" smtClean="0"/>
              <a:t>5) Vpravo </a:t>
            </a:r>
            <a:r>
              <a:rPr lang="cs-CZ" sz="2800" dirty="0"/>
              <a:t>na boku vybrat "</a:t>
            </a:r>
            <a:r>
              <a:rPr lang="cs-CZ" sz="2800" dirty="0" err="1"/>
              <a:t>EndNote</a:t>
            </a:r>
            <a:r>
              <a:rPr lang="cs-CZ" sz="2800" dirty="0"/>
              <a:t> Web" (kliknout přímo na název)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6) Pokud vše proběhlo úspěšně, tak budete přesměrováni do aplikace </a:t>
            </a:r>
            <a:r>
              <a:rPr lang="cs-CZ" sz="2800" dirty="0" err="1"/>
              <a:t>EndNote</a:t>
            </a:r>
            <a:r>
              <a:rPr lang="cs-CZ" sz="2800" dirty="0"/>
              <a:t> Web</a:t>
            </a:r>
          </a:p>
          <a:p>
            <a:pPr>
              <a:buFontTx/>
              <a:buAutoNum type="arabicParenR" startAt="6"/>
              <a:defRPr/>
            </a:pPr>
            <a:endParaRPr lang="cs-CZ" sz="4000" dirty="0"/>
          </a:p>
          <a:p>
            <a:pPr>
              <a:defRPr/>
            </a:pPr>
            <a:r>
              <a:rPr lang="cs-CZ" sz="2800" dirty="0"/>
              <a:t>7) Objeví se hláška sdělující, kolik záznamů bylo naimportováno (např. "</a:t>
            </a:r>
            <a:r>
              <a:rPr lang="cs-CZ" sz="2800" dirty="0" err="1"/>
              <a:t>Number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records</a:t>
            </a:r>
            <a:r>
              <a:rPr lang="cs-CZ" sz="2800" dirty="0"/>
              <a:t> </a:t>
            </a:r>
            <a:r>
              <a:rPr lang="cs-CZ" sz="2800" dirty="0" err="1"/>
              <a:t>imported</a:t>
            </a:r>
            <a:r>
              <a:rPr lang="cs-CZ" sz="2800" dirty="0"/>
              <a:t>: 2")</a:t>
            </a:r>
          </a:p>
          <a:p>
            <a:pPr>
              <a:buFontTx/>
              <a:buAutoNum type="arabicParenR" startAt="6"/>
              <a:defRPr/>
            </a:pPr>
            <a:endParaRPr lang="cs-CZ" sz="4000" dirty="0"/>
          </a:p>
          <a:p>
            <a:pPr>
              <a:defRPr/>
            </a:pPr>
            <a:r>
              <a:rPr lang="cs-CZ" sz="2800" dirty="0"/>
              <a:t>8) Záznamy se uloží do záložky "My </a:t>
            </a:r>
            <a:r>
              <a:rPr lang="cs-CZ" sz="2800" dirty="0" err="1"/>
              <a:t>References</a:t>
            </a:r>
            <a:r>
              <a:rPr lang="cs-CZ" sz="2800" dirty="0"/>
              <a:t>" – složky  "</a:t>
            </a:r>
            <a:r>
              <a:rPr lang="en-US" sz="2800" dirty="0"/>
              <a:t>[</a:t>
            </a:r>
            <a:r>
              <a:rPr lang="cs-CZ" sz="2800" dirty="0" err="1"/>
              <a:t>Unfield</a:t>
            </a:r>
            <a:r>
              <a:rPr lang="en-US" sz="2800" dirty="0"/>
              <a:t>]</a:t>
            </a:r>
            <a:r>
              <a:rPr lang="cs-CZ" sz="2800" dirty="0"/>
              <a:t>"</a:t>
            </a:r>
          </a:p>
          <a:p>
            <a:endParaRPr lang="cs-CZ" altLang="cs-CZ" sz="32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404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971600" y="2132856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Úkol na další hodinu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916832"/>
            <a:ext cx="856895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b="1" dirty="0" smtClean="0"/>
              <a:t> Téma</a:t>
            </a:r>
            <a:endParaRPr lang="cs-CZ" altLang="cs-CZ" sz="3200" b="1" dirty="0"/>
          </a:p>
          <a:p>
            <a:pPr>
              <a:buFontTx/>
              <a:buAutoNum type="arabicPeriod"/>
            </a:pPr>
            <a:r>
              <a:rPr lang="cs-CZ" altLang="cs-CZ" sz="3200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err="1"/>
              <a:t>Boolovský</a:t>
            </a:r>
            <a:r>
              <a:rPr lang="cs-CZ" altLang="cs-CZ" sz="3200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</a:t>
            </a:r>
            <a:r>
              <a:rPr lang="cs-CZ" altLang="cs-CZ" sz="3200" dirty="0" smtClean="0"/>
              <a:t>Hodnocení </a:t>
            </a:r>
            <a:r>
              <a:rPr lang="cs-CZ" altLang="cs-CZ" sz="3200" dirty="0"/>
              <a:t>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/>
              <a:t>STEINEROVÁ, Jela; GREŠKOVÁ, Mirka; ILAVSKÁ, Jana. </a:t>
            </a:r>
            <a:r>
              <a:rPr lang="cs-CZ" altLang="cs-CZ" sz="2400" i="1" dirty="0" err="1"/>
              <a:t>Informačné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stratégie</a:t>
            </a:r>
            <a:r>
              <a:rPr lang="cs-CZ" altLang="cs-CZ" sz="2400" i="1" dirty="0"/>
              <a:t> v </a:t>
            </a:r>
            <a:r>
              <a:rPr lang="cs-CZ" altLang="cs-CZ" sz="2400" i="1" dirty="0" err="1"/>
              <a:t>elektronickom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prostredí</a:t>
            </a:r>
            <a:r>
              <a:rPr lang="cs-CZ" altLang="cs-CZ" sz="2400" dirty="0"/>
              <a:t>. 1. vyd. Bratislava: Univerzita Komenského v Bratislavě, 2010, 190 s. ISBN 9788022328487.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hlinkClick r:id="rId3"/>
              </a:rPr>
              <a:t>http://www.open.ac.uk/skillsforstudy/pictures/mind-map.gif</a:t>
            </a:r>
            <a:endParaRPr lang="cs-CZ" altLang="cs-CZ" sz="2400" dirty="0"/>
          </a:p>
          <a:p>
            <a:endParaRPr lang="cs-CZ" altLang="cs-CZ" sz="2400" dirty="0" smtClean="0">
              <a:hlinkClick r:id="rId4"/>
            </a:endParaRPr>
          </a:p>
          <a:p>
            <a:r>
              <a:rPr lang="cs-CZ" altLang="cs-CZ" sz="2400" dirty="0" smtClean="0">
                <a:hlinkClick r:id="rId4"/>
              </a:rPr>
              <a:t>http</a:t>
            </a:r>
            <a:r>
              <a:rPr lang="cs-CZ" altLang="cs-CZ" sz="2400" dirty="0">
                <a:hlinkClick r:id="rId4"/>
              </a:rPr>
              <a:t>://mojosimon.wordpress.com/</a:t>
            </a:r>
            <a:endParaRPr lang="cs-CZ" altLang="cs-CZ" sz="2400" dirty="0"/>
          </a:p>
          <a:p>
            <a:endParaRPr lang="cs-CZ" altLang="cs-CZ" sz="2400" dirty="0" smtClean="0">
              <a:hlinkClick r:id="rId5"/>
            </a:endParaRPr>
          </a:p>
          <a:p>
            <a:r>
              <a:rPr lang="cs-CZ" altLang="cs-CZ" sz="2400" dirty="0" smtClean="0">
                <a:hlinkClick r:id="rId5"/>
              </a:rPr>
              <a:t>http</a:t>
            </a:r>
            <a:r>
              <a:rPr lang="cs-CZ" altLang="cs-CZ" sz="2400" dirty="0">
                <a:hlinkClick r:id="rId5"/>
              </a:rPr>
              <a:t>://spencerjardine.blogspot.cz/2012/02/boolean-search-strategies-videos.html</a:t>
            </a:r>
            <a:endParaRPr lang="cs-CZ" altLang="cs-CZ" sz="2400" dirty="0"/>
          </a:p>
          <a:p>
            <a:pPr lvl="1"/>
            <a:endParaRPr lang="cs-CZ" altLang="cs-CZ" dirty="0"/>
          </a:p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79712" y="2060848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Děkuji Vám za pozornost</a:t>
            </a:r>
            <a:endParaRPr lang="en-US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07704" y="3212976"/>
            <a:ext cx="54726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500" b="1" dirty="0" smtClean="0"/>
              <a:t>Mgr</a:t>
            </a:r>
            <a:r>
              <a:rPr lang="cs-CZ" altLang="cs-CZ" sz="3500" b="1" dirty="0"/>
              <a:t>. </a:t>
            </a:r>
            <a:r>
              <a:rPr lang="cs-CZ" altLang="cs-CZ" sz="3500" b="1" dirty="0" smtClean="0"/>
              <a:t>Dana Mazancová, </a:t>
            </a:r>
            <a:r>
              <a:rPr lang="cs-CZ" altLang="cs-CZ" sz="3500" b="1" dirty="0" err="1" smtClean="0"/>
              <a:t>DiS</a:t>
            </a:r>
            <a:r>
              <a:rPr lang="cs-CZ" altLang="cs-CZ" sz="3500" b="1" dirty="0" smtClean="0"/>
              <a:t>.</a:t>
            </a: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smtClean="0">
                <a:hlinkClick r:id="rId3"/>
              </a:rPr>
              <a:t>mazancov@fss.muni.cz</a:t>
            </a:r>
            <a:endParaRPr lang="cs-CZ" altLang="cs-CZ" sz="3500" b="1" dirty="0" smtClean="0"/>
          </a:p>
          <a:p>
            <a:pPr algn="ctr">
              <a:spcBef>
                <a:spcPct val="0"/>
              </a:spcBef>
            </a:pPr>
            <a:endParaRPr lang="cs-CZ" altLang="cs-CZ" sz="3500" b="1" dirty="0"/>
          </a:p>
          <a:p>
            <a:pPr algn="ctr">
              <a:spcBef>
                <a:spcPct val="0"/>
              </a:spcBef>
            </a:pPr>
            <a:r>
              <a:rPr lang="cs-CZ" altLang="cs-CZ" sz="3500" b="1" dirty="0" err="1">
                <a:hlinkClick r:id="rId4"/>
              </a:rPr>
              <a:t>infozdroje</a:t>
            </a:r>
            <a:r>
              <a:rPr lang="en-US" altLang="cs-CZ" sz="3500" b="1" dirty="0">
                <a:hlinkClick r:id="rId4"/>
              </a:rPr>
              <a:t>@</a:t>
            </a:r>
            <a:r>
              <a:rPr lang="cs-CZ" altLang="cs-CZ" sz="3500" b="1" dirty="0">
                <a:hlinkClick r:id="rId4"/>
              </a:rPr>
              <a:t>fss.muni.cz</a:t>
            </a:r>
            <a:endParaRPr lang="cs-CZ" altLang="cs-CZ" sz="35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</a:t>
            </a:r>
            <a:r>
              <a:rPr lang="cs-CZ" altLang="cs-CZ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988840"/>
            <a:ext cx="770485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2800" dirty="0"/>
              <a:t>1)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3000" dirty="0"/>
              <a:t>Zamyslete se o čem chcete psát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je </a:t>
            </a:r>
            <a:r>
              <a:rPr lang="cs-CZ" altLang="cs-CZ" sz="3000" dirty="0"/>
              <a:t>nutné mít dost informací o daném </a:t>
            </a:r>
            <a:endParaRPr lang="cs-CZ" altLang="cs-CZ" sz="3000" dirty="0" smtClean="0"/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tématu (</a:t>
            </a:r>
            <a:r>
              <a:rPr lang="cs-CZ" altLang="cs-CZ" sz="3000" dirty="0"/>
              <a:t>pokud se studiem problematiky </a:t>
            </a:r>
            <a:r>
              <a:rPr lang="cs-CZ" altLang="cs-CZ" sz="3000" dirty="0" smtClean="0"/>
              <a:t> 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začínáte</a:t>
            </a:r>
            <a:r>
              <a:rPr lang="cs-CZ" altLang="cs-CZ" sz="3000" dirty="0"/>
              <a:t>, nebojte se využít učebnice, </a:t>
            </a:r>
            <a:r>
              <a:rPr lang="cs-CZ" altLang="cs-CZ" sz="30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 smtClean="0"/>
              <a:t>     encyklopedie</a:t>
            </a:r>
            <a:r>
              <a:rPr lang="cs-CZ" altLang="cs-CZ" sz="3000" dirty="0"/>
              <a:t>, radu vyučujícího apod.)</a:t>
            </a:r>
          </a:p>
          <a:p>
            <a:pPr>
              <a:lnSpc>
                <a:spcPct val="200000"/>
              </a:lnSpc>
              <a:spcBef>
                <a:spcPct val="30000"/>
              </a:spcBef>
            </a:pPr>
            <a:r>
              <a:rPr lang="cs-CZ" altLang="cs-CZ" sz="3000" dirty="0"/>
              <a:t>2) Zformulujte téma nebo problém</a:t>
            </a:r>
          </a:p>
          <a:p>
            <a:pPr marL="742950" lvl="1" indent="-285750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 smtClean="0"/>
              <a:t> lze </a:t>
            </a:r>
            <a:r>
              <a:rPr lang="cs-CZ" altLang="cs-CZ" sz="3000" dirty="0"/>
              <a:t>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/>
              <a:t>– </a:t>
            </a:r>
            <a:r>
              <a:rPr lang="cs-CZ" altLang="cs-CZ" sz="30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cs-CZ" altLang="cs-CZ" sz="3000" dirty="0"/>
              <a:t> </a:t>
            </a:r>
            <a:r>
              <a:rPr lang="cs-CZ" altLang="cs-CZ" sz="3000" dirty="0" smtClean="0"/>
              <a:t>    grafické </a:t>
            </a:r>
            <a:r>
              <a:rPr lang="cs-CZ" altLang="cs-CZ" sz="3000" dirty="0"/>
              <a:t>znázornění tématu</a:t>
            </a:r>
          </a:p>
        </p:txBody>
      </p:sp>
      <p:pic>
        <p:nvPicPr>
          <p:cNvPr id="4" name="Obrázek 10" descr="žárovk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7869" y="119907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87869" y="1476075"/>
            <a:ext cx="47981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Informační společnost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9552" y="2492896"/>
            <a:ext cx="7776864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založená na informacích a znalostech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cs-CZ" altLang="cs-CZ" sz="3000" dirty="0"/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cs-CZ" altLang="cs-CZ" sz="3000" dirty="0"/>
              <a:t>problémy při práci s informacemi: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velké </a:t>
            </a:r>
            <a:r>
              <a:rPr lang="cs-CZ" altLang="cs-CZ" sz="3000" b="1" dirty="0"/>
              <a:t>množství 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snadná </a:t>
            </a:r>
            <a:r>
              <a:rPr lang="cs-CZ" altLang="cs-CZ" sz="3000" b="1" dirty="0"/>
              <a:t>dostupnost</a:t>
            </a:r>
          </a:p>
          <a:p>
            <a:pPr marL="742950" lvl="1" indent="-285750">
              <a:spcBef>
                <a:spcPts val="130"/>
              </a:spcBef>
              <a:buFont typeface="Wingdings" panose="05000000000000000000" pitchFamily="2" charset="2"/>
              <a:buChar char="v"/>
              <a:defRPr/>
            </a:pPr>
            <a:r>
              <a:rPr lang="cs-CZ" altLang="cs-CZ" sz="3000" b="1" dirty="0" smtClean="0"/>
              <a:t> kvalita</a:t>
            </a:r>
            <a:endParaRPr lang="cs-CZ" altLang="cs-CZ" sz="3000" b="1" dirty="0"/>
          </a:p>
          <a:p>
            <a:pPr>
              <a:spcBef>
                <a:spcPts val="12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9792" y="6232403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http://www.open.ac.uk/skillsforstudy/pictures/mind-map.gif</a:t>
            </a: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248233" y="6309320"/>
            <a:ext cx="768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http://commons.wikimedia.org/wiki/File:MindMapping_Law_Chinese.JPG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5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5" name="Obrázek 9" descr="obraze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05838" cy="62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082265" y="6232403"/>
            <a:ext cx="40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i="1" dirty="0"/>
              <a:t>Zdroj: http://mojosimon.wordpress.com/</a:t>
            </a:r>
          </a:p>
        </p:txBody>
      </p:sp>
    </p:spTree>
    <p:extLst>
      <p:ext uri="{BB962C8B-B14F-4D97-AF65-F5344CB8AC3E}">
        <p14:creationId xmlns:p14="http://schemas.microsoft.com/office/powerpoint/2010/main" val="9788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1193</Words>
  <Application>Microsoft Office PowerPoint</Application>
  <PresentationFormat>Předvádění na obrazovce (4:3)</PresentationFormat>
  <Paragraphs>274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Motiv systému Office</vt:lpstr>
      <vt:lpstr>Základy práce s informačními zdroji pro bc. studenty MVZ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84</cp:revision>
  <cp:lastPrinted>2015-09-23T07:29:49Z</cp:lastPrinted>
  <dcterms:created xsi:type="dcterms:W3CDTF">2015-08-18T07:57:33Z</dcterms:created>
  <dcterms:modified xsi:type="dcterms:W3CDTF">2015-10-05T09:27:28Z</dcterms:modified>
</cp:coreProperties>
</file>