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9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ADB"/>
          </a:solidFill>
        </a:fill>
      </a:tcStyle>
    </a:wholeTbl>
    <a:band2H>
      <a:tcTxStyle b="def" i="def"/>
      <a:tcStyle>
        <a:tcBdr/>
        <a:fill>
          <a:solidFill>
            <a:srgbClr val="E6EDEE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D7CB"/>
          </a:solidFill>
        </a:fill>
      </a:tcStyle>
    </a:wholeTbl>
    <a:band2H>
      <a:tcTxStyle b="def" i="def"/>
      <a:tcStyle>
        <a:tcBdr/>
        <a:fill>
          <a:solidFill>
            <a:srgbClr val="F3EC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0000"/>
              </a:solidFill>
              <a:prstDash val="solid"/>
              <a:round/>
            </a:ln>
          </a:top>
          <a:bottom>
            <a:ln w="254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0000"/>
              </a:solidFill>
              <a:prstDash val="solid"/>
              <a:round/>
            </a:ln>
          </a:top>
          <a:bottom>
            <a:ln w="254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ACA"/>
          </a:solidFill>
        </a:fill>
      </a:tcStyle>
    </a:wholeTbl>
    <a:band2H>
      <a:tcTxStyle b="def" i="def"/>
      <a:tcStyle>
        <a:tcBdr/>
        <a:fill>
          <a:solidFill>
            <a:srgbClr val="FF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b="1" sz="2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3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2400"/>
              </a:spcBef>
              <a:buSzTx/>
              <a:buNone/>
              <a:defRPr sz="4000"/>
            </a:pP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2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1890" r="0" b="1890"/>
          <a:stretch>
            <a:fillRect/>
          </a:stretch>
        </p:blipFill>
        <p:spPr>
          <a:xfrm>
            <a:off x="1600200" y="635000"/>
            <a:ext cx="9779000" cy="5918200"/>
          </a:xfrm>
          <a:prstGeom prst="rect">
            <a:avLst/>
          </a:prstGeom>
        </p:spPr>
      </p:pic>
      <p:sp>
        <p:nvSpPr>
          <p:cNvPr id="120" name="Shape 1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Future</a:t>
            </a:r>
          </a:p>
        </p:txBody>
      </p:sp>
      <p:sp>
        <p:nvSpPr>
          <p:cNvPr id="121" name="Shape 12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U.S.-Israeli Foreign Relations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Long-short Term</a:t>
            </a:r>
          </a:p>
        </p:txBody>
      </p:sp>
      <p:sp>
        <p:nvSpPr>
          <p:cNvPr id="149" name="Shape 1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1479" indent="-411479" defTabSz="525779">
              <a:spcBef>
                <a:spcPts val="3700"/>
              </a:spcBef>
              <a:defRPr sz="3400"/>
            </a:pPr>
            <a:r>
              <a:t>Perception will reinforce the foregoing reasons for the U.S. government to keep a maximally feasible distance from the region</a:t>
            </a:r>
          </a:p>
          <a:p>
            <a:pPr marL="411479" indent="-411479" defTabSz="525779">
              <a:spcBef>
                <a:spcPts val="3700"/>
              </a:spcBef>
              <a:defRPr sz="3400"/>
            </a:pPr>
            <a:r>
              <a:t>Other major powers will gain more efficacy and interest there. </a:t>
            </a:r>
          </a:p>
          <a:p>
            <a:pPr lvl="1" marL="822958" indent="-411479" defTabSz="525779">
              <a:spcBef>
                <a:spcPts val="3700"/>
              </a:spcBef>
              <a:defRPr sz="3400"/>
            </a:pPr>
            <a:r>
              <a:t>China and India </a:t>
            </a:r>
          </a:p>
          <a:p>
            <a:pPr lvl="1" marL="822958" indent="-411479" defTabSz="525779">
              <a:spcBef>
                <a:spcPts val="3700"/>
              </a:spcBef>
              <a:defRPr sz="3400"/>
            </a:pPr>
            <a:r>
              <a:t>Russia and, </a:t>
            </a:r>
          </a:p>
          <a:p>
            <a:pPr lvl="1" marL="822958" indent="-411479" defTabSz="525779">
              <a:spcBef>
                <a:spcPts val="3700"/>
              </a:spcBef>
              <a:defRPr sz="3400"/>
            </a:pPr>
            <a:r>
              <a:t>the European Union.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America</a:t>
            </a:r>
          </a:p>
        </p:txBody>
      </p:sp>
      <p:sp>
        <p:nvSpPr>
          <p:cNvPr id="152" name="Shape 15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Middle East will become less important within the overall balance of U.S. interests.</a:t>
            </a:r>
          </a:p>
          <a:p>
            <a:pPr lvl="1"/>
            <a:r>
              <a:t> Israel will become less central too. </a:t>
            </a:r>
          </a:p>
          <a:p>
            <a:pPr/>
            <a:r>
              <a:t>The United States will likely attempt to do less that is positive in the region, and it will not be able to use Israeli to help in preventing the negative.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America</a:t>
            </a:r>
          </a:p>
        </p:txBody>
      </p:sp>
      <p:sp>
        <p:nvSpPr>
          <p:cNvPr id="155" name="Shape 15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Israel will become still less important to U.S. policy, if </a:t>
            </a:r>
          </a:p>
          <a:p>
            <a:pPr lvl="1"/>
            <a:r>
              <a:t>the Arab-Israeli conflict, including its Palestinian aspect, improves. </a:t>
            </a:r>
          </a:p>
          <a:p>
            <a:pPr/>
            <a:r>
              <a:t>Also, if other potential existential threats to Israel are managed astutely and resolutely. </a:t>
            </a:r>
          </a:p>
          <a:p>
            <a:pPr lvl="1"/>
            <a:r>
              <a:t>Iran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Israel</a:t>
            </a:r>
          </a:p>
        </p:txBody>
      </p:sp>
      <p:sp>
        <p:nvSpPr>
          <p:cNvPr id="158" name="Shape 15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3483" indent="-443483" defTabSz="566673">
              <a:spcBef>
                <a:spcPts val="4000"/>
              </a:spcBef>
              <a:defRPr sz="3600"/>
            </a:pPr>
            <a:r>
              <a:t>Israel’s conventional security well within its own grasp, arguably still needs the United States to deal with</a:t>
            </a:r>
          </a:p>
          <a:p>
            <a:pPr lvl="1" marL="900683" indent="-443483" defTabSz="566673">
              <a:spcBef>
                <a:spcPts val="4000"/>
              </a:spcBef>
              <a:defRPr sz="3600"/>
            </a:pPr>
            <a:r>
              <a:t> unconventional threats </a:t>
            </a:r>
          </a:p>
          <a:p>
            <a:pPr marL="443483" indent="-443483" defTabSz="566673">
              <a:spcBef>
                <a:spcPts val="4000"/>
              </a:spcBef>
              <a:defRPr sz="3600"/>
            </a:pPr>
            <a:r>
              <a:t>Growing security problems that Israel cannot readily handle without help. </a:t>
            </a:r>
          </a:p>
          <a:p>
            <a:pPr marL="443483" indent="-443483" defTabSz="566673">
              <a:spcBef>
                <a:spcPts val="4000"/>
              </a:spcBef>
              <a:defRPr sz="3600"/>
            </a:pPr>
            <a:r>
              <a:t>In this mounting imbalance of shifting needs a tender, if not difficult, future relationship is probable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Conclusion</a:t>
            </a:r>
          </a:p>
        </p:txBody>
      </p:sp>
      <p:sp>
        <p:nvSpPr>
          <p:cNvPr id="161" name="Shape 1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It is easy to be pessimistic, don’t. </a:t>
            </a:r>
          </a:p>
          <a:p>
            <a:pPr lvl="1"/>
            <a:r>
              <a:t>the idea of peace between Israel and Egypt, and Israel and Jordan, once looked equally as far-fetched. </a:t>
            </a:r>
          </a:p>
          <a:p>
            <a:pPr lvl="1"/>
            <a:r>
              <a:t>A settlement is possible, and indeed is likely—it is simply not possible yet to know when.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age5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4839" t="0" r="14839" b="0"/>
          <a:stretch>
            <a:fillRect/>
          </a:stretch>
        </p:blipFill>
        <p:spPr>
          <a:xfrm>
            <a:off x="6718299" y="5092700"/>
            <a:ext cx="5334002" cy="3898900"/>
          </a:xfrm>
          <a:prstGeom prst="rect">
            <a:avLst/>
          </a:prstGeom>
        </p:spPr>
      </p:pic>
      <p:pic>
        <p:nvPicPr>
          <p:cNvPr id="164" name="image6.jpeg"/>
          <p:cNvPicPr>
            <a:picLocks noChangeAspect="1"/>
          </p:cNvPicPr>
          <p:nvPr>
            <p:ph type="pic" idx="14"/>
          </p:nvPr>
        </p:nvPicPr>
        <p:blipFill>
          <a:blip r:embed="rId3">
            <a:extLst/>
          </a:blip>
          <a:srcRect l="2241" t="0" r="2241" b="0"/>
          <a:stretch>
            <a:fillRect/>
          </a:stretch>
        </p:blipFill>
        <p:spPr>
          <a:xfrm>
            <a:off x="6718299" y="762000"/>
            <a:ext cx="5334002" cy="3898900"/>
          </a:xfrm>
          <a:prstGeom prst="rect">
            <a:avLst/>
          </a:prstGeom>
        </p:spPr>
      </p:pic>
      <p:pic>
        <p:nvPicPr>
          <p:cNvPr id="165" name="image7.jpeg"/>
          <p:cNvPicPr>
            <a:picLocks noChangeAspect="1"/>
          </p:cNvPicPr>
          <p:nvPr>
            <p:ph type="pic" idx="15"/>
          </p:nvPr>
        </p:nvPicPr>
        <p:blipFill>
          <a:blip r:embed="rId4">
            <a:extLst/>
          </a:blip>
          <a:srcRect l="31770" t="0" r="31771" b="1"/>
          <a:stretch>
            <a:fillRect/>
          </a:stretch>
        </p:blipFill>
        <p:spPr>
          <a:xfrm>
            <a:off x="952447" y="762792"/>
            <a:ext cx="5334003" cy="82296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Signs</a:t>
            </a:r>
          </a:p>
        </p:txBody>
      </p:sp>
      <p:sp>
        <p:nvSpPr>
          <p:cNvPr id="124" name="Shape 12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20038" indent="-320038" defTabSz="408940">
              <a:spcBef>
                <a:spcPts val="2900"/>
              </a:spcBef>
              <a:defRPr sz="2600"/>
            </a:pPr>
            <a:r>
              <a:t>First, change on the international scene</a:t>
            </a:r>
          </a:p>
          <a:p>
            <a:pPr marL="320038" indent="-320038" defTabSz="408940">
              <a:spcBef>
                <a:spcPts val="2900"/>
              </a:spcBef>
              <a:defRPr sz="2600"/>
            </a:pPr>
            <a:r>
              <a:t>Second, large wave of Jewish immigration</a:t>
            </a:r>
          </a:p>
          <a:p>
            <a:pPr lvl="1" marL="640079" indent="-320038" defTabSz="408940">
              <a:spcBef>
                <a:spcPts val="2900"/>
              </a:spcBef>
              <a:defRPr sz="2600"/>
            </a:pPr>
            <a:r>
              <a:t>Russia and Africa</a:t>
            </a:r>
          </a:p>
          <a:p>
            <a:pPr lvl="1" marL="640079" indent="-320038" defTabSz="408940">
              <a:spcBef>
                <a:spcPts val="2900"/>
              </a:spcBef>
              <a:defRPr sz="2600"/>
            </a:pPr>
            <a:r>
              <a:t>Europe</a:t>
            </a:r>
          </a:p>
          <a:p>
            <a:pPr marL="320038" indent="-320038" defTabSz="408940">
              <a:spcBef>
                <a:spcPts val="2900"/>
              </a:spcBef>
              <a:defRPr sz="2600"/>
            </a:pPr>
            <a:r>
              <a:t>Third major event of recent times, the on-going crisis in the Middle East</a:t>
            </a:r>
          </a:p>
          <a:p>
            <a:pPr lvl="1" marL="640079" indent="-320038" defTabSz="408940">
              <a:spcBef>
                <a:spcPts val="2900"/>
              </a:spcBef>
              <a:defRPr sz="2600"/>
            </a:pPr>
            <a:r>
              <a:t>Arab ‘winter’</a:t>
            </a:r>
          </a:p>
          <a:p>
            <a:pPr lvl="1" marL="640079" indent="-320038" defTabSz="408940">
              <a:spcBef>
                <a:spcPts val="2900"/>
              </a:spcBef>
              <a:defRPr sz="2600"/>
            </a:pPr>
            <a:r>
              <a:t>Syrian civil war</a:t>
            </a:r>
          </a:p>
          <a:p>
            <a:pPr lvl="1" marL="640079" indent="-320038" defTabSz="408940">
              <a:spcBef>
                <a:spcPts val="2900"/>
              </a:spcBef>
              <a:defRPr sz="2600"/>
            </a:pPr>
            <a:r>
              <a:t>IS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Bilateral Relations</a:t>
            </a:r>
          </a:p>
        </p:txBody>
      </p:sp>
      <p:sp>
        <p:nvSpPr>
          <p:cNvPr id="127" name="Shape 12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First and foremost, there must be an element of trust, of frankness in the relationship at the top levels</a:t>
            </a:r>
          </a:p>
          <a:p>
            <a:pPr/>
            <a:r>
              <a:t>History of distrust and acrimony </a:t>
            </a:r>
          </a:p>
          <a:p>
            <a:pPr/>
            <a:r>
              <a:t>History of special and strategic partnership regardless of ideology and politicians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age3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3034" r="0" b="3034"/>
          <a:stretch>
            <a:fillRect/>
          </a:stretch>
        </p:blipFill>
        <p:spPr>
          <a:xfrm>
            <a:off x="6718300" y="5092700"/>
            <a:ext cx="5334000" cy="3898900"/>
          </a:xfrm>
          <a:prstGeom prst="rect">
            <a:avLst/>
          </a:prstGeom>
        </p:spPr>
      </p:pic>
      <p:pic>
        <p:nvPicPr>
          <p:cNvPr id="130" name="image4.jpeg"/>
          <p:cNvPicPr>
            <a:picLocks noChangeAspect="1"/>
          </p:cNvPicPr>
          <p:nvPr>
            <p:ph type="pic" idx="14"/>
          </p:nvPr>
        </p:nvPicPr>
        <p:blipFill>
          <a:blip r:embed="rId3">
            <a:extLst/>
          </a:blip>
          <a:srcRect l="11504" t="0" r="11504" b="0"/>
          <a:stretch>
            <a:fillRect/>
          </a:stretch>
        </p:blipFill>
        <p:spPr>
          <a:xfrm>
            <a:off x="6718299" y="762000"/>
            <a:ext cx="5334002" cy="3898900"/>
          </a:xfrm>
          <a:prstGeom prst="rect">
            <a:avLst/>
          </a:prstGeom>
        </p:spPr>
      </p:pic>
      <p:pic>
        <p:nvPicPr>
          <p:cNvPr id="131" name="image1.png"/>
          <p:cNvPicPr>
            <a:picLocks noChangeAspect="1"/>
          </p:cNvPicPr>
          <p:nvPr>
            <p:ph type="pic" idx="15"/>
          </p:nvPr>
        </p:nvPicPr>
        <p:blipFill>
          <a:blip r:embed="rId4">
            <a:extLst/>
          </a:blip>
          <a:srcRect l="25711" t="0" r="25711" b="0"/>
          <a:stretch>
            <a:fillRect/>
          </a:stretch>
        </p:blipFill>
        <p:spPr>
          <a:xfrm>
            <a:off x="952499" y="762884"/>
            <a:ext cx="5334002" cy="82296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Bilateral Relations</a:t>
            </a:r>
          </a:p>
        </p:txBody>
      </p:sp>
      <p:sp>
        <p:nvSpPr>
          <p:cNvPr id="134" name="Shape 13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3756" indent="-333756" defTabSz="426466">
              <a:spcBef>
                <a:spcPts val="3000"/>
              </a:spcBef>
              <a:defRPr sz="2700"/>
            </a:pPr>
            <a:r>
              <a:t>The relationship between the U.S. and Israeli leaderships today is bad, perhaps as bad as this upper level of the relationship has ever been. </a:t>
            </a:r>
          </a:p>
          <a:p>
            <a:pPr marL="333756" indent="-333756" defTabSz="426466">
              <a:spcBef>
                <a:spcPts val="3000"/>
              </a:spcBef>
              <a:defRPr sz="2700"/>
            </a:pPr>
            <a:r>
              <a:t>President Obama and Benjamin Netanyahu dislike each other as well as disagree with each other over significant strategic portfolios </a:t>
            </a:r>
          </a:p>
          <a:p>
            <a:pPr lvl="1" marL="667512" indent="-333756" defTabSz="426466">
              <a:spcBef>
                <a:spcPts val="3000"/>
              </a:spcBef>
              <a:defRPr sz="2700"/>
            </a:pPr>
            <a:r>
              <a:t>peace process issues, </a:t>
            </a:r>
          </a:p>
          <a:p>
            <a:pPr lvl="1" marL="667512" indent="-333756" defTabSz="426466">
              <a:spcBef>
                <a:spcPts val="3000"/>
              </a:spcBef>
              <a:defRPr sz="2700"/>
            </a:pPr>
            <a:r>
              <a:t>Syria, </a:t>
            </a:r>
          </a:p>
          <a:p>
            <a:pPr lvl="1" marL="667512" indent="-333756" defTabSz="426466">
              <a:spcBef>
                <a:spcPts val="3000"/>
              </a:spcBef>
              <a:defRPr sz="2700"/>
            </a:pPr>
            <a:r>
              <a:t>Gaza and Hamas, and above all </a:t>
            </a:r>
          </a:p>
          <a:p>
            <a:pPr lvl="1" marL="667512" indent="-333756" defTabSz="426466">
              <a:spcBef>
                <a:spcPts val="3000"/>
              </a:spcBef>
              <a:defRPr sz="2700"/>
            </a:pPr>
            <a:r>
              <a:t>Iran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History of problems?</a:t>
            </a:r>
          </a:p>
        </p:txBody>
      </p:sp>
      <p:sp>
        <p:nvSpPr>
          <p:cNvPr id="137" name="Shape 1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3483" indent="-443483" defTabSz="566673">
              <a:spcBef>
                <a:spcPts val="4000"/>
              </a:spcBef>
              <a:defRPr sz="3600"/>
            </a:pPr>
            <a:r>
              <a:t>The Eisenhower-Dulles relationship with Ben-Gurion and Moshe Sharett 1955-1957 was difficult. </a:t>
            </a:r>
          </a:p>
          <a:p>
            <a:pPr marL="443483" indent="-443483" defTabSz="566673">
              <a:spcBef>
                <a:spcPts val="4000"/>
              </a:spcBef>
              <a:defRPr sz="3600"/>
            </a:pPr>
            <a:r>
              <a:t>The first two years of the Reagan Administration, as its senior officials encountered Menachem Begin and Yitzhak Shamir, were arguably as troubled.</a:t>
            </a:r>
            <a:r>
              <a:rPr sz="1300"/>
              <a:t>1</a:t>
            </a:r>
            <a:r>
              <a:t> </a:t>
            </a:r>
          </a:p>
          <a:p>
            <a:pPr marL="443483" indent="-443483" defTabSz="566673">
              <a:spcBef>
                <a:spcPts val="4000"/>
              </a:spcBef>
              <a:defRPr sz="3600"/>
            </a:pPr>
            <a:r>
              <a:t>The Begin-Carter years before and Shamir-Bush 41 years were dreadful, too.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Internal Interference</a:t>
            </a:r>
          </a:p>
        </p:txBody>
      </p:sp>
      <p:sp>
        <p:nvSpPr>
          <p:cNvPr id="140" name="Shape 1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3483" indent="-443483" defTabSz="566673">
              <a:spcBef>
                <a:spcPts val="4000"/>
              </a:spcBef>
              <a:defRPr sz="3600"/>
            </a:pPr>
            <a:r>
              <a:t>Despite this history, interfering in each other’s domestic politics is not a good idea. </a:t>
            </a:r>
          </a:p>
          <a:p>
            <a:pPr marL="443483" indent="-443483" defTabSz="566673">
              <a:spcBef>
                <a:spcPts val="4000"/>
              </a:spcBef>
              <a:defRPr sz="3600"/>
            </a:pPr>
            <a:r>
              <a:t>But the interference keeps happening anyway. </a:t>
            </a:r>
          </a:p>
          <a:p>
            <a:pPr lvl="1" marL="886967" indent="-443483" defTabSz="566673">
              <a:spcBef>
                <a:spcPts val="4000"/>
              </a:spcBef>
              <a:defRPr sz="3600"/>
            </a:pPr>
            <a:r>
              <a:t>bipartisan nature of support remains</a:t>
            </a:r>
          </a:p>
          <a:p>
            <a:pPr marL="443483" indent="-443483" defTabSz="566673">
              <a:spcBef>
                <a:spcPts val="4000"/>
              </a:spcBef>
              <a:defRPr sz="3600"/>
            </a:pPr>
            <a:r>
              <a:t>What is different now is how simultaneously mutual the interference has become, and how polarized politics in both countries have encouraged it.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Siblings</a:t>
            </a:r>
          </a:p>
        </p:txBody>
      </p:sp>
      <p:sp>
        <p:nvSpPr>
          <p:cNvPr id="143" name="Shape 14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U.S.-Israeli relationship still healthy</a:t>
            </a:r>
          </a:p>
          <a:p>
            <a:pPr/>
            <a:r>
              <a:t>MOU’s</a:t>
            </a:r>
          </a:p>
          <a:p>
            <a:pPr/>
            <a:r>
              <a:t>Bilateral relations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Long-Short Term</a:t>
            </a:r>
          </a:p>
        </p:txBody>
      </p:sp>
      <p:sp>
        <p:nvSpPr>
          <p:cNvPr id="146" name="Shape 14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0331" indent="-370331" defTabSz="473201">
              <a:spcBef>
                <a:spcPts val="3400"/>
              </a:spcBef>
              <a:defRPr sz="3000"/>
            </a:pPr>
            <a:r>
              <a:t>A “pivot” speech does not make a strategic readjustment. </a:t>
            </a:r>
          </a:p>
          <a:p>
            <a:pPr marL="370331" indent="-370331" defTabSz="473201">
              <a:spcBef>
                <a:spcPts val="3400"/>
              </a:spcBef>
              <a:defRPr sz="3000"/>
            </a:pPr>
            <a:r>
              <a:t>Even if, as the Obama Administration contends, the United States is “overinvested” in the Middle East, the U.S. government can not just stop and start something else.</a:t>
            </a:r>
          </a:p>
          <a:p>
            <a:pPr marL="370331" indent="-370331" defTabSz="473201">
              <a:spcBef>
                <a:spcPts val="3400"/>
              </a:spcBef>
              <a:defRPr sz="3000"/>
            </a:pPr>
            <a:r>
              <a:t>Longer-term trends point to gradual U.S. disinvestment</a:t>
            </a:r>
          </a:p>
          <a:p>
            <a:pPr marL="370331" indent="-370331" defTabSz="473201">
              <a:spcBef>
                <a:spcPts val="3400"/>
              </a:spcBef>
              <a:defRPr sz="3000"/>
            </a:pPr>
            <a:r>
              <a:t>the level of dysfunction with the decay of state-level institutions</a:t>
            </a:r>
          </a:p>
          <a:p>
            <a:pPr marL="370331" indent="-370331" defTabSz="473201">
              <a:spcBef>
                <a:spcPts val="3400"/>
              </a:spcBef>
              <a:defRPr sz="3000"/>
            </a:pPr>
            <a:r>
              <a:t>U.S. can hold disinterest because global energy production and consumption patterns are changing, and, changing fast.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FFFF"/>
      </a:dk1>
      <a:lt1>
        <a:srgbClr val="FF0000"/>
      </a:lt1>
      <a:dk2>
        <a:srgbClr val="A7A7A7"/>
      </a:dk2>
      <a:lt2>
        <a:srgbClr val="535353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