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aljazeera.com/programmes/specialseries/2013/10/war-october-2013102172128280627.html"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openxmlformats.org/officeDocument/2006/relationships/image" Target="../media/image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hyperlink" Target="https://web.archive.org/20141006083108/http://www.policyarchive.org/handle/10207/bitstreams/10011.pdf"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gif"/><Relationship Id="rId3" Type="http://schemas.openxmlformats.org/officeDocument/2006/relationships/image" Target="../media/image13.jpeg"/><Relationship Id="rId4" Type="http://schemas.openxmlformats.org/officeDocument/2006/relationships/image" Target="../media/image14.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books.google.com/books?id=GS4DBQAAQBAJ"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books.google.com/books?id=R_YrBgAAQBAJ&amp;pg=PA184" TargetMode="External"/><Relationship Id="rId3" Type="http://schemas.openxmlformats.org/officeDocument/2006/relationships/hyperlink" Target="https://books.google.com/books?id=6Jm0YNKvQsAC"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books.google.com/books?id=5CgBKRxP3twC&amp;pg=PA155"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history.state.gov/historicaldocuments/frus1964-68v19" TargetMode="External"/><Relationship Id="rId3" Type="http://schemas.openxmlformats.org/officeDocument/2006/relationships/hyperlink" Target="http://www.shapell.org/manuscript.aspx?169472"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g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aljazeera.com/indepth/interactive/2013/10/timeline-war-october-201310684341831534.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yom-kippur-war-1.jpg"/>
          <p:cNvPicPr/>
          <p:nvPr/>
        </p:nvPicPr>
        <p:blipFill>
          <a:blip r:embed="rId2">
            <a:extLst/>
          </a:blip>
          <a:srcRect l="2241" t="0" r="2241" b="0"/>
          <a:stretch>
            <a:fillRect/>
          </a:stretch>
        </p:blipFill>
        <p:spPr>
          <a:xfrm>
            <a:off x="1600200" y="635000"/>
            <a:ext cx="9779000" cy="5918200"/>
          </a:xfrm>
          <a:prstGeom prst="rect">
            <a:avLst/>
          </a:prstGeom>
          <a:ln w="12700">
            <a:miter lim="400000"/>
          </a:ln>
        </p:spPr>
      </p:pic>
      <p:sp>
        <p:nvSpPr>
          <p:cNvPr id="33" name="Shape 33"/>
          <p:cNvSpPr/>
          <p:nvPr>
            <p:ph type="title"/>
          </p:nvPr>
        </p:nvSpPr>
        <p:spPr>
          <a:prstGeom prst="rect">
            <a:avLst/>
          </a:prstGeom>
        </p:spPr>
        <p:txBody>
          <a:bodyPr/>
          <a:lstStyle/>
          <a:p>
            <a:pPr lvl="0">
              <a:defRPr sz="1800">
                <a:solidFill>
                  <a:srgbClr val="000000"/>
                </a:solidFill>
              </a:defRPr>
            </a:pPr>
            <a:r>
              <a:rPr sz="8000">
                <a:solidFill>
                  <a:srgbClr val="FFFFFF"/>
                </a:solidFill>
              </a:rPr>
              <a:t>1973</a:t>
            </a:r>
          </a:p>
        </p:txBody>
      </p:sp>
      <p:sp>
        <p:nvSpPr>
          <p:cNvPr id="34" name="Shape 34"/>
          <p:cNvSpPr/>
          <p:nvPr>
            <p:ph type="body" idx="1"/>
          </p:nvPr>
        </p:nvSpPr>
        <p:spPr>
          <a:prstGeom prst="rect">
            <a:avLst/>
          </a:prstGeom>
        </p:spPr>
        <p:txBody>
          <a:bodyPr/>
          <a:lstStyle/>
          <a:p>
            <a:pPr lvl="0">
              <a:defRPr sz="1800">
                <a:solidFill>
                  <a:srgbClr val="000000"/>
                </a:solidFill>
              </a:defRPr>
            </a:pPr>
            <a:r>
              <a:rPr sz="3200">
                <a:solidFill>
                  <a:srgbClr val="FFFFFF"/>
                </a:solidFill>
              </a:rPr>
              <a:t>The October War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lvl="0">
              <a:defRPr sz="1800">
                <a:solidFill>
                  <a:srgbClr val="000000"/>
                </a:solidFill>
              </a:defRPr>
            </a:pPr>
            <a:r>
              <a:rPr sz="8000">
                <a:solidFill>
                  <a:srgbClr val="FFFFFF"/>
                </a:solidFill>
              </a:rPr>
              <a:t>Background</a:t>
            </a:r>
          </a:p>
        </p:txBody>
      </p:sp>
      <p:sp>
        <p:nvSpPr>
          <p:cNvPr id="64" name="Shape 64"/>
          <p:cNvSpPr/>
          <p:nvPr>
            <p:ph type="body" idx="1"/>
          </p:nvPr>
        </p:nvSpPr>
        <p:spPr>
          <a:prstGeom prst="rect">
            <a:avLst/>
          </a:prstGeom>
        </p:spPr>
        <p:txBody>
          <a:bodyPr/>
          <a:lstStyle/>
          <a:p>
            <a:pPr lvl="0" marL="333756" indent="-333756" defTabSz="426466">
              <a:spcBef>
                <a:spcPts val="3000"/>
              </a:spcBef>
              <a:defRPr sz="1800">
                <a:solidFill>
                  <a:srgbClr val="000000"/>
                </a:solidFill>
              </a:defRPr>
            </a:pPr>
            <a:r>
              <a:rPr sz="2774">
                <a:solidFill>
                  <a:srgbClr val="FFFFFF"/>
                </a:solidFill>
              </a:rPr>
              <a:t>Sadat and Mubarak, Meir and Sharon, Nixon and Kissinger, Brezhnev and Dobyrnin. </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It was a vicious war between Arab and Jew </a:t>
            </a:r>
            <a:endParaRPr sz="2774">
              <a:solidFill>
                <a:srgbClr val="FFFFFF"/>
              </a:solidFill>
            </a:endParaRPr>
          </a:p>
          <a:p>
            <a:pPr lvl="1" marL="667512" indent="-333756" defTabSz="426466">
              <a:spcBef>
                <a:spcPts val="3000"/>
              </a:spcBef>
              <a:defRPr sz="1800">
                <a:solidFill>
                  <a:srgbClr val="000000"/>
                </a:solidFill>
              </a:defRPr>
            </a:pPr>
            <a:r>
              <a:rPr sz="2774">
                <a:solidFill>
                  <a:srgbClr val="FFFFFF"/>
                </a:solidFill>
              </a:rPr>
              <a:t>neoclassical realism</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Israel almost unleashed her nuclear arsenal </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Superpowers were on a course of nuclear escalation. </a:t>
            </a:r>
            <a:endParaRPr sz="2774">
              <a:solidFill>
                <a:srgbClr val="FFFFFF"/>
              </a:solidFill>
            </a:endParaRPr>
          </a:p>
          <a:p>
            <a:pPr lvl="1" marL="667512" indent="-333756" defTabSz="426466">
              <a:spcBef>
                <a:spcPts val="3000"/>
              </a:spcBef>
              <a:defRPr sz="1800">
                <a:solidFill>
                  <a:srgbClr val="000000"/>
                </a:solidFill>
              </a:defRPr>
            </a:pPr>
            <a:r>
              <a:rPr sz="2774">
                <a:solidFill>
                  <a:srgbClr val="FFFFFF"/>
                </a:solidFill>
              </a:rPr>
              <a:t>neorealism</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Peace fraught with delicate tensions, disputed borders, and a legacy of further bloodshed.</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solidFill>
                  <a:srgbClr val="000000"/>
                </a:solidFill>
              </a:defRPr>
            </a:pPr>
            <a:r>
              <a:rPr sz="8000">
                <a:solidFill>
                  <a:srgbClr val="FFFFFF"/>
                </a:solidFill>
              </a:rPr>
              <a:t>Timeline</a:t>
            </a:r>
          </a:p>
        </p:txBody>
      </p:sp>
      <p:sp>
        <p:nvSpPr>
          <p:cNvPr id="67" name="Shape 67"/>
          <p:cNvSpPr/>
          <p:nvPr>
            <p:ph type="body" idx="1"/>
          </p:nvPr>
        </p:nvSpPr>
        <p:spPr>
          <a:prstGeom prst="rect">
            <a:avLst/>
          </a:prstGeom>
        </p:spPr>
        <p:txBody>
          <a:bodyPr/>
          <a:lstStyle/>
          <a:p>
            <a:pPr lvl="0" marL="388620" indent="-388620" defTabSz="496570">
              <a:spcBef>
                <a:spcPts val="3500"/>
              </a:spcBef>
              <a:defRPr sz="1800">
                <a:solidFill>
                  <a:srgbClr val="000000"/>
                </a:solidFill>
              </a:defRPr>
            </a:pPr>
            <a:r>
              <a:rPr sz="3230">
                <a:solidFill>
                  <a:srgbClr val="FFFFFF"/>
                </a:solidFill>
              </a:rPr>
              <a:t>6 October Egypt and Syria invade Israel</a:t>
            </a:r>
            <a:endParaRPr sz="3230">
              <a:solidFill>
                <a:srgbClr val="FFFFFF"/>
              </a:solidFill>
            </a:endParaRPr>
          </a:p>
          <a:p>
            <a:pPr lvl="1" marL="777240" indent="-388620" defTabSz="496570">
              <a:spcBef>
                <a:spcPts val="3500"/>
              </a:spcBef>
              <a:defRPr sz="1800">
                <a:solidFill>
                  <a:srgbClr val="000000"/>
                </a:solidFill>
              </a:defRPr>
            </a:pPr>
            <a:r>
              <a:rPr sz="3230" u="sng">
                <a:solidFill>
                  <a:srgbClr val="FFFFFF"/>
                </a:solidFill>
                <a:hlinkClick r:id="rId2" invalidUrl="" action="" tgtFrame="" tooltip="" history="1" highlightClick="0" endSnd="0"/>
              </a:rPr>
              <a:t>archival</a:t>
            </a:r>
            <a:r>
              <a:rPr sz="3230">
                <a:solidFill>
                  <a:srgbClr val="FFFFFF"/>
                </a:solidFill>
              </a:rPr>
              <a:t> evidence show extent of war</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Holiest day of Jewish year</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Soviet weapons</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U.S. airlift</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Israel rallied; won the military conflict</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22 October; 25 October ceasefire agreements</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15355776-db39-41c8-9363-5f0cbebb06c3_16x9_788x442.jpg"/>
          <p:cNvPicPr/>
          <p:nvPr/>
        </p:nvPicPr>
        <p:blipFill>
          <a:blip r:embed="rId2">
            <a:extLst/>
          </a:blip>
          <a:srcRect l="3599" t="0" r="3599" b="0"/>
          <a:stretch>
            <a:fillRect/>
          </a:stretch>
        </p:blipFill>
        <p:spPr>
          <a:xfrm>
            <a:off x="1600200" y="635000"/>
            <a:ext cx="9779000" cy="5918200"/>
          </a:xfrm>
          <a:prstGeom prst="rect">
            <a:avLst/>
          </a:prstGeom>
          <a:ln w="12700">
            <a:miter lim="400000"/>
          </a:ln>
        </p:spPr>
      </p:pic>
      <p:sp>
        <p:nvSpPr>
          <p:cNvPr id="70" name="Shape 70"/>
          <p:cNvSpPr/>
          <p:nvPr>
            <p:ph type="title"/>
          </p:nvPr>
        </p:nvSpPr>
        <p:spPr>
          <a:prstGeom prst="rect">
            <a:avLst/>
          </a:prstGeom>
        </p:spPr>
        <p:txBody>
          <a:bodyPr/>
          <a:lstStyle>
            <a:lvl1pPr algn="l" defTabSz="457200">
              <a:defRPr b="1" sz="1900">
                <a:latin typeface="Arial"/>
                <a:ea typeface="Arial"/>
                <a:cs typeface="Arial"/>
                <a:sym typeface="Arial"/>
              </a:defRPr>
            </a:lvl1pPr>
          </a:lstStyle>
          <a:p>
            <a:pPr lvl="0">
              <a:defRPr b="0" sz="1800">
                <a:solidFill>
                  <a:srgbClr val="000000"/>
                </a:solidFill>
              </a:defRPr>
            </a:pPr>
            <a:r>
              <a:rPr b="1" sz="1900">
                <a:solidFill>
                  <a:srgbClr val="FFFFFF"/>
                </a:solidFill>
              </a:rPr>
              <a:t>Israeli soldiers plug their ears as they fire shells from a French-made 155mm Horwitzer gun on Oct. 17, 1973 at the Syrian front lines on the Syrian Golan Heights, two weeks after the beginning of the Yom Kippur War 06 October 1973. (AFP)</a:t>
            </a:r>
          </a:p>
        </p:txBody>
      </p:sp>
      <p:sp>
        <p:nvSpPr>
          <p:cNvPr id="71" name="Shape 71"/>
          <p:cNvSpPr/>
          <p:nvPr>
            <p:ph type="body" idx="1"/>
          </p:nvPr>
        </p:nvSpPr>
        <p:spPr>
          <a:prstGeom prst="rect">
            <a:avLst/>
          </a:prstGeom>
        </p:spPr>
        <p:txBody>
          <a:bodyPr/>
          <a:lstStyle/>
          <a:p>
            <a:pPr lvl="0">
              <a:defRPr sz="1800">
                <a:solidFill>
                  <a:srgbClr val="000000"/>
                </a:solidFill>
              </a:defRPr>
            </a:pPr>
            <a:r>
              <a:rPr sz="3200">
                <a:solidFill>
                  <a:srgbClr val="FFFFFF"/>
                </a:solidFill>
              </a:rPr>
              <a:t>Armaments </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p>
            <a:pPr lvl="0">
              <a:defRPr sz="1800">
                <a:solidFill>
                  <a:srgbClr val="000000"/>
                </a:solidFill>
              </a:defRPr>
            </a:pPr>
            <a:r>
              <a:rPr sz="8000">
                <a:solidFill>
                  <a:srgbClr val="FFFFFF"/>
                </a:solidFill>
              </a:rPr>
              <a:t>The War</a:t>
            </a:r>
          </a:p>
        </p:txBody>
      </p:sp>
      <p:sp>
        <p:nvSpPr>
          <p:cNvPr id="74" name="Shape 74"/>
          <p:cNvSpPr/>
          <p:nvPr>
            <p:ph type="body" idx="1"/>
          </p:nvPr>
        </p:nvSpPr>
        <p:spPr>
          <a:prstGeom prst="rect">
            <a:avLst/>
          </a:prstGeom>
        </p:spPr>
        <p:txBody>
          <a:bodyPr/>
          <a:lstStyle/>
          <a:p>
            <a:pPr lvl="0" marL="347472" indent="-347472" defTabSz="443991">
              <a:spcBef>
                <a:spcPts val="3100"/>
              </a:spcBef>
              <a:defRPr sz="1800">
                <a:solidFill>
                  <a:srgbClr val="000000"/>
                </a:solidFill>
              </a:defRPr>
            </a:pPr>
            <a:r>
              <a:rPr sz="2888">
                <a:solidFill>
                  <a:srgbClr val="FFFFFF"/>
                </a:solidFill>
              </a:rPr>
              <a:t>Massive and successful Egyptian crossing the Suez Canal. After crossing the 1967 cease-fire lines, Egyptian forces advanced into the Sinai Peninsula . </a:t>
            </a:r>
            <a:endParaRPr sz="2888">
              <a:solidFill>
                <a:srgbClr val="FFFFFF"/>
              </a:solidFill>
            </a:endParaRPr>
          </a:p>
          <a:p>
            <a:pPr lvl="1" marL="694944" indent="-347472" defTabSz="443991">
              <a:spcBef>
                <a:spcPts val="3100"/>
              </a:spcBef>
              <a:defRPr sz="1800">
                <a:solidFill>
                  <a:srgbClr val="000000"/>
                </a:solidFill>
              </a:defRPr>
            </a:pPr>
            <a:r>
              <a:rPr sz="2888">
                <a:solidFill>
                  <a:srgbClr val="FFFFFF"/>
                </a:solidFill>
              </a:rPr>
              <a:t>After three days, Israel had mobilized most of its forces and managed to halt the Egyptian offensive, settling into a stalemate. </a:t>
            </a:r>
            <a:endParaRPr sz="2888">
              <a:solidFill>
                <a:srgbClr val="FFFFFF"/>
              </a:solidFill>
            </a:endParaRPr>
          </a:p>
          <a:p>
            <a:pPr lvl="0" marL="347472" indent="-347472" defTabSz="443991">
              <a:spcBef>
                <a:spcPts val="3100"/>
              </a:spcBef>
              <a:defRPr sz="1800">
                <a:solidFill>
                  <a:srgbClr val="000000"/>
                </a:solidFill>
              </a:defRPr>
            </a:pPr>
            <a:r>
              <a:rPr sz="2888">
                <a:solidFill>
                  <a:srgbClr val="FFFFFF"/>
                </a:solidFill>
              </a:rPr>
              <a:t>The Syrians coordinated their attack on the Golan Heights to coincide with the Egyptian offensive and initially made threatening gains into Israeli-held territory. </a:t>
            </a:r>
            <a:endParaRPr sz="2888">
              <a:solidFill>
                <a:srgbClr val="FFFFFF"/>
              </a:solidFill>
            </a:endParaRPr>
          </a:p>
          <a:p>
            <a:pPr lvl="1" marL="694944" indent="-347472" defTabSz="443991">
              <a:spcBef>
                <a:spcPts val="3100"/>
              </a:spcBef>
              <a:defRPr sz="1800">
                <a:solidFill>
                  <a:srgbClr val="000000"/>
                </a:solidFill>
              </a:defRPr>
            </a:pPr>
            <a:r>
              <a:rPr sz="2888">
                <a:solidFill>
                  <a:srgbClr val="FFFFFF"/>
                </a:solidFill>
              </a:rPr>
              <a:t>Within three days, Israeli forces had managed to push the Syrians back to the pre-war ceasefire lines.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prstGeom prst="rect">
            <a:avLst/>
          </a:prstGeom>
        </p:spPr>
        <p:txBody>
          <a:bodyPr/>
          <a:lstStyle/>
          <a:p>
            <a:pPr lvl="0">
              <a:defRPr sz="1800">
                <a:solidFill>
                  <a:srgbClr val="000000"/>
                </a:solidFill>
              </a:defRPr>
            </a:pPr>
            <a:r>
              <a:rPr sz="8000">
                <a:solidFill>
                  <a:srgbClr val="FFFFFF"/>
                </a:solidFill>
              </a:rPr>
              <a:t>The war</a:t>
            </a:r>
          </a:p>
        </p:txBody>
      </p:sp>
      <p:sp>
        <p:nvSpPr>
          <p:cNvPr id="77" name="Shape 77"/>
          <p:cNvSpPr/>
          <p:nvPr>
            <p:ph type="body" idx="1"/>
          </p:nvPr>
        </p:nvSpPr>
        <p:spPr>
          <a:xfrm>
            <a:off x="952500" y="1978074"/>
            <a:ext cx="11099800" cy="7524652"/>
          </a:xfrm>
          <a:prstGeom prst="rect">
            <a:avLst/>
          </a:prstGeom>
        </p:spPr>
        <p:txBody>
          <a:bodyPr/>
          <a:lstStyle/>
          <a:p>
            <a:pPr lvl="0" marL="338327" indent="-338327" defTabSz="432308">
              <a:spcBef>
                <a:spcPts val="3100"/>
              </a:spcBef>
              <a:defRPr sz="1800">
                <a:solidFill>
                  <a:srgbClr val="000000"/>
                </a:solidFill>
              </a:defRPr>
            </a:pPr>
            <a:r>
              <a:rPr sz="2812">
                <a:solidFill>
                  <a:srgbClr val="FFFFFF"/>
                </a:solidFill>
              </a:rPr>
              <a:t>Israel then launched a four-day counter-offensive deep into Syria. </a:t>
            </a:r>
            <a:endParaRPr sz="2812">
              <a:solidFill>
                <a:srgbClr val="FFFFFF"/>
              </a:solidFill>
            </a:endParaRPr>
          </a:p>
          <a:p>
            <a:pPr lvl="1" marL="676655" indent="-338327" defTabSz="432308">
              <a:spcBef>
                <a:spcPts val="3100"/>
              </a:spcBef>
              <a:defRPr sz="1800">
                <a:solidFill>
                  <a:srgbClr val="000000"/>
                </a:solidFill>
              </a:defRPr>
            </a:pPr>
            <a:r>
              <a:rPr sz="2812">
                <a:solidFill>
                  <a:srgbClr val="FFFFFF"/>
                </a:solidFill>
              </a:rPr>
              <a:t>Within a week, Israeli artillery began to shell the outskirts of Damascus. </a:t>
            </a:r>
            <a:endParaRPr sz="2812">
              <a:solidFill>
                <a:srgbClr val="FFFFFF"/>
              </a:solidFill>
            </a:endParaRPr>
          </a:p>
          <a:p>
            <a:pPr lvl="0" marL="338327" indent="-338327" defTabSz="432308">
              <a:spcBef>
                <a:spcPts val="3100"/>
              </a:spcBef>
              <a:defRPr sz="1800">
                <a:solidFill>
                  <a:srgbClr val="000000"/>
                </a:solidFill>
              </a:defRPr>
            </a:pPr>
            <a:r>
              <a:rPr sz="2812">
                <a:solidFill>
                  <a:srgbClr val="FFFFFF"/>
                </a:solidFill>
              </a:rPr>
              <a:t>As Egyptian president Anwar Sadat began to worry about the integrity of his major ally, he believed that capturing two strategic passes located deeper in the Sinai would make his position stronger during the negotiations. He therefore ordered the Egyptians to go back on the offensive, but the attack was quickly repulsed. </a:t>
            </a:r>
            <a:endParaRPr sz="2812">
              <a:solidFill>
                <a:srgbClr val="FFFFFF"/>
              </a:solidFill>
            </a:endParaRPr>
          </a:p>
          <a:p>
            <a:pPr lvl="0" marL="338327" indent="-338327" defTabSz="432308">
              <a:spcBef>
                <a:spcPts val="3100"/>
              </a:spcBef>
              <a:defRPr sz="1800">
                <a:solidFill>
                  <a:srgbClr val="000000"/>
                </a:solidFill>
              </a:defRPr>
            </a:pPr>
            <a:r>
              <a:rPr sz="2812">
                <a:solidFill>
                  <a:srgbClr val="FFFFFF"/>
                </a:solidFill>
              </a:rPr>
              <a:t>The Israelis then counterattacked at the seam between the two Egyptian armies, crossed the Suez Canal into Egypt, and began slowly advancing southward and westward towards Suez </a:t>
            </a:r>
            <a:r>
              <a:rPr baseline="31999" sz="814">
                <a:solidFill>
                  <a:srgbClr val="0645AD"/>
                </a:solidFill>
              </a:rPr>
              <a:t>[61][62]</a:t>
            </a:r>
            <a:r>
              <a:rPr sz="2812">
                <a:solidFill>
                  <a:srgbClr val="FFFFFF"/>
                </a:solidFill>
              </a:rPr>
              <a:t> in over a week of heavy fighting that inflicted heavy casualties on both sides.</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 name="infogx2eng.jpg"/>
          <p:cNvPicPr/>
          <p:nvPr/>
        </p:nvPicPr>
        <p:blipFill>
          <a:blip r:embed="rId2">
            <a:extLst/>
          </a:blip>
          <a:stretch>
            <a:fillRect/>
          </a:stretch>
        </p:blipFill>
        <p:spPr>
          <a:xfrm>
            <a:off x="8124130" y="3514408"/>
            <a:ext cx="4274742" cy="4274742"/>
          </a:xfrm>
          <a:prstGeom prst="rect">
            <a:avLst/>
          </a:prstGeom>
          <a:ln w="12700">
            <a:miter lim="400000"/>
          </a:ln>
        </p:spPr>
      </p:pic>
      <p:pic>
        <p:nvPicPr>
          <p:cNvPr id="80" name="1973_Yom_Kippur_War_-_Golan_heights_theater.jpg"/>
          <p:cNvPicPr/>
          <p:nvPr/>
        </p:nvPicPr>
        <p:blipFill>
          <a:blip r:embed="rId3">
            <a:extLst/>
          </a:blip>
          <a:srcRect l="0" t="2197" r="0" b="2197"/>
          <a:stretch>
            <a:fillRect/>
          </a:stretch>
        </p:blipFill>
        <p:spPr>
          <a:xfrm>
            <a:off x="190500" y="2378061"/>
            <a:ext cx="7414627" cy="541974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 name="ShowImage.ashx.jpg"/>
          <p:cNvPicPr/>
          <p:nvPr/>
        </p:nvPicPr>
        <p:blipFill>
          <a:blip r:embed="rId2">
            <a:extLst/>
          </a:blip>
          <a:srcRect l="2174" t="0" r="2174" b="0"/>
          <a:stretch>
            <a:fillRect/>
          </a:stretch>
        </p:blipFill>
        <p:spPr>
          <a:xfrm>
            <a:off x="6718299" y="5092700"/>
            <a:ext cx="5334001" cy="3898900"/>
          </a:xfrm>
          <a:prstGeom prst="rect">
            <a:avLst/>
          </a:prstGeom>
          <a:ln w="12700">
            <a:miter lim="400000"/>
          </a:ln>
        </p:spPr>
      </p:pic>
      <p:pic>
        <p:nvPicPr>
          <p:cNvPr id="83" name="image063.jpg"/>
          <p:cNvPicPr/>
          <p:nvPr/>
        </p:nvPicPr>
        <p:blipFill>
          <a:blip r:embed="rId3">
            <a:extLst/>
          </a:blip>
          <a:srcRect l="0" t="4315" r="0" b="4315"/>
          <a:stretch>
            <a:fillRect/>
          </a:stretch>
        </p:blipFill>
        <p:spPr>
          <a:xfrm>
            <a:off x="6718300" y="762000"/>
            <a:ext cx="5334000" cy="3898900"/>
          </a:xfrm>
          <a:prstGeom prst="rect">
            <a:avLst/>
          </a:prstGeom>
          <a:ln w="12700">
            <a:miter lim="400000"/>
          </a:ln>
        </p:spPr>
      </p:pic>
      <p:pic>
        <p:nvPicPr>
          <p:cNvPr id="84" name="M48_zps03b6caaf.png"/>
          <p:cNvPicPr/>
          <p:nvPr/>
        </p:nvPicPr>
        <p:blipFill>
          <a:blip r:embed="rId4">
            <a:extLst/>
          </a:blip>
          <a:srcRect l="30525" t="0" r="30525" b="0"/>
          <a:stretch>
            <a:fillRect/>
          </a:stretch>
        </p:blipFill>
        <p:spPr>
          <a:xfrm>
            <a:off x="952500" y="762884"/>
            <a:ext cx="5334000" cy="8229601"/>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 name="Anwar-Sadat-and-Kissinger.jpg"/>
          <p:cNvPicPr/>
          <p:nvPr/>
        </p:nvPicPr>
        <p:blipFill>
          <a:blip r:embed="rId2">
            <a:extLst/>
          </a:blip>
          <a:srcRect l="0" t="4028" r="0" b="4028"/>
          <a:stretch>
            <a:fillRect/>
          </a:stretch>
        </p:blipFill>
        <p:spPr>
          <a:xfrm>
            <a:off x="6718300" y="5092699"/>
            <a:ext cx="5334000" cy="3898901"/>
          </a:xfrm>
          <a:prstGeom prst="rect">
            <a:avLst/>
          </a:prstGeom>
          <a:ln w="12700">
            <a:miter lim="400000"/>
          </a:ln>
        </p:spPr>
      </p:pic>
      <p:pic>
        <p:nvPicPr>
          <p:cNvPr id="87" name="nixonkissengermeir.jpg"/>
          <p:cNvPicPr/>
          <p:nvPr/>
        </p:nvPicPr>
        <p:blipFill>
          <a:blip r:embed="rId3">
            <a:extLst/>
          </a:blip>
          <a:srcRect l="3996" t="0" r="3996" b="0"/>
          <a:stretch>
            <a:fillRect/>
          </a:stretch>
        </p:blipFill>
        <p:spPr>
          <a:xfrm>
            <a:off x="6718299" y="762000"/>
            <a:ext cx="5334001" cy="3898900"/>
          </a:xfrm>
          <a:prstGeom prst="rect">
            <a:avLst/>
          </a:prstGeom>
          <a:ln w="12700">
            <a:miter lim="400000"/>
          </a:ln>
        </p:spPr>
      </p:pic>
      <p:pic>
        <p:nvPicPr>
          <p:cNvPr id="88" name="sadatandmubarakinyomkippurwar.jpg"/>
          <p:cNvPicPr/>
          <p:nvPr/>
        </p:nvPicPr>
        <p:blipFill>
          <a:blip r:embed="rId4">
            <a:extLst/>
          </a:blip>
          <a:srcRect l="4759" t="0" r="4759" b="0"/>
          <a:stretch>
            <a:fillRect/>
          </a:stretch>
        </p:blipFill>
        <p:spPr>
          <a:xfrm>
            <a:off x="952500" y="762884"/>
            <a:ext cx="5334000" cy="8229601"/>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sz="1800">
                <a:solidFill>
                  <a:srgbClr val="000000"/>
                </a:solidFill>
              </a:defRPr>
            </a:pPr>
            <a:r>
              <a:rPr sz="8000">
                <a:solidFill>
                  <a:srgbClr val="FFFFFF"/>
                </a:solidFill>
              </a:rPr>
              <a:t>Nuclear Confrontation</a:t>
            </a:r>
          </a:p>
        </p:txBody>
      </p:sp>
      <p:sp>
        <p:nvSpPr>
          <p:cNvPr id="91" name="Shape 91"/>
          <p:cNvSpPr/>
          <p:nvPr>
            <p:ph type="body" idx="1"/>
          </p:nvPr>
        </p:nvSpPr>
        <p:spPr>
          <a:prstGeom prst="rect">
            <a:avLst/>
          </a:prstGeom>
        </p:spPr>
        <p:txBody>
          <a:bodyPr/>
          <a:lstStyle/>
          <a:p>
            <a:pPr lvl="0" marL="329184" indent="-329184" defTabSz="420624">
              <a:spcBef>
                <a:spcPts val="3000"/>
              </a:spcBef>
              <a:defRPr sz="1800">
                <a:solidFill>
                  <a:srgbClr val="000000"/>
                </a:solidFill>
              </a:defRPr>
            </a:pPr>
            <a:r>
              <a:rPr sz="2736">
                <a:solidFill>
                  <a:srgbClr val="FFFFFF"/>
                </a:solidFill>
              </a:rPr>
              <a:t>The Yom Kippur War seriously damaged U.S.-Soviet relations including President Richard Nixon’s much publicized policy of detente.</a:t>
            </a:r>
            <a:endParaRPr sz="2736">
              <a:solidFill>
                <a:srgbClr val="FFFFFF"/>
              </a:solidFill>
            </a:endParaRPr>
          </a:p>
          <a:p>
            <a:pPr lvl="0" marL="329184" indent="-329184" defTabSz="420624">
              <a:spcBef>
                <a:spcPts val="3000"/>
              </a:spcBef>
              <a:defRPr sz="1800">
                <a:solidFill>
                  <a:srgbClr val="000000"/>
                </a:solidFill>
              </a:defRPr>
            </a:pPr>
            <a:r>
              <a:rPr sz="2736">
                <a:solidFill>
                  <a:srgbClr val="FFFFFF"/>
                </a:solidFill>
              </a:rPr>
              <a:t>The Syrians were driven back, with Israeli troops seizing the strategically important Golan Heights. Egyptian forces retreating back through the Sinai Desert, were surrounded and cut off by the Israeli army. Secretary of State Henry Kissinger, together with his Soviet counterparts, eventually arranged  shaky cease-fire. </a:t>
            </a:r>
            <a:endParaRPr sz="2736">
              <a:solidFill>
                <a:srgbClr val="FFFFFF"/>
              </a:solidFill>
            </a:endParaRPr>
          </a:p>
          <a:p>
            <a:pPr lvl="0" marL="329184" indent="-329184" defTabSz="420624">
              <a:spcBef>
                <a:spcPts val="3000"/>
              </a:spcBef>
              <a:defRPr sz="1800">
                <a:solidFill>
                  <a:srgbClr val="000000"/>
                </a:solidFill>
              </a:defRPr>
            </a:pPr>
            <a:r>
              <a:rPr sz="2736">
                <a:solidFill>
                  <a:srgbClr val="FFFFFF"/>
                </a:solidFill>
              </a:rPr>
              <a:t>When Israel would not give up its siege of the Egyptian troops the Soviets threatened to take unilateral action to rescue them. </a:t>
            </a:r>
            <a:endParaRPr sz="2736">
              <a:solidFill>
                <a:srgbClr val="FFFFFF"/>
              </a:solidFill>
            </a:endParaRPr>
          </a:p>
          <a:p>
            <a:pPr lvl="0" marL="329184" indent="-329184" defTabSz="420624">
              <a:spcBef>
                <a:spcPts val="3000"/>
              </a:spcBef>
              <a:defRPr sz="1800">
                <a:solidFill>
                  <a:srgbClr val="000000"/>
                </a:solidFill>
              </a:defRPr>
            </a:pPr>
            <a:r>
              <a:rPr sz="2736">
                <a:solidFill>
                  <a:srgbClr val="FFFFFF"/>
                </a:solidFill>
              </a:rPr>
              <a:t>Tempers flared both in Washington and Moscow; U.S. military forces went to a Stage 3 alert (Stage 5 is the launch of nuclear attacks).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body" idx="1"/>
          </p:nvPr>
        </p:nvSpPr>
        <p:spPr>
          <a:prstGeom prst="rect">
            <a:avLst/>
          </a:prstGeom>
        </p:spPr>
        <p:txBody>
          <a:bodyPr/>
          <a:lstStyle/>
          <a:p>
            <a:pPr lvl="0">
              <a:defRPr sz="1800">
                <a:solidFill>
                  <a:srgbClr val="000000"/>
                </a:solidFill>
              </a:defRPr>
            </a:pPr>
            <a:r>
              <a:rPr sz="3800">
                <a:solidFill>
                  <a:srgbClr val="FFFFFF"/>
                </a:solidFill>
              </a:rPr>
              <a:t>Both the United States and the Soviet Union initiated massive resupply efforts to their respective allies during the war (11,14.10)</a:t>
            </a:r>
            <a:endParaRPr sz="3800">
              <a:solidFill>
                <a:srgbClr val="FFFFFF"/>
              </a:solidFill>
            </a:endParaRPr>
          </a:p>
          <a:p>
            <a:pPr lvl="0">
              <a:defRPr sz="1800">
                <a:solidFill>
                  <a:srgbClr val="000000"/>
                </a:solidFill>
              </a:defRPr>
            </a:pPr>
            <a:r>
              <a:rPr sz="3800">
                <a:solidFill>
                  <a:srgbClr val="FFFFFF"/>
                </a:solidFill>
              </a:rPr>
              <a:t>U.S.-Soviet Union nuclear forces on alert</a:t>
            </a:r>
            <a:endParaRPr sz="3800">
              <a:solidFill>
                <a:srgbClr val="FFFFFF"/>
              </a:solidFill>
            </a:endParaRPr>
          </a:p>
          <a:p>
            <a:pPr lvl="2">
              <a:defRPr sz="1800">
                <a:solidFill>
                  <a:srgbClr val="000000"/>
                </a:solidFill>
              </a:defRPr>
            </a:pPr>
            <a:r>
              <a:rPr sz="3800">
                <a:solidFill>
                  <a:srgbClr val="FFFFFF"/>
                </a:solidFill>
              </a:rPr>
              <a:t>first time since Cuban Missile Crisis</a:t>
            </a:r>
            <a:endParaRPr sz="3800">
              <a:solidFill>
                <a:srgbClr val="FFFFFF"/>
              </a:solidFill>
            </a:endParaRPr>
          </a:p>
          <a:p>
            <a:pPr lvl="3" marL="1636294" indent="-264694">
              <a:defRPr sz="1800">
                <a:solidFill>
                  <a:srgbClr val="000000"/>
                </a:solidFill>
              </a:defRPr>
            </a:pPr>
            <a:r>
              <a:rPr i="1" sz="2200">
                <a:solidFill>
                  <a:srgbClr val="FFFFFF"/>
                </a:solidFill>
              </a:rPr>
              <a:t>Inside the Kremlin During the Yom Kippur War </a:t>
            </a:r>
            <a:r>
              <a:rPr sz="2200">
                <a:solidFill>
                  <a:srgbClr val="FFFFFF"/>
                </a:solidFill>
              </a:rPr>
              <a:t>(1995) Victor Israelyan</a:t>
            </a:r>
            <a:r>
              <a:rPr sz="3800">
                <a:solidFill>
                  <a:srgbClr val="FFFFFF"/>
                </a:solidFill>
              </a:rPr>
              <a:t> </a:t>
            </a:r>
            <a:endParaRPr sz="3800">
              <a:solidFill>
                <a:srgbClr val="FFFFFF"/>
              </a:solidFill>
            </a:endParaRPr>
          </a:p>
          <a:p>
            <a:pPr lvl="0">
              <a:defRPr sz="1800">
                <a:solidFill>
                  <a:srgbClr val="000000"/>
                </a:solidFill>
              </a:defRPr>
            </a:pPr>
            <a:r>
              <a:rPr sz="3800">
                <a:solidFill>
                  <a:srgbClr val="FFFFFF"/>
                </a:solidFill>
              </a:rPr>
              <a:t>OPEC oil embargo</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2013102174334285734_20.jpg"/>
          <p:cNvPicPr/>
          <p:nvPr/>
        </p:nvPicPr>
        <p:blipFill>
          <a:blip r:embed="rId2">
            <a:extLst/>
          </a:blip>
          <a:srcRect l="0" t="6324" r="0" b="6324"/>
          <a:stretch>
            <a:fillRect/>
          </a:stretch>
        </p:blipFill>
        <p:spPr>
          <a:xfrm>
            <a:off x="6246476" y="4028673"/>
            <a:ext cx="5333932" cy="3083327"/>
          </a:xfrm>
          <a:prstGeom prst="rect">
            <a:avLst/>
          </a:prstGeom>
          <a:ln w="12700">
            <a:miter lim="400000"/>
          </a:ln>
        </p:spPr>
      </p:pic>
      <p:sp>
        <p:nvSpPr>
          <p:cNvPr id="37" name="Shape 37"/>
          <p:cNvSpPr/>
          <p:nvPr>
            <p:ph type="title"/>
          </p:nvPr>
        </p:nvSpPr>
        <p:spPr>
          <a:prstGeom prst="rect">
            <a:avLst/>
          </a:prstGeom>
        </p:spPr>
        <p:txBody>
          <a:bodyPr/>
          <a:lstStyle/>
          <a:p>
            <a:pPr lvl="0">
              <a:defRPr sz="1800">
                <a:solidFill>
                  <a:srgbClr val="000000"/>
                </a:solidFill>
              </a:defRPr>
            </a:pPr>
            <a:r>
              <a:rPr sz="8000">
                <a:solidFill>
                  <a:srgbClr val="FFFFFF"/>
                </a:solidFill>
              </a:rPr>
              <a:t>Myth and Fact</a:t>
            </a:r>
          </a:p>
        </p:txBody>
      </p:sp>
      <p:sp>
        <p:nvSpPr>
          <p:cNvPr id="38" name="Shape 38"/>
          <p:cNvSpPr/>
          <p:nvPr>
            <p:ph type="body" idx="1"/>
          </p:nvPr>
        </p:nvSpPr>
        <p:spPr>
          <a:xfrm>
            <a:off x="952500" y="2012950"/>
            <a:ext cx="5334000" cy="6286500"/>
          </a:xfrm>
          <a:prstGeom prst="rect">
            <a:avLst/>
          </a:prstGeom>
        </p:spPr>
        <p:txBody>
          <a:bodyPr/>
          <a:lstStyle/>
          <a:p>
            <a:pPr lvl="0" marL="327660" indent="-327660" defTabSz="502412">
              <a:spcBef>
                <a:spcPts val="3200"/>
              </a:spcBef>
              <a:defRPr sz="1800">
                <a:solidFill>
                  <a:srgbClr val="000000"/>
                </a:solidFill>
              </a:defRPr>
            </a:pPr>
            <a:r>
              <a:rPr sz="2408">
                <a:solidFill>
                  <a:srgbClr val="FFFFFF"/>
                </a:solidFill>
              </a:rPr>
              <a:t>Israel surprised</a:t>
            </a:r>
            <a:endParaRPr sz="2408">
              <a:solidFill>
                <a:srgbClr val="FFFFFF"/>
              </a:solidFill>
            </a:endParaRPr>
          </a:p>
          <a:p>
            <a:pPr lvl="0" marL="327660" indent="-327660" defTabSz="502412">
              <a:spcBef>
                <a:spcPts val="3200"/>
              </a:spcBef>
              <a:defRPr sz="1800">
                <a:solidFill>
                  <a:srgbClr val="000000"/>
                </a:solidFill>
              </a:defRPr>
            </a:pPr>
            <a:r>
              <a:rPr sz="2408">
                <a:solidFill>
                  <a:srgbClr val="FFFFFF"/>
                </a:solidFill>
              </a:rPr>
              <a:t>Israel knew of Egyptian mobilization</a:t>
            </a:r>
            <a:endParaRPr sz="2408">
              <a:solidFill>
                <a:srgbClr val="FFFFFF"/>
              </a:solidFill>
            </a:endParaRPr>
          </a:p>
          <a:p>
            <a:pPr lvl="0" marL="327660" indent="-327660" defTabSz="502412">
              <a:spcBef>
                <a:spcPts val="3200"/>
              </a:spcBef>
              <a:defRPr sz="1800">
                <a:solidFill>
                  <a:srgbClr val="000000"/>
                </a:solidFill>
              </a:defRPr>
            </a:pPr>
            <a:r>
              <a:rPr sz="2408">
                <a:solidFill>
                  <a:srgbClr val="FFFFFF"/>
                </a:solidFill>
              </a:rPr>
              <a:t>Traumatic event </a:t>
            </a:r>
            <a:endParaRPr sz="2408">
              <a:solidFill>
                <a:srgbClr val="FFFFFF"/>
              </a:solidFill>
            </a:endParaRPr>
          </a:p>
          <a:p>
            <a:pPr lvl="0" marL="327660" indent="-327660" defTabSz="502412">
              <a:spcBef>
                <a:spcPts val="3200"/>
              </a:spcBef>
              <a:defRPr sz="1800">
                <a:solidFill>
                  <a:srgbClr val="000000"/>
                </a:solidFill>
              </a:defRPr>
            </a:pPr>
            <a:r>
              <a:rPr sz="2408">
                <a:solidFill>
                  <a:srgbClr val="FFFFFF"/>
                </a:solidFill>
              </a:rPr>
              <a:t>Watershed moment</a:t>
            </a:r>
            <a:endParaRPr sz="2408">
              <a:solidFill>
                <a:srgbClr val="FFFFFF"/>
              </a:solidFill>
            </a:endParaRPr>
          </a:p>
          <a:p>
            <a:pPr lvl="1" marL="655320" indent="-327660" defTabSz="502412">
              <a:spcBef>
                <a:spcPts val="3200"/>
              </a:spcBef>
              <a:defRPr sz="1800">
                <a:solidFill>
                  <a:srgbClr val="000000"/>
                </a:solidFill>
              </a:defRPr>
            </a:pPr>
            <a:r>
              <a:rPr sz="2408">
                <a:solidFill>
                  <a:srgbClr val="FFFFFF"/>
                </a:solidFill>
              </a:rPr>
              <a:t>1-4 ratio (family member)</a:t>
            </a:r>
            <a:endParaRPr sz="2408">
              <a:solidFill>
                <a:srgbClr val="FFFFFF"/>
              </a:solidFill>
            </a:endParaRPr>
          </a:p>
          <a:p>
            <a:pPr lvl="1" marL="655320" indent="-327660" defTabSz="502412">
              <a:spcBef>
                <a:spcPts val="3200"/>
              </a:spcBef>
              <a:defRPr sz="1800">
                <a:solidFill>
                  <a:srgbClr val="000000"/>
                </a:solidFill>
              </a:defRPr>
            </a:pPr>
            <a:r>
              <a:rPr sz="2408">
                <a:solidFill>
                  <a:srgbClr val="FFFFFF"/>
                </a:solidFill>
              </a:rPr>
              <a:t>Charles Liebman, (July 1993). </a:t>
            </a:r>
            <a:r>
              <a:rPr sz="2408">
                <a:solidFill>
                  <a:srgbClr val="FFFFFF"/>
                </a:solidFill>
                <a:hlinkClick r:id="rId3" invalidUrl="" action="" tgtFrame="" tooltip="" history="1" highlightClick="0" endSnd="0"/>
              </a:rPr>
              <a:t>"The Myth of Defeat: The Memory of the Yom Kippur war in Israeli Society"</a:t>
            </a:r>
            <a:r>
              <a:rPr sz="2408">
                <a:solidFill>
                  <a:srgbClr val="FFFFFF"/>
                </a:solidFill>
              </a:rPr>
              <a:t>  </a:t>
            </a:r>
            <a:r>
              <a:rPr i="1" sz="2408">
                <a:solidFill>
                  <a:srgbClr val="FFFFFF"/>
                </a:solidFill>
              </a:rPr>
              <a:t>Middle Eastern Studies</a:t>
            </a:r>
            <a:r>
              <a:rPr sz="2408">
                <a:solidFill>
                  <a:srgbClr val="FFFFFF"/>
                </a:solidFill>
              </a:rPr>
              <a:t> </a:t>
            </a:r>
            <a:r>
              <a:rPr b="1" sz="2408">
                <a:solidFill>
                  <a:srgbClr val="FFFFFF"/>
                </a:solidFill>
                <a:latin typeface="Helvetica"/>
                <a:ea typeface="Helvetica"/>
                <a:cs typeface="Helvetica"/>
                <a:sym typeface="Helvetica"/>
              </a:rPr>
              <a:t>29</a:t>
            </a:r>
            <a:r>
              <a:rPr sz="2408">
                <a:solidFill>
                  <a:srgbClr val="FFFFFF"/>
                </a:solidFill>
              </a:rPr>
              <a:t> (3): 411.</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kissinger-nixon-war-watergate_htm_5061252d.gif"/>
          <p:cNvPicPr/>
          <p:nvPr/>
        </p:nvPicPr>
        <p:blipFill>
          <a:blip r:embed="rId2">
            <a:extLst/>
          </a:blip>
          <a:srcRect l="1671" t="0" r="1671" b="0"/>
          <a:stretch>
            <a:fillRect/>
          </a:stretch>
        </p:blipFill>
        <p:spPr>
          <a:xfrm>
            <a:off x="6718300" y="5092700"/>
            <a:ext cx="5334000" cy="3898900"/>
          </a:xfrm>
          <a:prstGeom prst="rect">
            <a:avLst/>
          </a:prstGeom>
          <a:ln w="12700">
            <a:miter lim="400000"/>
          </a:ln>
        </p:spPr>
      </p:pic>
      <p:pic>
        <p:nvPicPr>
          <p:cNvPr id="96" name="yom-kippur-wreck-2.jpg"/>
          <p:cNvPicPr/>
          <p:nvPr/>
        </p:nvPicPr>
        <p:blipFill>
          <a:blip r:embed="rId3">
            <a:extLst/>
          </a:blip>
          <a:srcRect l="834" t="0" r="834" b="0"/>
          <a:stretch>
            <a:fillRect/>
          </a:stretch>
        </p:blipFill>
        <p:spPr>
          <a:xfrm>
            <a:off x="6718300" y="762000"/>
            <a:ext cx="5334001" cy="3898900"/>
          </a:xfrm>
          <a:prstGeom prst="rect">
            <a:avLst/>
          </a:prstGeom>
          <a:ln w="12700">
            <a:miter lim="400000"/>
          </a:ln>
        </p:spPr>
      </p:pic>
      <p:pic>
        <p:nvPicPr>
          <p:cNvPr id="97" name="Evacuated_Casualties_of_the_Yom_Kippur_War_-_Flickr_-_Israel_Defense_Forces.jpg"/>
          <p:cNvPicPr/>
          <p:nvPr/>
        </p:nvPicPr>
        <p:blipFill>
          <a:blip r:embed="rId4">
            <a:extLst/>
          </a:blip>
          <a:srcRect l="28101" t="0" r="28101" b="0"/>
          <a:stretch>
            <a:fillRect/>
          </a:stretch>
        </p:blipFill>
        <p:spPr>
          <a:xfrm>
            <a:off x="952500" y="762884"/>
            <a:ext cx="5334000" cy="8229601"/>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lvl="0">
              <a:defRPr sz="1800">
                <a:solidFill>
                  <a:srgbClr val="000000"/>
                </a:solidFill>
              </a:defRPr>
            </a:pPr>
            <a:r>
              <a:rPr sz="8000">
                <a:solidFill>
                  <a:srgbClr val="FFFFFF"/>
                </a:solidFill>
              </a:rPr>
              <a:t>Outcome</a:t>
            </a:r>
          </a:p>
        </p:txBody>
      </p:sp>
      <p:sp>
        <p:nvSpPr>
          <p:cNvPr id="100" name="Shape 100"/>
          <p:cNvSpPr/>
          <p:nvPr>
            <p:ph type="body" idx="1"/>
          </p:nvPr>
        </p:nvSpPr>
        <p:spPr>
          <a:prstGeom prst="rect">
            <a:avLst/>
          </a:prstGeom>
        </p:spPr>
        <p:txBody>
          <a:bodyPr/>
          <a:lstStyle/>
          <a:p>
            <a:pPr lvl="0">
              <a:defRPr sz="1800">
                <a:solidFill>
                  <a:srgbClr val="000000"/>
                </a:solidFill>
              </a:defRPr>
            </a:pPr>
            <a:r>
              <a:rPr sz="3800">
                <a:solidFill>
                  <a:srgbClr val="FFFFFF"/>
                </a:solidFill>
              </a:rPr>
              <a:t>Egypt (Sadat) achieves objective</a:t>
            </a:r>
            <a:endParaRPr sz="3800">
              <a:solidFill>
                <a:srgbClr val="FFFFFF"/>
              </a:solidFill>
            </a:endParaRPr>
          </a:p>
          <a:p>
            <a:pPr lvl="0">
              <a:defRPr sz="1800">
                <a:solidFill>
                  <a:srgbClr val="000000"/>
                </a:solidFill>
              </a:defRPr>
            </a:pPr>
            <a:r>
              <a:rPr sz="3800">
                <a:solidFill>
                  <a:srgbClr val="FFFFFF"/>
                </a:solidFill>
              </a:rPr>
              <a:t>Syria defeated</a:t>
            </a:r>
            <a:endParaRPr sz="3800">
              <a:solidFill>
                <a:srgbClr val="FFFFFF"/>
              </a:solidFill>
            </a:endParaRPr>
          </a:p>
          <a:p>
            <a:pPr lvl="0">
              <a:defRPr sz="1800">
                <a:solidFill>
                  <a:srgbClr val="000000"/>
                </a:solidFill>
              </a:defRPr>
            </a:pPr>
            <a:r>
              <a:rPr sz="3800">
                <a:solidFill>
                  <a:srgbClr val="FFFFFF"/>
                </a:solidFill>
              </a:rPr>
              <a:t>UN Res.340 (October 22 cease-fire line)</a:t>
            </a:r>
            <a:endParaRPr sz="3800">
              <a:solidFill>
                <a:srgbClr val="FFFFFF"/>
              </a:solidFill>
            </a:endParaRPr>
          </a:p>
          <a:p>
            <a:pPr lvl="0">
              <a:defRPr sz="1800">
                <a:solidFill>
                  <a:srgbClr val="000000"/>
                </a:solidFill>
              </a:defRPr>
            </a:pPr>
            <a:r>
              <a:rPr sz="3800">
                <a:solidFill>
                  <a:srgbClr val="FFFFFF"/>
                </a:solidFill>
              </a:rPr>
              <a:t>U.S.-Soviet detente ‘bruised not broken’</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p>
            <a:pPr lvl="0">
              <a:defRPr sz="1800">
                <a:solidFill>
                  <a:srgbClr val="000000"/>
                </a:solidFill>
              </a:defRPr>
            </a:pPr>
            <a:r>
              <a:rPr sz="8000">
                <a:solidFill>
                  <a:srgbClr val="FFFFFF"/>
                </a:solidFill>
              </a:rPr>
              <a:t>Outcome</a:t>
            </a:r>
          </a:p>
        </p:txBody>
      </p:sp>
      <p:sp>
        <p:nvSpPr>
          <p:cNvPr id="103" name="Shape 103"/>
          <p:cNvSpPr/>
          <p:nvPr>
            <p:ph type="body" idx="1"/>
          </p:nvPr>
        </p:nvSpPr>
        <p:spPr>
          <a:prstGeom prst="rect">
            <a:avLst/>
          </a:prstGeom>
        </p:spPr>
        <p:txBody>
          <a:bodyPr/>
          <a:lstStyle/>
          <a:p>
            <a:pPr lvl="0">
              <a:defRPr sz="1800">
                <a:solidFill>
                  <a:srgbClr val="000000"/>
                </a:solidFill>
              </a:defRPr>
            </a:pPr>
            <a:r>
              <a:rPr sz="3800">
                <a:solidFill>
                  <a:srgbClr val="FFFFFF"/>
                </a:solidFill>
              </a:rPr>
              <a:t>Ceasefire</a:t>
            </a:r>
            <a:endParaRPr sz="3800">
              <a:solidFill>
                <a:srgbClr val="FFFFFF"/>
              </a:solidFill>
            </a:endParaRPr>
          </a:p>
          <a:p>
            <a:pPr lvl="1">
              <a:defRPr sz="1800">
                <a:solidFill>
                  <a:srgbClr val="000000"/>
                </a:solidFill>
              </a:defRPr>
            </a:pPr>
            <a:r>
              <a:rPr sz="3800">
                <a:solidFill>
                  <a:srgbClr val="FFFFFF"/>
                </a:solidFill>
              </a:rPr>
              <a:t>Egyptian-Israeli peace</a:t>
            </a:r>
            <a:endParaRPr sz="3800">
              <a:solidFill>
                <a:srgbClr val="FFFFFF"/>
              </a:solidFill>
            </a:endParaRPr>
          </a:p>
          <a:p>
            <a:pPr lvl="1">
              <a:defRPr sz="1800">
                <a:solidFill>
                  <a:srgbClr val="000000"/>
                </a:solidFill>
              </a:defRPr>
            </a:pPr>
            <a:r>
              <a:rPr sz="3800">
                <a:solidFill>
                  <a:srgbClr val="FFFFFF"/>
                </a:solidFill>
              </a:rPr>
              <a:t>Superpower balance in Middle East</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p>
            <a:pPr lvl="0">
              <a:defRPr sz="1800">
                <a:solidFill>
                  <a:srgbClr val="000000"/>
                </a:solidFill>
              </a:defRPr>
            </a:pPr>
            <a:r>
              <a:rPr sz="8000">
                <a:solidFill>
                  <a:srgbClr val="FFFFFF"/>
                </a:solidFill>
              </a:rPr>
              <a:t>Outcome</a:t>
            </a:r>
          </a:p>
        </p:txBody>
      </p:sp>
      <p:sp>
        <p:nvSpPr>
          <p:cNvPr id="106" name="Shape 106"/>
          <p:cNvSpPr/>
          <p:nvPr>
            <p:ph type="body" idx="1"/>
          </p:nvPr>
        </p:nvSpPr>
        <p:spPr>
          <a:xfrm>
            <a:off x="952500" y="2590800"/>
            <a:ext cx="11099800" cy="6940451"/>
          </a:xfrm>
          <a:prstGeom prst="rect">
            <a:avLst/>
          </a:prstGeom>
        </p:spPr>
        <p:txBody>
          <a:bodyPr/>
          <a:lstStyle/>
          <a:p>
            <a:pPr lvl="0" marL="320039" indent="-320039" defTabSz="408940">
              <a:spcBef>
                <a:spcPts val="2900"/>
              </a:spcBef>
              <a:defRPr sz="1800">
                <a:solidFill>
                  <a:srgbClr val="000000"/>
                </a:solidFill>
              </a:defRPr>
            </a:pPr>
            <a:r>
              <a:rPr sz="2660">
                <a:solidFill>
                  <a:srgbClr val="FFFFFF"/>
                </a:solidFill>
              </a:rPr>
              <a:t>No war left the Israeli society more traumatized and in search of leadership and guidance than the October War</a:t>
            </a:r>
            <a:endParaRPr sz="2660">
              <a:solidFill>
                <a:srgbClr val="FFFFFF"/>
              </a:solidFill>
            </a:endParaRPr>
          </a:p>
          <a:p>
            <a:pPr lvl="1" marL="640079" indent="-320039" defTabSz="408940">
              <a:spcBef>
                <a:spcPts val="2900"/>
              </a:spcBef>
              <a:defRPr sz="1800">
                <a:solidFill>
                  <a:srgbClr val="000000"/>
                </a:solidFill>
              </a:defRPr>
            </a:pPr>
            <a:r>
              <a:rPr sz="2660">
                <a:solidFill>
                  <a:srgbClr val="FFFFFF"/>
                </a:solidFill>
              </a:rPr>
              <a:t>resignation of Golda Meir = Yitzhak Rabin</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Israel was caught by complete surprise, the lead up to this became known is as the “fiasco”.</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The war shattered the perceptions of the Israeli decision making elite regarding their neighbors’ intentions and capabilities, and led to question of how to best guarantee the long term security of the country. </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Israeli society lost its confidence in her leadership, and this loss would eventually end the dominance of the Labor party in Israeli politics.</a:t>
            </a:r>
            <a:endParaRPr sz="2660">
              <a:solidFill>
                <a:srgbClr val="FFFFFF"/>
              </a:solidFill>
            </a:endParaRPr>
          </a:p>
          <a:p>
            <a:pPr lvl="1" marL="640079" indent="-320039" defTabSz="408940">
              <a:spcBef>
                <a:spcPts val="2900"/>
              </a:spcBef>
              <a:defRPr sz="1800">
                <a:solidFill>
                  <a:srgbClr val="000000"/>
                </a:solidFill>
              </a:defRPr>
            </a:pPr>
            <a:r>
              <a:rPr sz="2660">
                <a:solidFill>
                  <a:srgbClr val="FFFFFF"/>
                </a:solidFill>
              </a:rPr>
              <a:t>Likud electoral victory 1977</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prstGeom prst="rect">
            <a:avLst/>
          </a:prstGeom>
        </p:spPr>
        <p:txBody>
          <a:bodyPr/>
          <a:lstStyle/>
          <a:p>
            <a:pPr lvl="0">
              <a:defRPr sz="1800">
                <a:solidFill>
                  <a:srgbClr val="000000"/>
                </a:solidFill>
              </a:defRPr>
            </a:pPr>
            <a:r>
              <a:rPr sz="8000">
                <a:solidFill>
                  <a:srgbClr val="FFFFFF"/>
                </a:solidFill>
              </a:rPr>
              <a:t>Legacy</a:t>
            </a:r>
          </a:p>
        </p:txBody>
      </p:sp>
      <p:sp>
        <p:nvSpPr>
          <p:cNvPr id="109" name="Shape 109"/>
          <p:cNvSpPr/>
          <p:nvPr>
            <p:ph type="body" idx="1"/>
          </p:nvPr>
        </p:nvSpPr>
        <p:spPr>
          <a:prstGeom prst="rect">
            <a:avLst/>
          </a:prstGeom>
        </p:spPr>
        <p:txBody>
          <a:bodyPr/>
          <a:lstStyle/>
          <a:p>
            <a:pPr lvl="0" marL="429768" indent="-429768" defTabSz="549148">
              <a:spcBef>
                <a:spcPts val="3900"/>
              </a:spcBef>
              <a:defRPr sz="1800">
                <a:solidFill>
                  <a:srgbClr val="000000"/>
                </a:solidFill>
              </a:defRPr>
            </a:pPr>
            <a:r>
              <a:rPr sz="3572">
                <a:solidFill>
                  <a:srgbClr val="FFFFFF"/>
                </a:solidFill>
              </a:rPr>
              <a:t>Asaf Siniver (2013). </a:t>
            </a:r>
            <a:r>
              <a:rPr i="1" sz="3572">
                <a:solidFill>
                  <a:srgbClr val="3266BB"/>
                </a:solidFill>
                <a:hlinkClick r:id="rId2" invalidUrl="" action="" tgtFrame="" tooltip="" history="1" highlightClick="0" endSnd="0"/>
              </a:rPr>
              <a:t>The Yom Kippur War: Politics, Legacy, Diplomacy</a:t>
            </a:r>
            <a:r>
              <a:rPr sz="3572">
                <a:solidFill>
                  <a:srgbClr val="FFFFFF"/>
                </a:solidFill>
              </a:rPr>
              <a:t>. Oxford University Press. p. 6.  “For most Egyptians the war is remembered as an unquestionable victory- militarily as well as politically…(p.6) The fact that the war ended with Israeli troops stationed in the outskirts of Cairo and in complete encirclement of the Egyptian third army has not dampened the jubilant commemoration of the war in Egypt….(p.11) Ultimately, the conflict provided a military victory for Israel, but it is remembered as "the earthquake" or "the blunder"”</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solidFill>
                  <a:srgbClr val="000000"/>
                </a:solidFill>
              </a:defRPr>
            </a:pPr>
            <a:r>
              <a:rPr sz="8000">
                <a:solidFill>
                  <a:srgbClr val="FFFFFF"/>
                </a:solidFill>
              </a:rPr>
              <a:t>Legacy</a:t>
            </a:r>
          </a:p>
        </p:txBody>
      </p:sp>
      <p:sp>
        <p:nvSpPr>
          <p:cNvPr id="112" name="Shape 112"/>
          <p:cNvSpPr/>
          <p:nvPr>
            <p:ph type="body" idx="1"/>
          </p:nvPr>
        </p:nvSpPr>
        <p:spPr>
          <a:prstGeom prst="rect">
            <a:avLst/>
          </a:prstGeom>
        </p:spPr>
        <p:txBody>
          <a:bodyPr/>
          <a:lstStyle/>
          <a:p>
            <a:pPr lvl="0" marL="379475" indent="-379475" defTabSz="484886">
              <a:spcBef>
                <a:spcPts val="3400"/>
              </a:spcBef>
              <a:defRPr sz="1800">
                <a:solidFill>
                  <a:srgbClr val="000000"/>
                </a:solidFill>
              </a:defRPr>
            </a:pPr>
            <a:r>
              <a:rPr sz="3154">
                <a:solidFill>
                  <a:srgbClr val="FFFFFF"/>
                </a:solidFill>
              </a:rPr>
              <a:t>P.R. Kumaraswamy (11 January 2013). </a:t>
            </a:r>
            <a:r>
              <a:rPr i="1" sz="3154">
                <a:solidFill>
                  <a:srgbClr val="3266BB"/>
                </a:solidFill>
                <a:hlinkClick r:id="rId2" invalidUrl="" action="" tgtFrame="" tooltip="" history="1" highlightClick="0" endSnd="0"/>
              </a:rPr>
              <a:t>Revisiting the Yom Kippur War</a:t>
            </a:r>
            <a:r>
              <a:rPr sz="3154">
                <a:solidFill>
                  <a:srgbClr val="FFFFFF"/>
                </a:solidFill>
              </a:rPr>
              <a:t>. Routledge.“Yom kippur war...its final outcome was, without doubt, a military victory...(p. 185)</a:t>
            </a:r>
            <a:endParaRPr sz="3154">
              <a:solidFill>
                <a:srgbClr val="FFFFFF"/>
              </a:solidFill>
            </a:endParaRPr>
          </a:p>
          <a:p>
            <a:pPr lvl="0" marL="379475" indent="-379475" defTabSz="484886">
              <a:spcBef>
                <a:spcPts val="3400"/>
              </a:spcBef>
              <a:defRPr sz="1800">
                <a:solidFill>
                  <a:srgbClr val="000000"/>
                </a:solidFill>
              </a:defRPr>
            </a:pPr>
            <a:r>
              <a:rPr sz="3154">
                <a:solidFill>
                  <a:srgbClr val="FFFFFF"/>
                </a:solidFill>
              </a:rPr>
              <a:t>William B. Quandt (2005). </a:t>
            </a:r>
            <a:r>
              <a:rPr i="1" sz="3154">
                <a:solidFill>
                  <a:srgbClr val="3266BB"/>
                </a:solidFill>
                <a:hlinkClick r:id="rId3" invalidUrl="" action="" tgtFrame="" tooltip="" history="1" highlightClick="0" endSnd="0"/>
              </a:rPr>
              <a:t>Peace Process: American Diplomacy and the Arab-Israeli Conflict Since 1967</a:t>
            </a:r>
            <a:r>
              <a:rPr sz="3154">
                <a:solidFill>
                  <a:srgbClr val="FFFFFF"/>
                </a:solidFill>
              </a:rPr>
              <a:t>. University of California Press. “it was of prime importance that the fighting should be ended...when all parties could still emerge from the conflict with their vital interests and self esteem intact..the airlift”(p. 112.)…”the Soviets must see that the united states could deliver more than they could”… “the U.S. would not permit the destruction of the 3rd army corps.” (p. 123)</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p>
            <a:pPr lvl="0">
              <a:defRPr sz="1800">
                <a:solidFill>
                  <a:srgbClr val="000000"/>
                </a:solidFill>
              </a:defRPr>
            </a:pPr>
            <a:r>
              <a:rPr sz="8000">
                <a:solidFill>
                  <a:srgbClr val="FFFFFF"/>
                </a:solidFill>
              </a:rPr>
              <a:t>Legacy</a:t>
            </a:r>
          </a:p>
        </p:txBody>
      </p:sp>
      <p:sp>
        <p:nvSpPr>
          <p:cNvPr id="115" name="Shape 115"/>
          <p:cNvSpPr/>
          <p:nvPr>
            <p:ph type="body" idx="1"/>
          </p:nvPr>
        </p:nvSpPr>
        <p:spPr>
          <a:prstGeom prst="rect">
            <a:avLst/>
          </a:prstGeom>
        </p:spPr>
        <p:txBody>
          <a:bodyPr/>
          <a:lstStyle/>
          <a:p>
            <a:pPr lvl="0" marL="443484" indent="-443484" defTabSz="566674">
              <a:spcBef>
                <a:spcPts val="4000"/>
              </a:spcBef>
              <a:defRPr sz="1800">
                <a:solidFill>
                  <a:srgbClr val="000000"/>
                </a:solidFill>
              </a:defRPr>
            </a:pPr>
            <a:r>
              <a:rPr sz="3686">
                <a:solidFill>
                  <a:srgbClr val="FFFFFF"/>
                </a:solidFill>
              </a:rPr>
              <a:t>William B. Quandt (1977). </a:t>
            </a:r>
            <a:r>
              <a:rPr i="1" sz="3686">
                <a:solidFill>
                  <a:srgbClr val="3266BB"/>
                </a:solidFill>
                <a:hlinkClick r:id="rId2" invalidUrl="" action="" tgtFrame="" tooltip="" history="1" highlightClick="0" endSnd="0"/>
              </a:rPr>
              <a:t>Decade of Decisions: American Policy Toward the Arab–Israeli Conflict, 1967–1976</a:t>
            </a:r>
            <a:r>
              <a:rPr sz="3686">
                <a:solidFill>
                  <a:srgbClr val="FFFFFF"/>
                </a:solidFill>
              </a:rPr>
              <a:t>.“Kissinger and Nixon consistently warned Israel that she must not be responsible for initiating a Middle east war” (p. 169).</a:t>
            </a:r>
            <a:endParaRPr sz="3686">
              <a:solidFill>
                <a:srgbClr val="FFFFFF"/>
              </a:solidFill>
            </a:endParaRPr>
          </a:p>
          <a:p>
            <a:pPr lvl="1" marL="886968" indent="-443484" defTabSz="566674">
              <a:spcBef>
                <a:spcPts val="4000"/>
              </a:spcBef>
              <a:defRPr sz="1800">
                <a:solidFill>
                  <a:srgbClr val="000000"/>
                </a:solidFill>
              </a:defRPr>
            </a:pPr>
            <a:r>
              <a:rPr sz="3686">
                <a:solidFill>
                  <a:srgbClr val="FFFFFF"/>
                </a:solidFill>
              </a:rPr>
              <a:t>set stage for two milestones:</a:t>
            </a:r>
            <a:endParaRPr sz="3686">
              <a:solidFill>
                <a:srgbClr val="FFFFFF"/>
              </a:solidFill>
            </a:endParaRPr>
          </a:p>
          <a:p>
            <a:pPr lvl="2" marL="1330452" indent="-443484" defTabSz="566674">
              <a:spcBef>
                <a:spcPts val="4000"/>
              </a:spcBef>
              <a:defRPr sz="1800">
                <a:solidFill>
                  <a:srgbClr val="000000"/>
                </a:solidFill>
              </a:defRPr>
            </a:pPr>
            <a:r>
              <a:rPr sz="3686">
                <a:solidFill>
                  <a:srgbClr val="FFFFFF"/>
                </a:solidFill>
              </a:rPr>
              <a:t>1975 reassessment</a:t>
            </a:r>
            <a:endParaRPr sz="3686">
              <a:solidFill>
                <a:srgbClr val="FFFFFF"/>
              </a:solidFill>
            </a:endParaRPr>
          </a:p>
          <a:p>
            <a:pPr lvl="2" marL="1330452" indent="-443484" defTabSz="566674">
              <a:spcBef>
                <a:spcPts val="4000"/>
              </a:spcBef>
              <a:defRPr sz="1800">
                <a:solidFill>
                  <a:srgbClr val="000000"/>
                </a:solidFill>
              </a:defRPr>
            </a:pPr>
            <a:r>
              <a:rPr sz="3686">
                <a:solidFill>
                  <a:srgbClr val="FFFFFF"/>
                </a:solidFill>
              </a:rPr>
              <a:t>1982 Lebanon War</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lvl="0">
              <a:defRPr sz="1800">
                <a:solidFill>
                  <a:srgbClr val="000000"/>
                </a:solidFill>
              </a:defRPr>
            </a:pPr>
            <a:r>
              <a:rPr sz="8000">
                <a:solidFill>
                  <a:srgbClr val="FFFFFF"/>
                </a:solidFill>
              </a:rPr>
              <a:t>Outcome for U.S.-Israel</a:t>
            </a:r>
          </a:p>
        </p:txBody>
      </p:sp>
      <p:sp>
        <p:nvSpPr>
          <p:cNvPr id="118" name="Shape 118"/>
          <p:cNvSpPr/>
          <p:nvPr>
            <p:ph type="body" idx="1"/>
          </p:nvPr>
        </p:nvSpPr>
        <p:spPr>
          <a:prstGeom prst="rect">
            <a:avLst/>
          </a:prstGeom>
        </p:spPr>
        <p:txBody>
          <a:bodyPr/>
          <a:lstStyle/>
          <a:p>
            <a:pPr lvl="0" marL="411479" indent="-411479" defTabSz="525779">
              <a:spcBef>
                <a:spcPts val="3700"/>
              </a:spcBef>
              <a:defRPr sz="1800">
                <a:solidFill>
                  <a:srgbClr val="000000"/>
                </a:solidFill>
              </a:defRPr>
            </a:pPr>
            <a:r>
              <a:rPr sz="3420">
                <a:solidFill>
                  <a:srgbClr val="FFFFFF"/>
                </a:solidFill>
              </a:rPr>
              <a:t>Airlift cemented shift from 2nd to 1st role of military hardware provider</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Kissinger-Nixon-Meir played both domestic and f.p. roles</a:t>
            </a:r>
            <a:endParaRPr sz="3420">
              <a:solidFill>
                <a:srgbClr val="FFFFFF"/>
              </a:solidFill>
            </a:endParaRPr>
          </a:p>
          <a:p>
            <a:pPr lvl="1" marL="822959" indent="-411479" defTabSz="525779">
              <a:spcBef>
                <a:spcPts val="3700"/>
              </a:spcBef>
              <a:defRPr sz="1800">
                <a:solidFill>
                  <a:srgbClr val="000000"/>
                </a:solidFill>
              </a:defRPr>
            </a:pPr>
            <a:r>
              <a:rPr sz="3420">
                <a:solidFill>
                  <a:srgbClr val="FFFFFF"/>
                </a:solidFill>
              </a:rPr>
              <a:t>Kissinger begins peak of influence (1973-75)</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U.S. publicly no longer seen as neutral mediator</a:t>
            </a:r>
            <a:endParaRPr sz="3420">
              <a:solidFill>
                <a:srgbClr val="FFFFFF"/>
              </a:solidFill>
            </a:endParaRPr>
          </a:p>
          <a:p>
            <a:pPr lvl="1" marL="822959" indent="-411479" defTabSz="525779">
              <a:spcBef>
                <a:spcPts val="3700"/>
              </a:spcBef>
              <a:defRPr sz="1800">
                <a:solidFill>
                  <a:srgbClr val="000000"/>
                </a:solidFill>
              </a:defRPr>
            </a:pPr>
            <a:r>
              <a:rPr sz="3420">
                <a:solidFill>
                  <a:srgbClr val="FFFFFF"/>
                </a:solidFill>
              </a:rPr>
              <a:t>U.S. confirmed as strategic partner to Israel since 1967</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 name="Sadat-and-Kissinger.jpg"/>
          <p:cNvPicPr/>
          <p:nvPr/>
        </p:nvPicPr>
        <p:blipFill>
          <a:blip r:embed="rId2">
            <a:extLst/>
          </a:blip>
          <a:srcRect l="9915" t="0" r="9915" b="0"/>
          <a:stretch>
            <a:fillRect/>
          </a:stretch>
        </p:blipFill>
        <p:spPr>
          <a:xfrm>
            <a:off x="6718300" y="5092700"/>
            <a:ext cx="5334000" cy="3898900"/>
          </a:xfrm>
          <a:prstGeom prst="rect">
            <a:avLst/>
          </a:prstGeom>
          <a:ln w="12700">
            <a:miter lim="400000"/>
          </a:ln>
        </p:spPr>
      </p:pic>
      <p:pic>
        <p:nvPicPr>
          <p:cNvPr id="121" name="golda-maier-crying-over-Bar-lev-line-capture-320x214.jpg"/>
          <p:cNvPicPr/>
          <p:nvPr/>
        </p:nvPicPr>
        <p:blipFill>
          <a:blip r:embed="rId3">
            <a:extLst/>
          </a:blip>
          <a:srcRect l="4254" t="0" r="4254" b="0"/>
          <a:stretch>
            <a:fillRect/>
          </a:stretch>
        </p:blipFill>
        <p:spPr>
          <a:xfrm>
            <a:off x="6718300" y="762000"/>
            <a:ext cx="5334000" cy="3898900"/>
          </a:xfrm>
          <a:prstGeom prst="rect">
            <a:avLst/>
          </a:prstGeom>
          <a:ln w="12700">
            <a:miter lim="400000"/>
          </a:ln>
        </p:spPr>
      </p:pic>
      <p:pic>
        <p:nvPicPr>
          <p:cNvPr id="122" name="Corbis-U1679799.jpg"/>
          <p:cNvPicPr/>
          <p:nvPr/>
        </p:nvPicPr>
        <p:blipFill>
          <a:blip r:embed="rId4">
            <a:extLst/>
          </a:blip>
          <a:srcRect l="28833" t="0" r="28833" b="0"/>
          <a:stretch>
            <a:fillRect/>
          </a:stretch>
        </p:blipFill>
        <p:spPr>
          <a:xfrm>
            <a:off x="952500" y="762884"/>
            <a:ext cx="5334000" cy="8229601"/>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lvl="0">
              <a:defRPr sz="1800">
                <a:solidFill>
                  <a:srgbClr val="000000"/>
                </a:solidFill>
              </a:defRPr>
            </a:pPr>
            <a:r>
              <a:rPr sz="8000">
                <a:solidFill>
                  <a:srgbClr val="FFFFFF"/>
                </a:solidFill>
              </a:rPr>
              <a:t>Recommendation</a:t>
            </a:r>
          </a:p>
        </p:txBody>
      </p:sp>
      <p:sp>
        <p:nvSpPr>
          <p:cNvPr id="125" name="Shape 125"/>
          <p:cNvSpPr/>
          <p:nvPr>
            <p:ph type="body" idx="1"/>
          </p:nvPr>
        </p:nvSpPr>
        <p:spPr>
          <a:prstGeom prst="rect">
            <a:avLst/>
          </a:prstGeom>
        </p:spPr>
        <p:txBody>
          <a:bodyPr/>
          <a:lstStyle/>
          <a:p>
            <a:pPr lvl="0">
              <a:defRPr sz="1800">
                <a:solidFill>
                  <a:srgbClr val="000000"/>
                </a:solidFill>
              </a:defRPr>
            </a:pPr>
            <a:r>
              <a:rPr i="1" sz="3800">
                <a:solidFill>
                  <a:srgbClr val="FFFFFF"/>
                </a:solidFill>
              </a:rPr>
              <a:t>The Yom Kippur War: The Epic Encounter That Transformed the Middle East</a:t>
            </a:r>
            <a:r>
              <a:rPr sz="3800">
                <a:solidFill>
                  <a:srgbClr val="FFFFFF"/>
                </a:solidFill>
              </a:rPr>
              <a:t> (2013) Abraham Rabinovich</a:t>
            </a:r>
            <a:endParaRPr sz="3800">
              <a:solidFill>
                <a:srgbClr val="FFFFFF"/>
              </a:solidFill>
            </a:endParaRPr>
          </a:p>
          <a:p>
            <a:pPr lvl="0">
              <a:defRPr sz="1800">
                <a:solidFill>
                  <a:srgbClr val="000000"/>
                </a:solidFill>
              </a:defRPr>
            </a:pPr>
            <a:r>
              <a:rPr i="1" sz="3800">
                <a:solidFill>
                  <a:srgbClr val="FFFFFF"/>
                </a:solidFill>
              </a:rPr>
              <a:t>1973 The Road to War </a:t>
            </a:r>
            <a:r>
              <a:rPr sz="3800">
                <a:solidFill>
                  <a:srgbClr val="FFFFFF"/>
                </a:solidFill>
              </a:rPr>
              <a:t>(2013) Yigal Kipnis</a:t>
            </a:r>
            <a:endParaRPr sz="3800">
              <a:solidFill>
                <a:srgbClr val="FFFFFF"/>
              </a:solidFill>
            </a:endParaRPr>
          </a:p>
          <a:p>
            <a:pPr lvl="0">
              <a:defRPr sz="1800">
                <a:solidFill>
                  <a:srgbClr val="000000"/>
                </a:solidFill>
              </a:defRPr>
            </a:pPr>
            <a:r>
              <a:rPr i="1" sz="3800">
                <a:solidFill>
                  <a:srgbClr val="FFFFFF"/>
                </a:solidFill>
              </a:rPr>
              <a:t>Duel For The Golan – The 100-Hour Battle That Saved Israel </a:t>
            </a:r>
            <a:r>
              <a:rPr sz="3800">
                <a:solidFill>
                  <a:srgbClr val="FFFFFF"/>
                </a:solidFill>
              </a:rPr>
              <a:t>(1987) Jeffrey Asher</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solidFill>
                  <a:srgbClr val="000000"/>
                </a:solidFill>
              </a:defRPr>
            </a:pPr>
            <a:r>
              <a:rPr sz="8000">
                <a:solidFill>
                  <a:srgbClr val="FFFFFF"/>
                </a:solidFill>
              </a:rPr>
              <a:t>Background</a:t>
            </a:r>
          </a:p>
        </p:txBody>
      </p:sp>
      <p:sp>
        <p:nvSpPr>
          <p:cNvPr id="41" name="Shape 41"/>
          <p:cNvSpPr/>
          <p:nvPr>
            <p:ph type="body" idx="1"/>
          </p:nvPr>
        </p:nvSpPr>
        <p:spPr>
          <a:prstGeom prst="rect">
            <a:avLst/>
          </a:prstGeom>
        </p:spPr>
        <p:txBody>
          <a:bodyPr/>
          <a:lstStyle/>
          <a:p>
            <a:pPr lvl="0" marL="379475" indent="-379475" defTabSz="484886">
              <a:spcBef>
                <a:spcPts val="3400"/>
              </a:spcBef>
              <a:defRPr sz="1800">
                <a:solidFill>
                  <a:srgbClr val="000000"/>
                </a:solidFill>
              </a:defRPr>
            </a:pPr>
            <a:r>
              <a:rPr sz="3154">
                <a:solidFill>
                  <a:srgbClr val="FFFFFF"/>
                </a:solidFill>
              </a:rPr>
              <a:t>1967 Arab-Israeli War: unfulfilled dreams</a:t>
            </a:r>
            <a:endParaRPr sz="3154">
              <a:solidFill>
                <a:srgbClr val="FFFFFF"/>
              </a:solidFill>
            </a:endParaRPr>
          </a:p>
          <a:p>
            <a:pPr lvl="1" marL="758951" indent="-379475" defTabSz="484886">
              <a:spcBef>
                <a:spcPts val="3400"/>
              </a:spcBef>
              <a:defRPr sz="1800">
                <a:solidFill>
                  <a:srgbClr val="000000"/>
                </a:solidFill>
              </a:defRPr>
            </a:pPr>
            <a:r>
              <a:rPr i="1" sz="1826">
                <a:solidFill>
                  <a:srgbClr val="FFFFFF"/>
                </a:solidFill>
              </a:rPr>
              <a:t>Six Days Of War: June 1967 and the making of the Middle East</a:t>
            </a:r>
            <a:r>
              <a:rPr sz="1826">
                <a:solidFill>
                  <a:srgbClr val="FFFFFF"/>
                </a:solidFill>
              </a:rPr>
              <a:t> (2001) Michal Oren</a:t>
            </a:r>
            <a:endParaRPr sz="1826">
              <a:solidFill>
                <a:srgbClr val="FFFFFF"/>
              </a:solidFill>
            </a:endParaRPr>
          </a:p>
          <a:p>
            <a:pPr lvl="1" marL="758951" indent="-379475" defTabSz="484886">
              <a:spcBef>
                <a:spcPts val="3400"/>
              </a:spcBef>
              <a:defRPr sz="1800">
                <a:solidFill>
                  <a:srgbClr val="000000"/>
                </a:solidFill>
              </a:defRPr>
            </a:pPr>
            <a:r>
              <a:rPr i="1" sz="1909">
                <a:solidFill>
                  <a:srgbClr val="FFFFFF"/>
                </a:solidFill>
              </a:rPr>
              <a:t>Six Days: How the 1967 war shaped the Middle East</a:t>
            </a:r>
            <a:r>
              <a:rPr sz="1909">
                <a:solidFill>
                  <a:srgbClr val="FFFFFF"/>
                </a:solidFill>
              </a:rPr>
              <a:t> (2005) Jeremy Bowen</a:t>
            </a:r>
            <a:endParaRPr sz="1909">
              <a:solidFill>
                <a:srgbClr val="FFFFFF"/>
              </a:solidFill>
            </a:endParaRPr>
          </a:p>
          <a:p>
            <a:pPr lvl="0" marL="379475" indent="-379475" defTabSz="484886">
              <a:spcBef>
                <a:spcPts val="3400"/>
              </a:spcBef>
              <a:defRPr sz="1800">
                <a:solidFill>
                  <a:srgbClr val="000000"/>
                </a:solidFill>
              </a:defRPr>
            </a:pPr>
            <a:r>
              <a:rPr sz="3154">
                <a:solidFill>
                  <a:srgbClr val="FFFFFF"/>
                </a:solidFill>
              </a:rPr>
              <a:t>Domestic politics: U.S., Israel, Arab states</a:t>
            </a:r>
            <a:endParaRPr sz="3154">
              <a:solidFill>
                <a:srgbClr val="FFFFFF"/>
              </a:solidFill>
            </a:endParaRPr>
          </a:p>
          <a:p>
            <a:pPr lvl="1" marL="758951" indent="-379475" defTabSz="484886">
              <a:spcBef>
                <a:spcPts val="3400"/>
              </a:spcBef>
              <a:defRPr sz="1800">
                <a:solidFill>
                  <a:srgbClr val="000000"/>
                </a:solidFill>
              </a:defRPr>
            </a:pPr>
            <a:r>
              <a:rPr sz="1826">
                <a:solidFill>
                  <a:srgbClr val="FFFFFF"/>
                </a:solidFill>
                <a:hlinkClick r:id="rId2" invalidUrl="" action="" tgtFrame="" tooltip="" history="1" highlightClick="0" endSnd="0"/>
              </a:rPr>
              <a:t>All State Department documents related to the crisis</a:t>
            </a:r>
            <a:endParaRPr sz="1826">
              <a:solidFill>
                <a:srgbClr val="252525"/>
              </a:solidFill>
            </a:endParaRPr>
          </a:p>
          <a:p>
            <a:pPr lvl="1" marL="758951" indent="-379475" defTabSz="484886">
              <a:spcBef>
                <a:spcPts val="3400"/>
              </a:spcBef>
              <a:defRPr sz="1800">
                <a:solidFill>
                  <a:srgbClr val="000000"/>
                </a:solidFill>
              </a:defRPr>
            </a:pPr>
            <a:r>
              <a:rPr sz="1826">
                <a:solidFill>
                  <a:srgbClr val="FFFFFF"/>
                </a:solidFill>
                <a:hlinkClick r:id="rId3" invalidUrl="" action="" tgtFrame="" tooltip="" history="1" highlightClick="0" endSnd="0"/>
              </a:rPr>
              <a:t>Letters from David Ben-Gurion on the Six-Day War</a:t>
            </a:r>
            <a:r>
              <a:rPr sz="1826">
                <a:solidFill>
                  <a:srgbClr val="252525"/>
                </a:solidFill>
              </a:rPr>
              <a:t> </a:t>
            </a:r>
            <a:r>
              <a:rPr sz="1826">
                <a:solidFill>
                  <a:srgbClr val="FFFFFF"/>
                </a:solidFill>
              </a:rPr>
              <a:t>@ Shapell Manuscript Foundation</a:t>
            </a:r>
            <a:endParaRPr sz="1826">
              <a:solidFill>
                <a:srgbClr val="FFFFFF"/>
              </a:solidFill>
            </a:endParaRPr>
          </a:p>
          <a:p>
            <a:pPr lvl="0" marL="379475" indent="-379475" defTabSz="484886">
              <a:spcBef>
                <a:spcPts val="3400"/>
              </a:spcBef>
              <a:defRPr sz="1800">
                <a:solidFill>
                  <a:srgbClr val="000000"/>
                </a:solidFill>
              </a:defRPr>
            </a:pPr>
            <a:r>
              <a:rPr sz="3154">
                <a:solidFill>
                  <a:srgbClr val="FFFFFF"/>
                </a:solidFill>
              </a:rPr>
              <a:t>U.S.- Soviet proxy war(s)</a:t>
            </a:r>
            <a:endParaRPr sz="3154">
              <a:solidFill>
                <a:srgbClr val="FFFFFF"/>
              </a:solidFill>
            </a:endParaRPr>
          </a:p>
          <a:p>
            <a:pPr lvl="1" marL="758951" indent="-379475" defTabSz="484886">
              <a:spcBef>
                <a:spcPts val="3400"/>
              </a:spcBef>
              <a:defRPr sz="1800">
                <a:solidFill>
                  <a:srgbClr val="000000"/>
                </a:solidFill>
              </a:defRPr>
            </a:pPr>
            <a:r>
              <a:rPr sz="3154">
                <a:solidFill>
                  <a:srgbClr val="FFFFFF"/>
                </a:solidFill>
              </a:rPr>
              <a:t>realism</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 name="Soldiers_Western_Wall_1967.jpg"/>
          <p:cNvPicPr/>
          <p:nvPr/>
        </p:nvPicPr>
        <p:blipFill>
          <a:blip r:embed="rId2">
            <a:extLst/>
          </a:blip>
          <a:srcRect l="1463" t="0" r="1463" b="0"/>
          <a:stretch>
            <a:fillRect/>
          </a:stretch>
        </p:blipFill>
        <p:spPr>
          <a:xfrm>
            <a:off x="6718300" y="762000"/>
            <a:ext cx="5334001" cy="8242300"/>
          </a:xfrm>
          <a:prstGeom prst="rect">
            <a:avLst/>
          </a:prstGeom>
          <a:ln w="12700">
            <a:miter lim="400000"/>
          </a:ln>
        </p:spPr>
      </p:pic>
      <p:sp>
        <p:nvSpPr>
          <p:cNvPr id="44" name="Shape 44"/>
          <p:cNvSpPr/>
          <p:nvPr>
            <p:ph type="title"/>
          </p:nvPr>
        </p:nvSpPr>
        <p:spPr>
          <a:prstGeom prst="rect">
            <a:avLst/>
          </a:prstGeom>
        </p:spPr>
        <p:txBody>
          <a:bodyPr/>
          <a:lstStyle/>
          <a:p>
            <a:pPr lvl="0">
              <a:defRPr sz="1800">
                <a:solidFill>
                  <a:srgbClr val="000000"/>
                </a:solidFill>
              </a:defRPr>
            </a:pPr>
            <a:r>
              <a:rPr sz="6000">
                <a:solidFill>
                  <a:srgbClr val="FFFFFF"/>
                </a:solidFill>
              </a:rPr>
              <a:t>1967</a:t>
            </a:r>
          </a:p>
        </p:txBody>
      </p:sp>
      <p:sp>
        <p:nvSpPr>
          <p:cNvPr id="45" name="Shape 45"/>
          <p:cNvSpPr/>
          <p:nvPr>
            <p:ph type="body" idx="1"/>
          </p:nvPr>
        </p:nvSpPr>
        <p:spPr>
          <a:prstGeom prst="rect">
            <a:avLst/>
          </a:prstGeom>
        </p:spPr>
        <p:txBody>
          <a:bodyPr/>
          <a:lstStyle/>
          <a:p>
            <a:pPr lvl="0">
              <a:defRPr sz="1800">
                <a:solidFill>
                  <a:srgbClr val="000000"/>
                </a:solidFill>
              </a:defRPr>
            </a:pPr>
            <a:r>
              <a:rPr sz="3200">
                <a:solidFill>
                  <a:srgbClr val="FFFFFF"/>
                </a:solidFill>
              </a:rPr>
              <a:t>Jerusalem united</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Invincibility of Israeli armed forces</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Further resentment of Arab nations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solidFill>
                  <a:srgbClr val="000000"/>
                </a:solidFill>
              </a:defRPr>
            </a:pPr>
            <a:r>
              <a:rPr sz="8000">
                <a:solidFill>
                  <a:srgbClr val="FFFFFF"/>
                </a:solidFill>
              </a:rPr>
              <a:t>Background</a:t>
            </a:r>
          </a:p>
        </p:txBody>
      </p:sp>
      <p:sp>
        <p:nvSpPr>
          <p:cNvPr id="48" name="Shape 48"/>
          <p:cNvSpPr/>
          <p:nvPr>
            <p:ph type="body" idx="1"/>
          </p:nvPr>
        </p:nvSpPr>
        <p:spPr>
          <a:xfrm>
            <a:off x="952500" y="2590800"/>
            <a:ext cx="11099800" cy="6921252"/>
          </a:xfrm>
          <a:prstGeom prst="rect">
            <a:avLst/>
          </a:prstGeom>
        </p:spPr>
        <p:txBody>
          <a:bodyPr/>
          <a:lstStyle/>
          <a:p>
            <a:pPr lvl="0" marL="434340" indent="-434340" defTabSz="554990">
              <a:spcBef>
                <a:spcPts val="3900"/>
              </a:spcBef>
              <a:defRPr sz="1800">
                <a:solidFill>
                  <a:srgbClr val="000000"/>
                </a:solidFill>
              </a:defRPr>
            </a:pPr>
            <a:r>
              <a:rPr sz="3609">
                <a:solidFill>
                  <a:srgbClr val="FFFFFF"/>
                </a:solidFill>
              </a:rPr>
              <a:t>Israel’s failure to detect the war plans in Cairo and Damascus was due to a combination of intelligence breakdown and political misperception. </a:t>
            </a:r>
            <a:endParaRPr sz="3609">
              <a:solidFill>
                <a:srgbClr val="FFFFFF"/>
              </a:solidFill>
            </a:endParaRPr>
          </a:p>
          <a:p>
            <a:pPr lvl="0" marL="434340" indent="-434340" defTabSz="554990">
              <a:spcBef>
                <a:spcPts val="3900"/>
              </a:spcBef>
              <a:defRPr sz="1800">
                <a:solidFill>
                  <a:srgbClr val="000000"/>
                </a:solidFill>
              </a:defRPr>
            </a:pPr>
            <a:r>
              <a:rPr sz="3609">
                <a:solidFill>
                  <a:srgbClr val="FFFFFF"/>
                </a:solidFill>
              </a:rPr>
              <a:t>The roots of the Israeli psyche which led to the October 1973 surprise can be traced to a large extent to their victory in the 1967 Six Day War.</a:t>
            </a:r>
            <a:endParaRPr sz="3609">
              <a:solidFill>
                <a:srgbClr val="FFFFFF"/>
              </a:solidFill>
            </a:endParaRPr>
          </a:p>
          <a:p>
            <a:pPr lvl="0" marL="434340" indent="-434340" defTabSz="554990">
              <a:spcBef>
                <a:spcPts val="3900"/>
              </a:spcBef>
              <a:defRPr sz="1800">
                <a:solidFill>
                  <a:srgbClr val="000000"/>
                </a:solidFill>
              </a:defRPr>
            </a:pPr>
            <a:r>
              <a:rPr sz="3609">
                <a:solidFill>
                  <a:srgbClr val="FFFFFF"/>
                </a:solidFill>
              </a:rPr>
              <a:t>Rhetoric coming from Arab capitals did not help to alter Israeli’s perception of isolation and rejection in the Middle East.</a:t>
            </a:r>
            <a:endParaRPr sz="3609">
              <a:solidFill>
                <a:srgbClr val="FFFFFF"/>
              </a:solidFill>
            </a:endParaRPr>
          </a:p>
          <a:p>
            <a:pPr lvl="0" marL="0" indent="0" defTabSz="434340">
              <a:spcBef>
                <a:spcPts val="0"/>
              </a:spcBef>
              <a:buSzTx/>
              <a:buNone/>
              <a:defRPr sz="1800">
                <a:solidFill>
                  <a:srgbClr val="000000"/>
                </a:solidFill>
              </a:defRPr>
            </a:pPr>
            <a:r>
              <a:rPr sz="1330">
                <a:solidFill>
                  <a:srgbClr val="666666"/>
                </a:solidFill>
                <a:latin typeface="Arial"/>
                <a:ea typeface="Arial"/>
                <a:cs typeface="Arial"/>
                <a:sym typeface="Arial"/>
              </a:rPr>
              <a:t>If Israel thought strategically in terms of defending herself from an absolute war aimed at her destruction, President Sadat planed with his Syrian allies a much more limited war in order to shake Israeli complacency and intransigence.</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sz="1800">
                <a:solidFill>
                  <a:srgbClr val="000000"/>
                </a:solidFill>
              </a:defRPr>
            </a:pPr>
            <a:r>
              <a:rPr sz="8000">
                <a:solidFill>
                  <a:srgbClr val="FFFFFF"/>
                </a:solidFill>
              </a:rPr>
              <a:t>Background</a:t>
            </a:r>
          </a:p>
        </p:txBody>
      </p:sp>
      <p:sp>
        <p:nvSpPr>
          <p:cNvPr id="51" name="Shape 51"/>
          <p:cNvSpPr/>
          <p:nvPr>
            <p:ph type="body" idx="1"/>
          </p:nvPr>
        </p:nvSpPr>
        <p:spPr>
          <a:prstGeom prst="rect">
            <a:avLst/>
          </a:prstGeom>
        </p:spPr>
        <p:txBody>
          <a:bodyPr/>
          <a:lstStyle/>
          <a:p>
            <a:pPr lvl="0" marL="338327" indent="-338327" defTabSz="432308">
              <a:spcBef>
                <a:spcPts val="3100"/>
              </a:spcBef>
              <a:defRPr sz="1800">
                <a:solidFill>
                  <a:srgbClr val="000000"/>
                </a:solidFill>
              </a:defRPr>
            </a:pPr>
            <a:r>
              <a:rPr sz="2812">
                <a:solidFill>
                  <a:srgbClr val="FFFFFF"/>
                </a:solidFill>
              </a:rPr>
              <a:t>Israel’s lack of trust in her neighboring countries was epitomized by the unfortunate saying of the powerful Defense Minister Moshe Dayan </a:t>
            </a:r>
            <a:endParaRPr sz="2812">
              <a:solidFill>
                <a:srgbClr val="FFFFFF"/>
              </a:solidFill>
            </a:endParaRPr>
          </a:p>
          <a:p>
            <a:pPr lvl="1" marL="676655" indent="-338327" defTabSz="432308">
              <a:spcBef>
                <a:spcPts val="3100"/>
              </a:spcBef>
              <a:defRPr sz="1800">
                <a:solidFill>
                  <a:srgbClr val="000000"/>
                </a:solidFill>
              </a:defRPr>
            </a:pPr>
            <a:r>
              <a:rPr sz="2812">
                <a:solidFill>
                  <a:srgbClr val="FFFFFF"/>
                </a:solidFill>
              </a:rPr>
              <a:t>“Better Sharm el-Sheikh without peace than peace without Sharm el-Sheikh.” </a:t>
            </a:r>
            <a:endParaRPr sz="2812">
              <a:solidFill>
                <a:srgbClr val="FFFFFF"/>
              </a:solidFill>
            </a:endParaRPr>
          </a:p>
          <a:p>
            <a:pPr lvl="0" marL="338327" indent="-338327" defTabSz="432308">
              <a:spcBef>
                <a:spcPts val="3100"/>
              </a:spcBef>
              <a:defRPr sz="1800">
                <a:solidFill>
                  <a:srgbClr val="000000"/>
                </a:solidFill>
              </a:defRPr>
            </a:pPr>
            <a:r>
              <a:rPr sz="2812">
                <a:solidFill>
                  <a:srgbClr val="FFFFFF"/>
                </a:solidFill>
              </a:rPr>
              <a:t>This best explains why the advances by Egyptian President Anwar Sadat in 1971 to negotiate full peace with Israel, in return for the complete withdrawal from the Sinai Peninsula, were met with suspicion and were rejected by Israel. </a:t>
            </a:r>
            <a:endParaRPr sz="2812">
              <a:solidFill>
                <a:srgbClr val="FFFFFF"/>
              </a:solidFill>
            </a:endParaRPr>
          </a:p>
          <a:p>
            <a:pPr lvl="0" marL="338327" indent="-338327" defTabSz="432308">
              <a:spcBef>
                <a:spcPts val="3100"/>
              </a:spcBef>
              <a:defRPr sz="1800">
                <a:solidFill>
                  <a:srgbClr val="000000"/>
                </a:solidFill>
              </a:defRPr>
            </a:pPr>
            <a:r>
              <a:rPr sz="2812">
                <a:solidFill>
                  <a:srgbClr val="FFFFFF"/>
                </a:solidFill>
              </a:rPr>
              <a:t>The October War was the response to this status quo which was unacceptable to the Arab world.</a:t>
            </a:r>
            <a:endParaRPr sz="2812">
              <a:solidFill>
                <a:srgbClr val="FFFFFF"/>
              </a:solidFill>
            </a:endParaR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lvl="0">
              <a:defRPr sz="1800">
                <a:solidFill>
                  <a:srgbClr val="000000"/>
                </a:solidFill>
              </a:defRPr>
            </a:pPr>
            <a:r>
              <a:rPr sz="8000">
                <a:solidFill>
                  <a:srgbClr val="FFFFFF"/>
                </a:solidFill>
              </a:rPr>
              <a:t>Background</a:t>
            </a:r>
          </a:p>
        </p:txBody>
      </p:sp>
      <p:sp>
        <p:nvSpPr>
          <p:cNvPr id="54" name="Shape 54"/>
          <p:cNvSpPr/>
          <p:nvPr>
            <p:ph type="body" idx="1"/>
          </p:nvPr>
        </p:nvSpPr>
        <p:spPr>
          <a:prstGeom prst="rect">
            <a:avLst/>
          </a:prstGeom>
        </p:spPr>
        <p:txBody>
          <a:bodyPr/>
          <a:lstStyle/>
          <a:p>
            <a:pPr lvl="0" marL="443484" indent="-443484" defTabSz="566674">
              <a:spcBef>
                <a:spcPts val="4000"/>
              </a:spcBef>
              <a:defRPr sz="1800">
                <a:solidFill>
                  <a:srgbClr val="000000"/>
                </a:solidFill>
              </a:defRPr>
            </a:pPr>
            <a:r>
              <a:rPr sz="3686">
                <a:solidFill>
                  <a:srgbClr val="FFFFFF"/>
                </a:solidFill>
              </a:rPr>
              <a:t>Since the humiliation of the Six Day War,“There was a devastating feeling of crisis and defeat,” explains Egyptian author and journalist Gamal El-Ghitani. </a:t>
            </a:r>
            <a:endParaRPr sz="3686">
              <a:solidFill>
                <a:srgbClr val="FFFFFF"/>
              </a:solidFill>
            </a:endParaRPr>
          </a:p>
          <a:p>
            <a:pPr lvl="0" marL="443484" indent="-443484" defTabSz="566674">
              <a:spcBef>
                <a:spcPts val="4000"/>
              </a:spcBef>
              <a:defRPr sz="1800">
                <a:solidFill>
                  <a:srgbClr val="000000"/>
                </a:solidFill>
              </a:defRPr>
            </a:pPr>
            <a:r>
              <a:rPr sz="3686">
                <a:solidFill>
                  <a:srgbClr val="FFFFFF"/>
                </a:solidFill>
              </a:rPr>
              <a:t>Four months after taking power, Sadat had offered the Israelis a peace deal if they would withdraw from Sinai. Golda Meir, the then Israeli prime minister, rebuffed the offer. </a:t>
            </a:r>
            <a:endParaRPr sz="3686">
              <a:solidFill>
                <a:srgbClr val="FFFFFF"/>
              </a:solidFill>
            </a:endParaRPr>
          </a:p>
          <a:p>
            <a:pPr lvl="1" marL="886968" indent="-443484" defTabSz="566674">
              <a:spcBef>
                <a:spcPts val="4000"/>
              </a:spcBef>
              <a:defRPr sz="1800">
                <a:solidFill>
                  <a:srgbClr val="000000"/>
                </a:solidFill>
              </a:defRPr>
            </a:pPr>
            <a:r>
              <a:rPr sz="3686">
                <a:solidFill>
                  <a:srgbClr val="FFFFFF"/>
                </a:solidFill>
              </a:rPr>
              <a:t>buffer-zone</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Israel.gif"/>
          <p:cNvPicPr/>
          <p:nvPr/>
        </p:nvPicPr>
        <p:blipFill>
          <a:blip r:embed="rId2">
            <a:extLst/>
          </a:blip>
          <a:stretch>
            <a:fillRect/>
          </a:stretch>
        </p:blipFill>
        <p:spPr>
          <a:xfrm>
            <a:off x="6461305" y="2744005"/>
            <a:ext cx="6089040" cy="6089040"/>
          </a:xfrm>
          <a:prstGeom prst="rect">
            <a:avLst/>
          </a:prstGeom>
          <a:ln w="12700">
            <a:miter lim="400000"/>
          </a:ln>
        </p:spPr>
      </p:pic>
      <p:sp>
        <p:nvSpPr>
          <p:cNvPr id="57" name="Shape 57"/>
          <p:cNvSpPr/>
          <p:nvPr>
            <p:ph type="title"/>
          </p:nvPr>
        </p:nvSpPr>
        <p:spPr>
          <a:prstGeom prst="rect">
            <a:avLst/>
          </a:prstGeom>
        </p:spPr>
        <p:txBody>
          <a:bodyPr/>
          <a:lstStyle/>
          <a:p>
            <a:pPr lvl="0">
              <a:defRPr sz="1800">
                <a:solidFill>
                  <a:srgbClr val="000000"/>
                </a:solidFill>
              </a:defRPr>
            </a:pPr>
            <a:r>
              <a:rPr sz="6000">
                <a:solidFill>
                  <a:srgbClr val="FFFFFF"/>
                </a:solidFill>
              </a:rPr>
              <a:t>Buffer-zone(s)</a:t>
            </a:r>
          </a:p>
        </p:txBody>
      </p:sp>
      <p:sp>
        <p:nvSpPr>
          <p:cNvPr id="58" name="Shape 58"/>
          <p:cNvSpPr/>
          <p:nvPr>
            <p:ph type="body" idx="1"/>
          </p:nvPr>
        </p:nvSpPr>
        <p:spPr>
          <a:prstGeom prst="rect">
            <a:avLst/>
          </a:prstGeom>
        </p:spPr>
        <p:txBody>
          <a:bodyPr/>
          <a:lstStyle/>
          <a:p>
            <a:pPr lvl="0">
              <a:defRPr sz="1800">
                <a:solidFill>
                  <a:srgbClr val="000000"/>
                </a:solidFill>
              </a:defRPr>
            </a:pPr>
            <a:r>
              <a:rPr sz="3200">
                <a:solidFill>
                  <a:srgbClr val="FFFFFF"/>
                </a:solidFill>
              </a:rPr>
              <a:t>National Security based on defensible borders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952500" y="406400"/>
            <a:ext cx="11099800" cy="1203935"/>
          </a:xfrm>
          <a:prstGeom prst="rect">
            <a:avLst/>
          </a:prstGeom>
        </p:spPr>
        <p:txBody>
          <a:bodyPr/>
          <a:lstStyle>
            <a:lvl1pPr defTabSz="525779">
              <a:defRPr sz="7200"/>
            </a:lvl1pPr>
          </a:lstStyle>
          <a:p>
            <a:pPr lvl="0">
              <a:defRPr sz="1800">
                <a:solidFill>
                  <a:srgbClr val="000000"/>
                </a:solidFill>
              </a:defRPr>
            </a:pPr>
            <a:r>
              <a:rPr sz="7200">
                <a:solidFill>
                  <a:srgbClr val="FFFFFF"/>
                </a:solidFill>
              </a:rPr>
              <a:t>Background</a:t>
            </a:r>
          </a:p>
        </p:txBody>
      </p:sp>
      <p:sp>
        <p:nvSpPr>
          <p:cNvPr id="61" name="Shape 61"/>
          <p:cNvSpPr/>
          <p:nvPr>
            <p:ph type="body" idx="1"/>
          </p:nvPr>
        </p:nvSpPr>
        <p:spPr>
          <a:xfrm>
            <a:off x="952500" y="2040783"/>
            <a:ext cx="11099800" cy="7594950"/>
          </a:xfrm>
          <a:prstGeom prst="rect">
            <a:avLst/>
          </a:prstGeom>
        </p:spPr>
        <p:txBody>
          <a:bodyPr/>
          <a:lstStyle/>
          <a:p>
            <a:pPr lvl="0" marL="388620" indent="-388620" defTabSz="496570">
              <a:spcBef>
                <a:spcPts val="3500"/>
              </a:spcBef>
              <a:defRPr sz="1800">
                <a:solidFill>
                  <a:srgbClr val="000000"/>
                </a:solidFill>
              </a:defRPr>
            </a:pPr>
            <a:r>
              <a:rPr sz="3230">
                <a:solidFill>
                  <a:srgbClr val="FFFFFF"/>
                </a:solidFill>
              </a:rPr>
              <a:t>So, left to contemplate a war, Sadat found an ally. Syrian President Hafez al-Assad had come to power through a coup d’etat in 1970, and he too had a point to prove to his people.</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Hisham Jaber, the director of the Middle East Studies Centre in Beirut, explains: “Hafez al-Assad was the defence minister during the 1967 defeat, and was held mainly accountable …. So, since al-Assad came to power in Syria, he started to absolve himself of the 1967 defeat, and to prepare the Syrian army for the next battle.”</a:t>
            </a:r>
            <a:endParaRPr sz="3230">
              <a:solidFill>
                <a:srgbClr val="FFFFFF"/>
              </a:solidFill>
            </a:endParaRPr>
          </a:p>
          <a:p>
            <a:pPr lvl="1" marL="777240" indent="-388620" defTabSz="496570">
              <a:spcBef>
                <a:spcPts val="3500"/>
              </a:spcBef>
              <a:defRPr sz="1800">
                <a:solidFill>
                  <a:srgbClr val="000000"/>
                </a:solidFill>
              </a:defRPr>
            </a:pPr>
            <a:r>
              <a:rPr sz="3230" u="sng">
                <a:solidFill>
                  <a:srgbClr val="FFFFFF"/>
                </a:solidFill>
                <a:hlinkClick r:id="rId2" invalidUrl="" action="" tgtFrame="" tooltip="" history="1" highlightClick="0" endSnd="0"/>
              </a:rPr>
              <a:t>http://www.aljazeera.com/indepth/interactive/2013/10/timeline-war-october-201310684341831534.html</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