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9" r:id="rId3"/>
    <p:sldId id="257" r:id="rId4"/>
    <p:sldId id="266" r:id="rId5"/>
    <p:sldId id="267" r:id="rId6"/>
    <p:sldId id="269" r:id="rId7"/>
    <p:sldId id="341" r:id="rId8"/>
    <p:sldId id="312" r:id="rId9"/>
    <p:sldId id="313" r:id="rId10"/>
    <p:sldId id="314" r:id="rId11"/>
    <p:sldId id="315" r:id="rId12"/>
    <p:sldId id="317" r:id="rId13"/>
    <p:sldId id="316" r:id="rId14"/>
    <p:sldId id="340" r:id="rId15"/>
    <p:sldId id="342" r:id="rId16"/>
    <p:sldId id="343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7" r:id="rId26"/>
    <p:sldId id="329" r:id="rId27"/>
    <p:sldId id="328" r:id="rId28"/>
    <p:sldId id="326" r:id="rId29"/>
    <p:sldId id="330" r:id="rId30"/>
    <p:sldId id="331" r:id="rId31"/>
    <p:sldId id="332" r:id="rId32"/>
    <p:sldId id="333" r:id="rId33"/>
    <p:sldId id="334" r:id="rId34"/>
    <p:sldId id="335" r:id="rId35"/>
    <p:sldId id="372" r:id="rId36"/>
    <p:sldId id="373" r:id="rId37"/>
    <p:sldId id="374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71" r:id="rId46"/>
    <p:sldId id="352" r:id="rId47"/>
    <p:sldId id="370" r:id="rId48"/>
    <p:sldId id="354" r:id="rId49"/>
    <p:sldId id="356" r:id="rId50"/>
    <p:sldId id="357" r:id="rId51"/>
    <p:sldId id="358" r:id="rId52"/>
    <p:sldId id="360" r:id="rId53"/>
    <p:sldId id="359" r:id="rId54"/>
    <p:sldId id="362" r:id="rId55"/>
    <p:sldId id="361" r:id="rId56"/>
    <p:sldId id="364" r:id="rId57"/>
    <p:sldId id="363" r:id="rId58"/>
    <p:sldId id="366" r:id="rId59"/>
    <p:sldId id="365" r:id="rId60"/>
    <p:sldId id="367" r:id="rId61"/>
    <p:sldId id="368" r:id="rId62"/>
    <p:sldId id="369" r:id="rId63"/>
    <p:sldId id="301" r:id="rId64"/>
    <p:sldId id="302" r:id="rId65"/>
    <p:sldId id="303" r:id="rId6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00B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30" autoAdjust="0"/>
  </p:normalViewPr>
  <p:slideViewPr>
    <p:cSldViewPr>
      <p:cViewPr varScale="1">
        <p:scale>
          <a:sx n="107" d="100"/>
          <a:sy n="107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1AB4186-279B-4CF5-838C-52971FEF4132}" type="slidenum">
              <a:rPr lang="ru-RU" altLang="cs-CZ" sz="1200"/>
              <a:pPr algn="r" eaLnBrk="1" hangingPunct="1"/>
              <a:t>35</a:t>
            </a:fld>
            <a:endParaRPr lang="ru-RU" alt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3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BFDC8D1-9719-4D2E-9F78-18DDEFFEA290}" type="slidenum">
              <a:rPr lang="ru-RU" altLang="cs-CZ" sz="1200"/>
              <a:pPr algn="r" eaLnBrk="1" hangingPunct="1"/>
              <a:t>38</a:t>
            </a:fld>
            <a:endParaRPr lang="ru-RU" altLang="cs-CZ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1AB4186-279B-4CF5-838C-52971FEF4132}" type="slidenum">
              <a:rPr lang="ru-RU" altLang="cs-CZ" sz="1200"/>
              <a:pPr algn="r" eaLnBrk="1" hangingPunct="1"/>
              <a:t>60</a:t>
            </a:fld>
            <a:endParaRPr lang="ru-RU" alt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4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hackcollege.com/blog/2011/11/23/infographic-get-more-out-of-google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logs.adobe.com/digitalpublishing/supported-devices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3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skillsforstudy/pictures/mind-map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pencerjardine.blogspot.cz/2012/02/boolean-search-strategies-videos.html" TargetMode="External"/><Relationship Id="rId4" Type="http://schemas.openxmlformats.org/officeDocument/2006/relationships/hyperlink" Target="http://mojosimon.wordpress.com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jkriz@fss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zdroje@fss.muni.cz" TargetMode="External"/><Relationship Id="rId4" Type="http://schemas.openxmlformats.org/officeDocument/2006/relationships/hyperlink" Target="mailto:mazancov@fss.muni.cz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134672" cy="1872208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studenty POL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402977"/>
            <a:ext cx="4414653" cy="14401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Jan Kříž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Dana Mazancová,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716016" y="5949280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listopadu 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9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13285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Před </a:t>
            </a:r>
            <a:r>
              <a:rPr lang="cs-CZ" altLang="cs-CZ" sz="3000" b="1" dirty="0"/>
              <a:t>začátkem vlastního procesu vyhledávání je </a:t>
            </a:r>
            <a:r>
              <a:rPr lang="cs-CZ" altLang="cs-CZ" sz="3000" b="1" dirty="0" smtClean="0"/>
              <a:t> </a:t>
            </a:r>
          </a:p>
          <a:p>
            <a:r>
              <a:rPr lang="cs-CZ" altLang="cs-CZ" sz="3000" b="1" dirty="0"/>
              <a:t> </a:t>
            </a:r>
            <a:r>
              <a:rPr lang="cs-CZ" altLang="cs-CZ" sz="3000" b="1" dirty="0" smtClean="0"/>
              <a:t>    třeba </a:t>
            </a:r>
            <a:r>
              <a:rPr lang="cs-CZ" altLang="cs-CZ" sz="3000" b="1" dirty="0"/>
              <a:t>si ujasnit: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časové rozmezí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typy dokumentů (např. </a:t>
            </a:r>
            <a:r>
              <a:rPr lang="cs-CZ" altLang="cs-CZ" sz="3000" dirty="0" err="1" smtClean="0"/>
              <a:t>odb</a:t>
            </a:r>
            <a:r>
              <a:rPr lang="cs-CZ" altLang="cs-CZ" sz="3000" dirty="0" smtClean="0"/>
              <a:t>. </a:t>
            </a:r>
            <a:r>
              <a:rPr lang="cs-CZ" altLang="cs-CZ" sz="3000" dirty="0"/>
              <a:t>časopisy, kapitoly z knih, příspěvky z konferencí, zpravodajství)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 dat (text, audio, video)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jazyk dokumentů (většina světové produkce je v AJ)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forma (odborná</a:t>
            </a:r>
            <a:r>
              <a:rPr lang="cs-CZ" altLang="cs-CZ" sz="3000" dirty="0"/>
              <a:t> x populárně naučná)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Další specifikace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1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132856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 smtClean="0"/>
              <a:t>Specializované </a:t>
            </a:r>
            <a:r>
              <a:rPr lang="cs-CZ" altLang="cs-CZ" sz="3200" dirty="0"/>
              <a:t>odborné databáze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Knihovní katalogy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Specializované vyhledávače </a:t>
            </a:r>
            <a:r>
              <a:rPr lang="cs-CZ" altLang="cs-CZ" sz="3200" dirty="0" err="1" smtClean="0"/>
              <a:t>odb</a:t>
            </a:r>
            <a:r>
              <a:rPr lang="cs-CZ" altLang="cs-CZ" sz="3200" dirty="0" smtClean="0"/>
              <a:t>. </a:t>
            </a:r>
            <a:r>
              <a:rPr lang="cs-CZ" altLang="cs-CZ" sz="3200" dirty="0"/>
              <a:t>informací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 err="1"/>
              <a:t>Repozitáře</a:t>
            </a:r>
            <a:endParaRPr lang="cs-CZ" altLang="cs-CZ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Knihovny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Další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Výběr zdrojů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57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642487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/>
              <a:t>Vyhledávání na konkrétní stránce</a:t>
            </a:r>
          </a:p>
          <a:p>
            <a:pPr>
              <a:defRPr/>
            </a:pPr>
            <a:r>
              <a:rPr lang="cs-CZ" sz="2700" b="1" i="1" dirty="0"/>
              <a:t>Př. </a:t>
            </a:r>
            <a:r>
              <a:rPr lang="cs-CZ" sz="2700" b="1" i="1" dirty="0" err="1" smtClean="0"/>
              <a:t>site:fss.muni.cz</a:t>
            </a:r>
            <a:r>
              <a:rPr lang="cs-CZ" sz="2700" b="1" i="1" dirty="0" smtClean="0"/>
              <a:t> </a:t>
            </a:r>
            <a:r>
              <a:rPr lang="cs-CZ" sz="2700" b="1" i="1" dirty="0" err="1" smtClean="0"/>
              <a:t>hlousek</a:t>
            </a:r>
            <a:endParaRPr lang="cs-CZ" sz="2700" b="1" i="1" dirty="0"/>
          </a:p>
          <a:p>
            <a:pPr>
              <a:defRPr/>
            </a:pPr>
            <a:endParaRPr lang="cs-CZ" sz="27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/>
              <a:t>Definice</a:t>
            </a:r>
          </a:p>
          <a:p>
            <a:pPr>
              <a:defRPr/>
            </a:pPr>
            <a:r>
              <a:rPr lang="cs-CZ" sz="2700" b="1" i="1" dirty="0"/>
              <a:t>Př. </a:t>
            </a:r>
            <a:r>
              <a:rPr lang="cs-CZ" sz="2700" b="1" i="1" dirty="0" err="1" smtClean="0"/>
              <a:t>define:mali</a:t>
            </a:r>
            <a:endParaRPr lang="cs-CZ" sz="2700" b="1" i="1" dirty="0"/>
          </a:p>
          <a:p>
            <a:pPr>
              <a:defRPr/>
            </a:pPr>
            <a:endParaRPr lang="cs-CZ" sz="27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/>
              <a:t>Vyhledávání stránek, které jsou podobné určité adrese URL</a:t>
            </a:r>
          </a:p>
          <a:p>
            <a:pPr>
              <a:defRPr/>
            </a:pPr>
            <a:r>
              <a:rPr lang="cs-CZ" sz="2700" b="1" i="1" dirty="0"/>
              <a:t>Př. </a:t>
            </a:r>
            <a:r>
              <a:rPr lang="cs-CZ" sz="2700" b="1" i="1" dirty="0" err="1" smtClean="0"/>
              <a:t>related:polit.fss.muni.cz</a:t>
            </a:r>
            <a:endParaRPr lang="cs-CZ" sz="2700" b="1" i="1" dirty="0" smtClean="0"/>
          </a:p>
          <a:p>
            <a:pPr>
              <a:defRPr/>
            </a:pPr>
            <a:endParaRPr lang="cs-CZ" sz="2700" b="1" i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/>
              <a:t>Typ dokumentu</a:t>
            </a:r>
          </a:p>
          <a:p>
            <a:pPr>
              <a:defRPr/>
            </a:pPr>
            <a:r>
              <a:rPr lang="cs-CZ" sz="2700" b="1" i="1" dirty="0"/>
              <a:t>Př. </a:t>
            </a:r>
            <a:r>
              <a:rPr lang="cs-CZ" sz="2700" b="1" i="1" dirty="0" err="1"/>
              <a:t>filetype:pdf</a:t>
            </a:r>
            <a:endParaRPr lang="cs-CZ" sz="2700" b="1" i="1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05273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tipy pro vyhledávání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5877272"/>
            <a:ext cx="856895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800" dirty="0" err="1" smtClean="0">
                <a:hlinkClick r:id="rId2"/>
              </a:rPr>
              <a:t>Infographic</a:t>
            </a:r>
            <a:r>
              <a:rPr lang="cs-CZ" sz="2800" dirty="0" smtClean="0">
                <a:hlinkClick r:id="rId2"/>
              </a:rPr>
              <a:t>: Get More </a:t>
            </a:r>
            <a:r>
              <a:rPr lang="cs-CZ" sz="2800" dirty="0" err="1" smtClean="0">
                <a:hlinkClick r:id="rId2"/>
              </a:rPr>
              <a:t>Out</a:t>
            </a:r>
            <a:r>
              <a:rPr lang="cs-CZ" sz="2800" dirty="0" smtClean="0">
                <a:hlinkClick r:id="rId2"/>
              </a:rPr>
              <a:t> </a:t>
            </a:r>
            <a:r>
              <a:rPr lang="cs-CZ" sz="2800" dirty="0" err="1" smtClean="0">
                <a:hlinkClick r:id="rId2"/>
              </a:rPr>
              <a:t>of</a:t>
            </a:r>
            <a:r>
              <a:rPr lang="cs-CZ" sz="2800" dirty="0" smtClean="0">
                <a:hlinkClick r:id="rId2"/>
              </a:rPr>
              <a:t> Google</a:t>
            </a:r>
            <a:endParaRPr lang="cs-CZ" sz="2800" dirty="0" smtClean="0"/>
          </a:p>
          <a:p>
            <a:pPr>
              <a:defRPr/>
            </a:pPr>
            <a:endParaRPr lang="cs-CZ" sz="2800" b="1" i="1" dirty="0"/>
          </a:p>
          <a:p>
            <a:pPr>
              <a:defRPr/>
            </a:pPr>
            <a:endParaRPr lang="cs-CZ" sz="27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199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Boolovský</a:t>
            </a:r>
            <a:r>
              <a:rPr lang="cs-CZ" altLang="cs-CZ" sz="3200" b="1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7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132856"/>
            <a:ext cx="85689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Logický součin, průnik </a:t>
            </a:r>
            <a:r>
              <a:rPr lang="cs-CZ" altLang="cs-CZ" sz="3200" dirty="0" smtClean="0"/>
              <a:t>- </a:t>
            </a:r>
            <a:r>
              <a:rPr lang="cs-CZ" altLang="cs-CZ" sz="3200" dirty="0"/>
              <a:t>operátor </a:t>
            </a:r>
            <a:r>
              <a:rPr lang="cs-CZ" altLang="cs-CZ" sz="3200" b="1" dirty="0"/>
              <a:t>AND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Logický součet, sjednocení </a:t>
            </a:r>
            <a:r>
              <a:rPr lang="cs-CZ" altLang="cs-CZ" sz="3200" dirty="0" smtClean="0"/>
              <a:t>- </a:t>
            </a:r>
            <a:r>
              <a:rPr lang="cs-CZ" altLang="cs-CZ" sz="3200" dirty="0"/>
              <a:t>operátor </a:t>
            </a:r>
            <a:r>
              <a:rPr lang="cs-CZ" altLang="cs-CZ" sz="3200" b="1" dirty="0"/>
              <a:t>OR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 smtClean="0"/>
              <a:t>Logická negace - operátor </a:t>
            </a:r>
            <a:r>
              <a:rPr lang="cs-CZ" altLang="cs-CZ" sz="3200" b="1" dirty="0" smtClean="0"/>
              <a:t>NOT</a:t>
            </a:r>
            <a:endParaRPr lang="cs-CZ" altLang="cs-CZ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b="1" dirty="0" smtClean="0"/>
              <a:t>Krácení </a:t>
            </a:r>
            <a:r>
              <a:rPr lang="cs-CZ" altLang="cs-CZ" sz="3200" b="1" dirty="0"/>
              <a:t>termínů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truncation</a:t>
            </a:r>
            <a:r>
              <a:rPr lang="cs-CZ" altLang="cs-CZ" sz="32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Vyhledávání prostřednictvím </a:t>
            </a:r>
            <a:r>
              <a:rPr lang="cs-CZ" altLang="cs-CZ" sz="3200" b="1" dirty="0"/>
              <a:t>fráze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Boolovský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04248" y="6021288"/>
            <a:ext cx="3456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000" i="1" dirty="0"/>
              <a:t>Zdroj: Steinerová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3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152" y="1200768"/>
            <a:ext cx="856895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Strategie </a:t>
            </a:r>
            <a:r>
              <a:rPr lang="cs-CZ" altLang="cs-CZ" sz="3000" b="1" dirty="0" err="1"/>
              <a:t>Boolovského</a:t>
            </a:r>
            <a:r>
              <a:rPr lang="cs-CZ" altLang="cs-CZ" sz="3000" b="1" dirty="0"/>
              <a:t> modelu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nejrozšířenější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kombinace termínů pomocí logických operátorů AND, OR, NOT</a:t>
            </a:r>
          </a:p>
          <a:p>
            <a:endParaRPr lang="cs-CZ" sz="2500" dirty="0"/>
          </a:p>
        </p:txBody>
      </p:sp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68" y="3075806"/>
            <a:ext cx="389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8" y="4803006"/>
            <a:ext cx="3797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18" y="4803006"/>
            <a:ext cx="3962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0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24744"/>
            <a:ext cx="85689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  <a:endParaRPr lang="cs-CZ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v</a:t>
            </a:r>
            <a:r>
              <a:rPr lang="cs-CZ" altLang="cs-CZ" sz="2500" dirty="0" smtClean="0"/>
              <a:t>yhledávací proces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t</a:t>
            </a:r>
            <a:r>
              <a:rPr lang="cs-CZ" altLang="cs-CZ" sz="2500" dirty="0" smtClean="0"/>
              <a:t>vorba klíčových slov a rešeršního dotazu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tipy a triky ve vyhledávači Google </a:t>
            </a:r>
            <a:r>
              <a:rPr lang="cs-CZ" altLang="cs-CZ" sz="2500" dirty="0" err="1" smtClean="0"/>
              <a:t>Scholar</a:t>
            </a:r>
            <a:endParaRPr lang="cs-CZ" altLang="cs-CZ" sz="2500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základy </a:t>
            </a:r>
            <a:r>
              <a:rPr lang="cs-CZ" altLang="cs-CZ" sz="2500" dirty="0"/>
              <a:t>vyhledávacích technik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praktické </a:t>
            </a:r>
            <a:r>
              <a:rPr lang="cs-CZ" altLang="cs-CZ" sz="2500" dirty="0"/>
              <a:t>vyhledávání v </a:t>
            </a:r>
            <a:r>
              <a:rPr lang="cs-CZ" altLang="cs-CZ" sz="2500" dirty="0" smtClean="0"/>
              <a:t>licencovaných databázích</a:t>
            </a:r>
            <a:endParaRPr lang="cs-CZ" altLang="cs-CZ" sz="25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</a:t>
            </a:r>
            <a:r>
              <a:rPr lang="cs-CZ" altLang="cs-CZ" sz="2500" dirty="0" smtClean="0"/>
              <a:t>nástroje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l</a:t>
            </a:r>
            <a:r>
              <a:rPr lang="cs-CZ" altLang="cs-CZ" sz="2500" dirty="0" smtClean="0"/>
              <a:t>icencované databáze elektronických knih</a:t>
            </a:r>
            <a:endParaRPr lang="cs-CZ" altLang="cs-CZ" sz="2500" dirty="0"/>
          </a:p>
          <a:p>
            <a:pPr lvl="1">
              <a:lnSpc>
                <a:spcPct val="150000"/>
              </a:lnSpc>
            </a:pPr>
            <a:endParaRPr lang="cs-CZ" altLang="cs-CZ" sz="25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55673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Logický </a:t>
            </a:r>
            <a:r>
              <a:rPr lang="cs-CZ" altLang="cs-CZ" sz="3000" b="1" dirty="0"/>
              <a:t>součin, průnik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jen těch dokumentů, ve kterých se </a:t>
            </a:r>
            <a:r>
              <a:rPr lang="cs-CZ" altLang="cs-CZ" sz="3000" b="1" dirty="0"/>
              <a:t>vyskytují obě klíčová slova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průnik množin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AND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01263" y="4549090"/>
            <a:ext cx="298563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3000" b="1" dirty="0"/>
              <a:t>Př. v</a:t>
            </a:r>
            <a:r>
              <a:rPr lang="cs-CZ" altLang="cs-CZ" sz="3000" b="1" dirty="0" smtClean="0"/>
              <a:t>olební kampaně </a:t>
            </a:r>
            <a:r>
              <a:rPr lang="cs-CZ" altLang="cs-CZ" sz="3000" b="1" dirty="0"/>
              <a:t>AND </a:t>
            </a:r>
            <a:r>
              <a:rPr lang="cs-CZ" altLang="cs-CZ" sz="3000" b="1" dirty="0" smtClean="0"/>
              <a:t>efektivita</a:t>
            </a:r>
            <a:endParaRPr lang="cs-CZ" altLang="cs-CZ" sz="3000" b="1" dirty="0"/>
          </a:p>
          <a:p>
            <a:endParaRPr lang="cs-CZ" dirty="0"/>
          </a:p>
        </p:txBody>
      </p:sp>
      <p:pic>
        <p:nvPicPr>
          <p:cNvPr id="6" name="Picture 6" descr="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47" y="4309372"/>
            <a:ext cx="389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86898" y="6007004"/>
            <a:ext cx="267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</a:t>
            </a:r>
            <a:r>
              <a:rPr lang="cs-CZ" sz="2800" dirty="0" smtClean="0"/>
              <a:t>olební kampaně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76256" y="6007004"/>
            <a:ext cx="267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efektivita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8661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55673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</a:t>
            </a:r>
            <a:r>
              <a:rPr lang="cs-CZ" altLang="cs-CZ" sz="3000" b="1" dirty="0"/>
              <a:t>Logický součet, sjednocení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dokumentů, které obsahují </a:t>
            </a:r>
            <a:r>
              <a:rPr lang="cs-CZ" altLang="cs-CZ" sz="3000" b="1" dirty="0"/>
              <a:t>alespoň jeden ze zadaných výrazů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rozšiřuje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sjednocení množin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OR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61847" y="4714483"/>
            <a:ext cx="3322121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3000" b="1" dirty="0"/>
              <a:t>Př. </a:t>
            </a:r>
            <a:r>
              <a:rPr lang="cs-CZ" sz="3200" b="1" dirty="0"/>
              <a:t>Great </a:t>
            </a:r>
            <a:r>
              <a:rPr lang="cs-CZ" sz="3200" b="1" dirty="0" err="1" smtClean="0"/>
              <a:t>Britain</a:t>
            </a:r>
            <a:r>
              <a:rPr lang="cs-CZ" sz="3200" b="1" dirty="0" smtClean="0"/>
              <a:t> OR GB</a:t>
            </a:r>
            <a:endParaRPr lang="cs-CZ" altLang="cs-CZ" sz="3000" b="1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35932" y="5926998"/>
            <a:ext cx="2080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 smtClean="0"/>
              <a:t>Great </a:t>
            </a:r>
            <a:r>
              <a:rPr lang="cs-CZ" altLang="cs-CZ" sz="2800" dirty="0" err="1" smtClean="0"/>
              <a:t>Britain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16216" y="592699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GB</a:t>
            </a:r>
            <a:endParaRPr lang="cs-CZ" sz="2800" dirty="0"/>
          </a:p>
        </p:txBody>
      </p:sp>
      <p:pic>
        <p:nvPicPr>
          <p:cNvPr id="9" name="Picture 6" descr="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60" y="4293096"/>
            <a:ext cx="2879725" cy="141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28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941371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Logická negace</a:t>
            </a:r>
            <a:endParaRPr lang="cs-CZ" altLang="cs-CZ" sz="3000" b="1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 smtClean="0"/>
              <a:t>Vyloučí</a:t>
            </a:r>
            <a:r>
              <a:rPr lang="cs-CZ" altLang="cs-CZ" sz="3000" dirty="0" smtClean="0"/>
              <a:t> </a:t>
            </a:r>
            <a:r>
              <a:rPr lang="cs-CZ" altLang="cs-CZ" sz="3000" b="1" dirty="0"/>
              <a:t>ty</a:t>
            </a:r>
            <a:r>
              <a:rPr lang="cs-CZ" altLang="cs-CZ" sz="3000" dirty="0"/>
              <a:t> záznamy o dokumentech, </a:t>
            </a:r>
            <a:r>
              <a:rPr lang="cs-CZ" altLang="cs-CZ" sz="3000" b="1" dirty="0"/>
              <a:t>které</a:t>
            </a:r>
            <a:r>
              <a:rPr lang="cs-CZ" altLang="cs-CZ" sz="3000" dirty="0"/>
              <a:t> </a:t>
            </a:r>
            <a:r>
              <a:rPr lang="cs-CZ" altLang="cs-CZ" sz="3000" b="1" dirty="0"/>
              <a:t>obsahují označené klíčové slovo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Záleží na pořadí klíčových slov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NOT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4578174"/>
            <a:ext cx="316835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3000" b="1" dirty="0"/>
              <a:t>Př. a</a:t>
            </a:r>
            <a:r>
              <a:rPr lang="cs-CZ" altLang="cs-CZ" sz="3000" b="1" dirty="0" smtClean="0"/>
              <a:t>meričtí prezidenti NOT Obama</a:t>
            </a:r>
            <a:endParaRPr lang="cs-CZ" altLang="cs-CZ" sz="3000" b="1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18372" y="5926998"/>
            <a:ext cx="3117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a</a:t>
            </a:r>
            <a:r>
              <a:rPr lang="cs-CZ" sz="2800" dirty="0" smtClean="0"/>
              <a:t>meričtí prezidenti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164288" y="592699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Obama</a:t>
            </a:r>
            <a:endParaRPr lang="cs-CZ" sz="2800" dirty="0"/>
          </a:p>
        </p:txBody>
      </p:sp>
      <p:pic>
        <p:nvPicPr>
          <p:cNvPr id="10" name="Picture 6" descr="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16835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7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916832"/>
            <a:ext cx="856895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500" b="1" dirty="0" smtClean="0"/>
              <a:t> </a:t>
            </a:r>
            <a:r>
              <a:rPr lang="cs-CZ" altLang="cs-CZ" sz="2800" b="1" dirty="0"/>
              <a:t>Hledaný termín je zkrácen na kořen slova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800" dirty="0" smtClean="0"/>
              <a:t> Systém </a:t>
            </a:r>
            <a:r>
              <a:rPr lang="cs-CZ" altLang="cs-CZ" sz="2800" dirty="0"/>
              <a:t>dohledá všechny možné tvary podle </a:t>
            </a:r>
            <a:r>
              <a:rPr lang="cs-CZ" altLang="cs-CZ" sz="2800" dirty="0" smtClean="0"/>
              <a:t>  </a:t>
            </a:r>
          </a:p>
          <a:p>
            <a:pPr lvl="1"/>
            <a:r>
              <a:rPr lang="cs-CZ" altLang="cs-CZ" sz="2800" dirty="0"/>
              <a:t> </a:t>
            </a:r>
            <a:r>
              <a:rPr lang="cs-CZ" altLang="cs-CZ" sz="2800" dirty="0" smtClean="0"/>
              <a:t>    tohoto </a:t>
            </a:r>
            <a:r>
              <a:rPr lang="cs-CZ" altLang="cs-CZ" sz="2800" dirty="0"/>
              <a:t>kořenu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800" dirty="0" smtClean="0"/>
              <a:t> Přípony </a:t>
            </a:r>
            <a:r>
              <a:rPr lang="cs-CZ" altLang="cs-CZ" sz="2800" dirty="0"/>
              <a:t>nebo koncovky jsou nahrazeny </a:t>
            </a:r>
            <a:endParaRPr lang="cs-CZ" altLang="cs-CZ" sz="2800" dirty="0" smtClean="0"/>
          </a:p>
          <a:p>
            <a:pPr lvl="1"/>
            <a:r>
              <a:rPr lang="cs-CZ" altLang="cs-CZ" sz="2800" dirty="0"/>
              <a:t> </a:t>
            </a:r>
            <a:r>
              <a:rPr lang="cs-CZ" altLang="cs-CZ" sz="2800" dirty="0" smtClean="0"/>
              <a:t>    zástupným </a:t>
            </a:r>
            <a:r>
              <a:rPr lang="cs-CZ" altLang="cs-CZ" sz="2800" dirty="0"/>
              <a:t>znakem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800" dirty="0" smtClean="0"/>
              <a:t> Výsledek </a:t>
            </a:r>
            <a:r>
              <a:rPr lang="cs-CZ" altLang="cs-CZ" sz="2800" dirty="0"/>
              <a:t>vyhledávání se rozšiřuje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800" dirty="0" smtClean="0"/>
              <a:t> </a:t>
            </a:r>
            <a:r>
              <a:rPr lang="en-US" altLang="cs-CZ" sz="2800" dirty="0" err="1" smtClean="0"/>
              <a:t>Pozn</a:t>
            </a:r>
            <a:r>
              <a:rPr lang="en-US" altLang="cs-CZ" sz="2800" dirty="0"/>
              <a:t>. </a:t>
            </a:r>
            <a:r>
              <a:rPr lang="cs-CZ" altLang="cs-CZ" sz="2800" dirty="0"/>
              <a:t>vyhledávací nástroje mohou využívat </a:t>
            </a:r>
            <a:r>
              <a:rPr lang="cs-CZ" altLang="cs-CZ" sz="2800" dirty="0" smtClean="0"/>
              <a:t> </a:t>
            </a:r>
          </a:p>
          <a:p>
            <a:pPr lvl="1"/>
            <a:r>
              <a:rPr lang="cs-CZ" altLang="cs-CZ" sz="2800" dirty="0"/>
              <a:t> </a:t>
            </a:r>
            <a:r>
              <a:rPr lang="cs-CZ" altLang="cs-CZ" sz="2800" dirty="0" smtClean="0"/>
              <a:t>    různé </a:t>
            </a:r>
            <a:r>
              <a:rPr lang="cs-CZ" altLang="cs-CZ" sz="2800" dirty="0"/>
              <a:t>symboly</a:t>
            </a:r>
          </a:p>
          <a:p>
            <a:pPr lvl="1"/>
            <a:endParaRPr lang="cs-CZ" altLang="cs-CZ" sz="28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2800" b="1" i="1" dirty="0"/>
              <a:t>Př. </a:t>
            </a:r>
            <a:r>
              <a:rPr lang="cs-CZ" altLang="cs-CZ" sz="2800" b="1" i="1" dirty="0" smtClean="0"/>
              <a:t>polit</a:t>
            </a:r>
            <a:r>
              <a:rPr lang="en-US" altLang="cs-CZ" sz="2800" b="1" i="1" dirty="0" smtClean="0"/>
              <a:t>*</a:t>
            </a:r>
            <a:r>
              <a:rPr lang="cs-CZ" altLang="cs-CZ" sz="2800" b="1" i="1" dirty="0" smtClean="0"/>
              <a:t> </a:t>
            </a:r>
            <a:r>
              <a:rPr lang="cs-CZ" altLang="cs-CZ" sz="2800" b="1" i="1" dirty="0"/>
              <a:t>- vyhledá </a:t>
            </a:r>
            <a:r>
              <a:rPr lang="cs-CZ" altLang="cs-CZ" sz="2800" b="1" i="1" dirty="0" smtClean="0"/>
              <a:t>politika, politický, politik, politologie atd</a:t>
            </a:r>
            <a:r>
              <a:rPr lang="cs-CZ" altLang="cs-CZ" sz="2800" b="1" i="1" dirty="0"/>
              <a:t>. </a:t>
            </a:r>
          </a:p>
          <a:p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Krácení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termínů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truncation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500" b="1" dirty="0" smtClean="0"/>
              <a:t> </a:t>
            </a:r>
            <a:r>
              <a:rPr lang="cs-CZ" altLang="cs-CZ" sz="3000" b="1" dirty="0"/>
              <a:t>Bližší specifikace dotazu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Slovní spojení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Všechny slova se musí vyskytovat v přesném pořadí a uvedeném tvaru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Nejčastěji se využívají uvozovky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vyhledávání se 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30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3000" b="1" i="1" dirty="0"/>
              <a:t>Př. </a:t>
            </a:r>
            <a:r>
              <a:rPr lang="cs-CZ" altLang="cs-CZ" sz="3000" b="1" i="1" dirty="0" smtClean="0"/>
              <a:t>"volební kampaně"</a:t>
            </a:r>
            <a:endParaRPr lang="cs-CZ" altLang="cs-CZ" sz="3000" b="1" i="1" dirty="0"/>
          </a:p>
          <a:p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 prostřednictvím fráze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0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</a:t>
            </a:r>
            <a:r>
              <a:rPr lang="cs-CZ" altLang="cs-CZ" sz="3000" b="1" dirty="0"/>
              <a:t>Prohlížení (</a:t>
            </a:r>
            <a:r>
              <a:rPr lang="cs-CZ" altLang="cs-CZ" sz="3000" b="1" dirty="0" err="1"/>
              <a:t>browsing</a:t>
            </a:r>
            <a:r>
              <a:rPr lang="cs-CZ" altLang="cs-CZ" sz="3000" b="1" dirty="0"/>
              <a:t>)</a:t>
            </a:r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Vyhledávání </a:t>
            </a:r>
            <a:r>
              <a:rPr lang="cs-CZ" altLang="cs-CZ" sz="3000" b="1" dirty="0"/>
              <a:t>(</a:t>
            </a:r>
            <a:r>
              <a:rPr lang="cs-CZ" altLang="cs-CZ" sz="3000" b="1" dirty="0" err="1"/>
              <a:t>searching</a:t>
            </a:r>
            <a:r>
              <a:rPr lang="cs-CZ" altLang="cs-CZ" sz="3000" b="1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3000" dirty="0"/>
              <a:t>jednoduché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3000" dirty="0"/>
              <a:t>pokročilé</a:t>
            </a:r>
          </a:p>
          <a:p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Technika vyhledávání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46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Málokdy </a:t>
            </a:r>
            <a:r>
              <a:rPr lang="cs-CZ" altLang="cs-CZ" sz="3000" dirty="0"/>
              <a:t>získáte relevantní záznamy po prvním vyhledávání</a:t>
            </a:r>
          </a:p>
          <a:p>
            <a:endParaRPr lang="cs-CZ" altLang="cs-CZ" sz="3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Vždy je třeba rešeršní dotaz ladit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3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Každý zdroj má vlastní pravidla vyhledávání a je třeba tomu uzpůsobit vyhledávací dotaz</a:t>
            </a:r>
          </a:p>
          <a:p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Vlastní vyhledávací proces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4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</a:t>
            </a:r>
            <a:r>
              <a:rPr lang="cs-CZ" altLang="cs-CZ" sz="3000" b="1" dirty="0"/>
              <a:t>Rozšiřte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přidejte další klíčová slova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 Zrušte </a:t>
            </a:r>
            <a:r>
              <a:rPr lang="cs-CZ" altLang="cs-CZ" sz="3000" b="1" dirty="0"/>
              <a:t>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typ dokumentu, dílčí databáze, jenom slova v názvu apod.</a:t>
            </a:r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>
                <a:latin typeface="Tahoma" panose="020B0604030504040204" pitchFamily="34" charset="0"/>
              </a:rPr>
              <a:t>Máte-li málo výsledků vyhledávání:</a:t>
            </a:r>
          </a:p>
        </p:txBody>
      </p:sp>
    </p:spTree>
    <p:extLst>
      <p:ext uri="{BB962C8B-B14F-4D97-AF65-F5344CB8AC3E}">
        <p14:creationId xmlns:p14="http://schemas.microsoft.com/office/powerpoint/2010/main" val="18625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2420888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Vyhledávací proces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Zužte </a:t>
            </a:r>
            <a:r>
              <a:rPr lang="cs-CZ" altLang="cs-CZ" sz="3000" b="1" dirty="0"/>
              <a:t>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konkretizujte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lépe definujte klíčová slova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zaměřte se pouze na nějakou oblast apod.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Přidejte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jenom slova v názvu, konkrétní země, typ dokumentu apod.</a:t>
            </a:r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>
                <a:latin typeface="Tahoma" panose="020B0604030504040204" pitchFamily="34" charset="0"/>
              </a:rPr>
              <a:t>Máte-li mnoho výsledků vyhledávání:</a:t>
            </a:r>
          </a:p>
        </p:txBody>
      </p:sp>
    </p:spTree>
    <p:extLst>
      <p:ext uri="{BB962C8B-B14F-4D97-AF65-F5344CB8AC3E}">
        <p14:creationId xmlns:p14="http://schemas.microsoft.com/office/powerpoint/2010/main" val="3428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1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R</a:t>
            </a:r>
            <a:r>
              <a:rPr lang="cs-CZ" altLang="cs-CZ" sz="3000" dirty="0" smtClean="0"/>
              <a:t>elevance</a:t>
            </a:r>
            <a:endParaRPr lang="cs-CZ" altLang="cs-CZ" sz="3000" dirty="0"/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</a:t>
            </a:r>
            <a:r>
              <a:rPr lang="cs-CZ" altLang="cs-CZ" sz="3000" dirty="0" smtClean="0"/>
              <a:t>ůvěryhodnost </a:t>
            </a:r>
            <a:r>
              <a:rPr lang="cs-CZ" altLang="cs-CZ" sz="3000" dirty="0"/>
              <a:t>zdroje</a:t>
            </a:r>
          </a:p>
          <a:p>
            <a:pPr marL="914400" lvl="1" indent="-457200"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/>
              <a:t>jména autorů, instituce, kontakty na správce…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P</a:t>
            </a:r>
            <a:r>
              <a:rPr lang="cs-CZ" altLang="cs-CZ" sz="3000" dirty="0" smtClean="0"/>
              <a:t>ravidelná </a:t>
            </a:r>
            <a:r>
              <a:rPr lang="cs-CZ" altLang="cs-CZ" sz="3000" dirty="0"/>
              <a:t>aktualizace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O</a:t>
            </a:r>
            <a:r>
              <a:rPr lang="cs-CZ" altLang="cs-CZ" sz="3000" dirty="0" smtClean="0"/>
              <a:t>dbornost</a:t>
            </a:r>
            <a:endParaRPr lang="cs-CZ" altLang="cs-CZ" sz="3000" dirty="0"/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 smtClean="0">
                <a:latin typeface="Tahoma" panose="020B0604030504040204" pitchFamily="34" charset="0"/>
              </a:rPr>
              <a:t>7. Hodnocení vyhledaných záznamů</a:t>
            </a:r>
            <a:endParaRPr lang="cs-CZ" altLang="cs-CZ" sz="32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Další operace</a:t>
            </a:r>
          </a:p>
          <a:p>
            <a:pPr marL="709613" lvl="1">
              <a:defRPr/>
            </a:pPr>
            <a:r>
              <a:rPr lang="cs-CZ" altLang="cs-CZ" b="1" dirty="0" smtClean="0">
                <a:solidFill>
                  <a:srgbClr val="FF0000"/>
                </a:solidFill>
              </a:rPr>
              <a:t>		</a:t>
            </a:r>
            <a:endParaRPr lang="cs-CZ" alt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3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T</a:t>
            </a:r>
            <a:r>
              <a:rPr lang="cs-CZ" altLang="cs-CZ" sz="3200" dirty="0" smtClean="0"/>
              <a:t>isk</a:t>
            </a:r>
            <a:endParaRPr lang="cs-CZ" altLang="cs-CZ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U</a:t>
            </a:r>
            <a:r>
              <a:rPr lang="cs-CZ" altLang="cs-CZ" sz="3200" dirty="0" smtClean="0"/>
              <a:t>ložení</a:t>
            </a:r>
            <a:endParaRPr lang="cs-CZ" altLang="cs-CZ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E</a:t>
            </a:r>
            <a:r>
              <a:rPr lang="cs-CZ" altLang="cs-CZ" sz="3200" dirty="0" smtClean="0"/>
              <a:t>xport </a:t>
            </a:r>
            <a:r>
              <a:rPr lang="cs-CZ" altLang="cs-CZ" sz="3200" dirty="0"/>
              <a:t>do citačního </a:t>
            </a:r>
            <a:r>
              <a:rPr lang="cs-CZ" altLang="cs-CZ" sz="3200" dirty="0" err="1" smtClean="0"/>
              <a:t>manageru</a:t>
            </a:r>
            <a:r>
              <a:rPr lang="cs-CZ" altLang="cs-CZ" sz="3200" dirty="0" smtClean="0"/>
              <a:t> (např. </a:t>
            </a:r>
            <a:r>
              <a:rPr lang="cs-CZ" altLang="cs-CZ" sz="3200" dirty="0" err="1" smtClean="0">
                <a:hlinkClick r:id="rId3"/>
              </a:rPr>
              <a:t>EndNote</a:t>
            </a:r>
            <a:r>
              <a:rPr lang="cs-CZ" altLang="cs-CZ" sz="3200" dirty="0" smtClean="0">
                <a:hlinkClick r:id="rId3"/>
              </a:rPr>
              <a:t> Web,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>
                <a:hlinkClick r:id="rId4"/>
              </a:rPr>
              <a:t>Zotero</a:t>
            </a:r>
            <a:r>
              <a:rPr lang="cs-CZ" altLang="cs-CZ" sz="3200" dirty="0" smtClean="0">
                <a:hlinkClick r:id="rId4"/>
              </a:rPr>
              <a:t>,</a:t>
            </a:r>
            <a:r>
              <a:rPr lang="cs-CZ" altLang="cs-CZ" sz="3200" dirty="0" smtClean="0"/>
              <a:t> </a:t>
            </a:r>
            <a:r>
              <a:rPr lang="cs-CZ" altLang="cs-CZ" sz="3200" dirty="0" smtClean="0">
                <a:hlinkClick r:id="rId5"/>
              </a:rPr>
              <a:t>Citace.com)</a:t>
            </a:r>
            <a:endParaRPr lang="cs-CZ" altLang="cs-CZ" sz="3200" dirty="0"/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>
                <a:latin typeface="Tahoma" panose="020B0604030504040204" pitchFamily="34" charset="0"/>
              </a:rPr>
              <a:t>8</a:t>
            </a:r>
            <a:r>
              <a:rPr lang="cs-CZ" altLang="cs-CZ" sz="3200" b="1" dirty="0" smtClean="0">
                <a:latin typeface="Tahoma" panose="020B0604030504040204" pitchFamily="34" charset="0"/>
              </a:rPr>
              <a:t>. Další operace</a:t>
            </a:r>
            <a:endParaRPr lang="cs-CZ" altLang="cs-CZ" sz="32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557338"/>
            <a:ext cx="8281988" cy="28813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uk-UA" altLang="cs-CZ" sz="7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76672"/>
            <a:ext cx="8892480" cy="6215062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endParaRPr lang="cs-CZ" altLang="cs-CZ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Téma</a:t>
            </a:r>
            <a:endParaRPr lang="cs-CZ" altLang="cs-CZ" sz="25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Klíčová slova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Formulace vyhledávacího dotazu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Výběr vhodných zdrojů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Vlastní vyhledávání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Hodnocení vyhledaných záznamů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Další </a:t>
            </a:r>
            <a:r>
              <a:rPr lang="cs-CZ" altLang="cs-CZ" sz="2500" dirty="0" smtClean="0"/>
              <a:t>operace</a:t>
            </a:r>
          </a:p>
          <a:p>
            <a:pPr marL="0" indent="0">
              <a:buNone/>
            </a:pPr>
            <a:endParaRPr lang="cs-CZ" altLang="cs-CZ" sz="2500" b="1" i="1" dirty="0" smtClean="0"/>
          </a:p>
          <a:p>
            <a:pPr marL="0" indent="0">
              <a:buNone/>
            </a:pPr>
            <a:endParaRPr lang="cs-CZ" altLang="cs-CZ" sz="2500" b="1" i="1" dirty="0"/>
          </a:p>
          <a:p>
            <a:pPr marL="0" indent="0">
              <a:buNone/>
            </a:pPr>
            <a:endParaRPr lang="cs-CZ" altLang="cs-CZ" sz="2500" b="1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b="1" i="1" dirty="0" smtClean="0"/>
              <a:t>Pište </a:t>
            </a:r>
            <a:r>
              <a:rPr lang="cs-CZ" altLang="cs-CZ" sz="2500" b="1" i="1" dirty="0"/>
              <a:t>si poznámky! </a:t>
            </a:r>
            <a:r>
              <a:rPr lang="cs-CZ" altLang="cs-CZ" sz="2500" i="1" dirty="0"/>
              <a:t>Budete vědět, které zdroje jste již prohledali, jakou formu dotazu jste použili, jaká klíčová slova jste přidávali apod</a:t>
            </a:r>
            <a:r>
              <a:rPr lang="cs-CZ" altLang="cs-CZ" sz="2500" i="1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b="1" i="1" dirty="0"/>
              <a:t>Usnadněte si práci a používejte citační </a:t>
            </a:r>
            <a:r>
              <a:rPr lang="cs-CZ" altLang="cs-CZ" sz="2500" b="1" i="1" dirty="0" err="1"/>
              <a:t>managery</a:t>
            </a:r>
            <a:endParaRPr lang="cs-CZ" altLang="cs-CZ" sz="2500" i="1" dirty="0"/>
          </a:p>
          <a:p>
            <a:pPr marL="0" indent="0">
              <a:buNone/>
            </a:pPr>
            <a:endParaRPr lang="cs-CZ" altLang="cs-CZ" sz="2400" i="1" dirty="0"/>
          </a:p>
          <a:p>
            <a:pPr marL="0" indent="0">
              <a:buNone/>
            </a:pPr>
            <a:endParaRPr lang="cs-CZ" altLang="cs-CZ" sz="2500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4" name="Výbuch 1 3"/>
          <p:cNvSpPr/>
          <p:nvPr/>
        </p:nvSpPr>
        <p:spPr>
          <a:xfrm>
            <a:off x="510394" y="4149078"/>
            <a:ext cx="1714500" cy="1000125"/>
          </a:xfrm>
          <a:prstGeom prst="irregularSeal1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043608" y="446447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TIPY</a:t>
            </a:r>
          </a:p>
        </p:txBody>
      </p:sp>
    </p:spTree>
    <p:extLst>
      <p:ext uri="{BB962C8B-B14F-4D97-AF65-F5344CB8AC3E}">
        <p14:creationId xmlns:p14="http://schemas.microsoft.com/office/powerpoint/2010/main" val="10813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900608" y="1196752"/>
            <a:ext cx="11089232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Praktická ukázka vyhledávání v databázi: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640763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Sage</a:t>
            </a:r>
            <a:r>
              <a:rPr lang="cs-CZ" altLang="cs-CZ" b="1" dirty="0" smtClean="0"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Journals</a:t>
            </a:r>
            <a:r>
              <a:rPr lang="cs-CZ" altLang="cs-CZ" b="1" dirty="0">
                <a:latin typeface="Calibri" panose="020F0502020204030204" pitchFamily="34" charset="0"/>
              </a:rPr>
              <a:t> </a:t>
            </a:r>
            <a:r>
              <a:rPr lang="cs-CZ" altLang="cs-CZ" b="1" dirty="0" smtClean="0">
                <a:latin typeface="Calibri" panose="020F0502020204030204" pitchFamily="34" charset="0"/>
              </a:rPr>
              <a:t>– kolekce HSS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Dále doporučujeme např. tyto zdroje: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Wiley</a:t>
            </a:r>
            <a:r>
              <a:rPr lang="cs-CZ" altLang="cs-CZ" b="1" dirty="0" smtClean="0">
                <a:latin typeface="Calibri" panose="020F0502020204030204" pitchFamily="34" charset="0"/>
              </a:rPr>
              <a:t> Online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Library</a:t>
            </a:r>
            <a:endParaRPr lang="cs-CZ" altLang="cs-CZ" b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Sage</a:t>
            </a:r>
            <a:r>
              <a:rPr lang="cs-CZ" altLang="cs-CZ" dirty="0" smtClean="0">
                <a:latin typeface="Calibri" panose="020F0502020204030204" pitchFamily="34" charset="0"/>
              </a:rPr>
              <a:t> Video (zkušební přístup, do 6. 11.)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3542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" descr="E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ovéPole 3"/>
          <p:cNvSpPr txBox="1">
            <a:spLocks noChangeArrowheads="1"/>
          </p:cNvSpPr>
          <p:nvPr/>
        </p:nvSpPr>
        <p:spPr bwMode="auto">
          <a:xfrm>
            <a:off x="2124075" y="5589588"/>
            <a:ext cx="5643563" cy="86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5000" b="1" dirty="0"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30223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900608" y="1196752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640763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Na základě jednoho vyhledávacího  dotazu umožňuje prohledávat více zdrojů současně v rámci jednoho rozhraní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P</a:t>
            </a:r>
            <a:r>
              <a:rPr lang="cs-CZ" altLang="cs-CZ" dirty="0" smtClean="0">
                <a:latin typeface="Calibri" panose="020F0502020204030204" pitchFamily="34" charset="0"/>
              </a:rPr>
              <a:t>odpora vzdáleného přístupu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Producent fa EBSCO</a:t>
            </a:r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5800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b="1" dirty="0" smtClean="0"/>
              <a:t> Téma</a:t>
            </a:r>
            <a:endParaRPr lang="cs-CZ" altLang="cs-CZ" sz="3200" b="1" dirty="0"/>
          </a:p>
          <a:p>
            <a:pPr>
              <a:buFontTx/>
              <a:buAutoNum type="arabicPeriod"/>
            </a:pPr>
            <a:r>
              <a:rPr lang="cs-CZ" altLang="cs-CZ" sz="3200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err="1"/>
              <a:t>Boolovský</a:t>
            </a:r>
            <a:r>
              <a:rPr lang="cs-CZ" altLang="cs-CZ" sz="3200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Hodnocení </a:t>
            </a:r>
            <a:r>
              <a:rPr lang="cs-CZ" altLang="cs-CZ" sz="3200" dirty="0"/>
              <a:t>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Další operace</a:t>
            </a:r>
          </a:p>
          <a:p>
            <a:pPr marL="709613"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Zástupný symbol pro obsah 8" descr="EDS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908720"/>
            <a:ext cx="7777163" cy="4545013"/>
          </a:xfrm>
        </p:spPr>
      </p:pic>
    </p:spTree>
    <p:extLst>
      <p:ext uri="{BB962C8B-B14F-4D97-AF65-F5344CB8AC3E}">
        <p14:creationId xmlns:p14="http://schemas.microsoft.com/office/powerpoint/2010/main" val="40849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00608" y="1340768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420938"/>
            <a:ext cx="7777162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Umožňuje prohledávání:</a:t>
            </a:r>
          </a:p>
          <a:p>
            <a:pPr lvl="1">
              <a:spcBef>
                <a:spcPts val="1020"/>
              </a:spcBef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Souborného 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Univerzitních 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Databází 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Závěrečných 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Volně dostupných zdrojů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1980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1268413"/>
            <a:ext cx="7777163" cy="795337"/>
          </a:xfrm>
        </p:spPr>
        <p:txBody>
          <a:bodyPr/>
          <a:lstStyle/>
          <a:p>
            <a:pPr algn="l"/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altLang="cs-CZ" sz="3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2276475"/>
            <a:ext cx="8101012" cy="4895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Můžete využít např. tento </a:t>
            </a:r>
            <a:r>
              <a:rPr lang="cs-CZ" altLang="cs-CZ" smtClean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17051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48680" y="1340768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LinkSource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137525" cy="5472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Pokud v databázi není obsažen plný text dokumentu, tak je prostřednictvím této služby nabídnuto jeho dohledání v jiném zdroji (databázi, katalogu, vyhledávači)</a:t>
            </a:r>
          </a:p>
        </p:txBody>
      </p:sp>
    </p:spTree>
    <p:extLst>
      <p:ext uri="{BB962C8B-B14F-4D97-AF65-F5344CB8AC3E}">
        <p14:creationId xmlns:p14="http://schemas.microsoft.com/office/powerpoint/2010/main" val="13435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56792"/>
            <a:ext cx="8784976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(A-Z)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36838"/>
            <a:ext cx="7777162" cy="54721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Umožňuje zjistit, zda má MU přístup k elektronické verzi zadaného časopisu nebo knihy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Je propojen s technologií A-to-Z Link </a:t>
            </a:r>
            <a:r>
              <a:rPr lang="cs-CZ" altLang="cs-CZ" dirty="0" err="1" smtClean="0">
                <a:latin typeface="Calibri" panose="020F0502020204030204" pitchFamily="34" charset="0"/>
              </a:rPr>
              <a:t>Resolver</a:t>
            </a:r>
            <a:r>
              <a:rPr lang="cs-CZ" altLang="cs-CZ" dirty="0" smtClean="0">
                <a:latin typeface="Calibri" panose="020F0502020204030204" pitchFamily="34" charset="0"/>
              </a:rPr>
              <a:t> (EBSCO Link Source)</a:t>
            </a:r>
            <a:endParaRPr lang="en-US" altLang="cs-CZ" dirty="0" smtClean="0"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185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53988"/>
            <a:ext cx="8964488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(A-Z) - ukázka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časopis</a:t>
            </a:r>
          </a:p>
        </p:txBody>
      </p:sp>
      <p:sp>
        <p:nvSpPr>
          <p:cNvPr id="16387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6390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103"/>
            <a:ext cx="9144000" cy="6011897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8184" y="3527977"/>
            <a:ext cx="6354016" cy="837127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588224" y="2924944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 err="1">
                <a:solidFill>
                  <a:srgbClr val="FF0000"/>
                </a:solidFill>
                <a:latin typeface="Verdana" panose="020B0604030504040204" pitchFamily="34" charset="0"/>
              </a:rPr>
              <a:t>Zádání</a:t>
            </a:r>
            <a:r>
              <a:rPr lang="cs-CZ" altLang="cs-CZ" b="1" dirty="0">
                <a:solidFill>
                  <a:srgbClr val="FF0000"/>
                </a:solidFill>
                <a:latin typeface="Verdana" panose="020B0604030504040204" pitchFamily="34" charset="0"/>
              </a:rPr>
              <a:t> slov z názvu časopisu </a:t>
            </a:r>
            <a:r>
              <a:rPr lang="en-US" altLang="cs-CZ" b="1" dirty="0">
                <a:solidFill>
                  <a:srgbClr val="FF0000"/>
                </a:solidFill>
                <a:latin typeface="Verdana" panose="020B0604030504040204" pitchFamily="34" charset="0"/>
              </a:rPr>
              <a:t>+</a:t>
            </a:r>
            <a:r>
              <a:rPr lang="cs-CZ" altLang="cs-CZ" b="1" dirty="0">
                <a:solidFill>
                  <a:srgbClr val="FF0000"/>
                </a:solidFill>
                <a:latin typeface="Verdana" panose="020B0604030504040204" pitchFamily="34" charset="0"/>
              </a:rPr>
              <a:t> seznam vyhledaných výsledků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5156461"/>
            <a:ext cx="4819650" cy="1695450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4331593" y="5148784"/>
            <a:ext cx="4812407" cy="1709216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04813"/>
            <a:ext cx="8964612" cy="722312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(A-Z) - ukázka časopis -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prolinkování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databáze EBSCO Open Access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Journals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06" y="1556792"/>
            <a:ext cx="7496175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61913"/>
            <a:ext cx="7950200" cy="765176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(A-Z) - ukázka kniha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352"/>
            <a:ext cx="8877300" cy="583264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07504" y="2420888"/>
            <a:ext cx="6840760" cy="617821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078996" y="1405225"/>
            <a:ext cx="1820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 err="1">
                <a:solidFill>
                  <a:srgbClr val="FF0000"/>
                </a:solidFill>
                <a:latin typeface="Verdana" panose="020B0604030504040204" pitchFamily="34" charset="0"/>
              </a:rPr>
              <a:t>Zádání</a:t>
            </a:r>
            <a:r>
              <a:rPr lang="cs-CZ" altLang="cs-CZ" b="1" dirty="0">
                <a:solidFill>
                  <a:srgbClr val="FF0000"/>
                </a:solidFill>
                <a:latin typeface="Verdana" panose="020B0604030504040204" pitchFamily="34" charset="0"/>
              </a:rPr>
              <a:t> slov z názvu knihy </a:t>
            </a:r>
            <a:r>
              <a:rPr lang="en-US" altLang="cs-CZ" b="1" dirty="0">
                <a:solidFill>
                  <a:srgbClr val="FF0000"/>
                </a:solidFill>
                <a:latin typeface="Verdana" panose="020B0604030504040204" pitchFamily="34" charset="0"/>
              </a:rPr>
              <a:t>+</a:t>
            </a:r>
            <a:r>
              <a:rPr lang="cs-CZ" altLang="cs-CZ" b="1" dirty="0">
                <a:solidFill>
                  <a:srgbClr val="FF0000"/>
                </a:solidFill>
                <a:latin typeface="Verdana" panose="020B0604030504040204" pitchFamily="34" charset="0"/>
              </a:rPr>
              <a:t> seznam vyhledaných výsledků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69" y="4972530"/>
            <a:ext cx="7353300" cy="17526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821369" y="4972530"/>
            <a:ext cx="7322631" cy="1752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548680"/>
            <a:ext cx="8856984" cy="722313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(A-Z) - ukázka kniha -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prolinkování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databáze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100"/>
            <a:ext cx="8763000" cy="50577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80928"/>
            <a:ext cx="18478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28800"/>
            <a:ext cx="7777163" cy="292100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endParaRPr lang="cs-CZ" altLang="cs-CZ" sz="32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2060848"/>
            <a:ext cx="8712200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Multioborová kolekce e-</a:t>
            </a:r>
            <a:r>
              <a:rPr lang="cs-CZ" altLang="cs-CZ" dirty="0" err="1" smtClean="0">
                <a:latin typeface="Calibri" panose="020F0502020204030204" pitchFamily="34" charset="0"/>
              </a:rPr>
              <a:t>books</a:t>
            </a:r>
            <a:r>
              <a:rPr lang="cs-CZ" altLang="cs-CZ" dirty="0" smtClean="0">
                <a:latin typeface="Calibri" panose="020F0502020204030204" pitchFamily="34" charset="0"/>
              </a:rPr>
              <a:t> pro MU na rok 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2015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Více než </a:t>
            </a:r>
            <a:r>
              <a:rPr lang="cs-CZ" altLang="cs-CZ" sz="3000" b="1" dirty="0" smtClean="0">
                <a:latin typeface="Calibri" panose="020F0502020204030204" pitchFamily="34" charset="0"/>
              </a:rPr>
              <a:t>138.000 </a:t>
            </a:r>
            <a:r>
              <a:rPr lang="cs-CZ" altLang="cs-CZ" sz="3000" b="1" dirty="0" smtClean="0">
                <a:latin typeface="Calibri" panose="020F0502020204030204" pitchFamily="34" charset="0"/>
              </a:rPr>
              <a:t>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Ukládání do složky (pro trvalé uložení je zapotřebí si založit účet v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db</a:t>
            </a:r>
            <a:r>
              <a:rPr lang="cs-CZ" altLang="cs-CZ" sz="3000" dirty="0" smtClean="0">
                <a:latin typeface="Calibri" panose="020F0502020204030204" pitchFamily="34" charset="0"/>
              </a:rPr>
              <a:t> EBSCO)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err="1" smtClean="0">
                <a:latin typeface="Calibri" panose="020F0502020204030204" pitchFamily="34" charset="0"/>
              </a:rPr>
              <a:t>Offline</a:t>
            </a:r>
            <a:r>
              <a:rPr lang="cs-CZ" altLang="cs-CZ" sz="3000" dirty="0" smtClean="0">
                <a:latin typeface="Calibri" panose="020F0502020204030204" pitchFamily="34" charset="0"/>
              </a:rPr>
              <a:t> čtení přes Adobe Digital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Editions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Sdílení s dalšími uživateli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Import do Citace.com a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EndNote</a:t>
            </a:r>
            <a:r>
              <a:rPr lang="cs-CZ" altLang="cs-CZ" sz="3000" dirty="0" smtClean="0">
                <a:latin typeface="Calibri" panose="020F0502020204030204" pitchFamily="34" charset="0"/>
              </a:rPr>
              <a:t> Web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2332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</a:t>
            </a:r>
            <a:r>
              <a:rPr lang="cs-CZ" altLang="cs-CZ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cs-CZ" alt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988840"/>
            <a:ext cx="770485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30000"/>
              </a:spcBef>
            </a:pPr>
            <a:r>
              <a:rPr lang="cs-CZ" altLang="cs-CZ" sz="2800" dirty="0"/>
              <a:t>1)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3000" dirty="0"/>
              <a:t>Zamyslete se o čem chcete psát</a:t>
            </a: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 smtClean="0"/>
              <a:t> je </a:t>
            </a:r>
            <a:r>
              <a:rPr lang="cs-CZ" altLang="cs-CZ" sz="3000" dirty="0"/>
              <a:t>nutné mít dost informací o daném </a:t>
            </a:r>
            <a:endParaRPr lang="cs-CZ" altLang="cs-CZ" sz="3000" dirty="0" smtClean="0"/>
          </a:p>
          <a:p>
            <a:pPr lvl="1">
              <a:lnSpc>
                <a:spcPct val="80000"/>
              </a:lnSpc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tématu (</a:t>
            </a:r>
            <a:r>
              <a:rPr lang="cs-CZ" altLang="cs-CZ" sz="3000" dirty="0"/>
              <a:t>pokud se studiem problematiky </a:t>
            </a:r>
            <a:r>
              <a:rPr lang="cs-CZ" altLang="cs-CZ" sz="3000" dirty="0" smtClean="0"/>
              <a:t>   </a:t>
            </a:r>
          </a:p>
          <a:p>
            <a:pPr lvl="1">
              <a:lnSpc>
                <a:spcPct val="80000"/>
              </a:lnSpc>
            </a:pPr>
            <a:r>
              <a:rPr lang="cs-CZ" altLang="cs-CZ" sz="3000" dirty="0" smtClean="0"/>
              <a:t>     začínáte</a:t>
            </a:r>
            <a:r>
              <a:rPr lang="cs-CZ" altLang="cs-CZ" sz="3000" dirty="0"/>
              <a:t>, nebojte se využít učebnice, </a:t>
            </a:r>
            <a:r>
              <a:rPr lang="cs-CZ" altLang="cs-CZ" sz="30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cs-CZ" altLang="cs-CZ" sz="3000" dirty="0" smtClean="0"/>
              <a:t>     encyklopedie</a:t>
            </a:r>
            <a:r>
              <a:rPr lang="cs-CZ" altLang="cs-CZ" sz="3000" dirty="0"/>
              <a:t>, radu vyučujícího apod.)</a:t>
            </a:r>
          </a:p>
          <a:p>
            <a:pPr>
              <a:lnSpc>
                <a:spcPct val="200000"/>
              </a:lnSpc>
              <a:spcBef>
                <a:spcPct val="30000"/>
              </a:spcBef>
            </a:pPr>
            <a:r>
              <a:rPr lang="cs-CZ" altLang="cs-CZ" sz="3000" dirty="0"/>
              <a:t>2) Zformulujte téma nebo problém</a:t>
            </a: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 smtClean="0"/>
              <a:t> lze </a:t>
            </a:r>
            <a:r>
              <a:rPr lang="cs-CZ" altLang="cs-CZ" sz="3000" dirty="0"/>
              <a:t>využít tzv. </a:t>
            </a:r>
            <a:r>
              <a:rPr lang="cs-CZ" altLang="cs-CZ" sz="3000" b="1" dirty="0"/>
              <a:t>myšlenkových map </a:t>
            </a:r>
            <a:r>
              <a:rPr lang="cs-CZ" altLang="cs-CZ" sz="3000" dirty="0"/>
              <a:t>– </a:t>
            </a:r>
            <a:r>
              <a:rPr lang="cs-CZ" altLang="cs-CZ" sz="30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grafické </a:t>
            </a:r>
            <a:r>
              <a:rPr lang="cs-CZ" altLang="cs-CZ" sz="3000" dirty="0"/>
              <a:t>znázornění tématu</a:t>
            </a:r>
          </a:p>
        </p:txBody>
      </p:sp>
      <p:pic>
        <p:nvPicPr>
          <p:cNvPr id="4" name="Obrázek 10" descr="žárov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269"/>
            <a:ext cx="9144000" cy="50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 idx="4294967295"/>
          </p:nvPr>
        </p:nvSpPr>
        <p:spPr>
          <a:xfrm>
            <a:off x="251520" y="1268760"/>
            <a:ext cx="8591550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Výpůjčka e-knih - Adobe Digital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2420938"/>
            <a:ext cx="7777163" cy="41767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Ke stažení (vypůjčení) e-knih je potřebné nainstalovat do počítače  </a:t>
            </a:r>
            <a:r>
              <a:rPr lang="cs-CZ" altLang="cs-CZ" dirty="0" smtClean="0">
                <a:latin typeface="Calibri" panose="020F0502020204030204" pitchFamily="34" charset="0"/>
                <a:hlinkClick r:id="rId3"/>
              </a:rPr>
              <a:t>Adobe® Digital </a:t>
            </a:r>
            <a:r>
              <a:rPr lang="cs-CZ" altLang="cs-CZ" dirty="0" err="1" smtClean="0">
                <a:latin typeface="Calibri" panose="020F0502020204030204" pitchFamily="34" charset="0"/>
                <a:hlinkClick r:id="rId3"/>
              </a:rPr>
              <a:t>Editions</a:t>
            </a:r>
            <a:r>
              <a:rPr lang="cs-CZ" altLang="cs-CZ" dirty="0" smtClean="0">
                <a:latin typeface="Calibri" panose="020F0502020204030204" pitchFamily="34" charset="0"/>
              </a:rPr>
              <a:t> a aktivovat </a:t>
            </a:r>
            <a:r>
              <a:rPr lang="cs-CZ" altLang="cs-CZ" dirty="0" err="1" smtClean="0">
                <a:latin typeface="Calibri" panose="020F0502020204030204" pitchFamily="34" charset="0"/>
              </a:rPr>
              <a:t>AdobeID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E-knihy lze stáhnout do kteréhokoliv </a:t>
            </a:r>
            <a:r>
              <a:rPr lang="cs-CZ" altLang="cs-CZ" dirty="0" smtClean="0">
                <a:latin typeface="Calibri" panose="020F0502020204030204" pitchFamily="34" charset="0"/>
                <a:hlinkClick r:id="rId4"/>
              </a:rPr>
              <a:t>zařízení, které podporuje Adobe® Digital </a:t>
            </a:r>
            <a:r>
              <a:rPr lang="cs-CZ" altLang="cs-CZ" dirty="0" err="1" smtClean="0">
                <a:latin typeface="Calibri" panose="020F0502020204030204" pitchFamily="34" charset="0"/>
                <a:hlinkClick r:id="rId4"/>
              </a:rPr>
              <a:t>Editions</a:t>
            </a:r>
            <a:r>
              <a:rPr lang="cs-CZ" altLang="cs-CZ" b="1" dirty="0" smtClean="0">
                <a:latin typeface="Calibri" panose="020F0502020204030204" pitchFamily="34" charset="0"/>
              </a:rPr>
              <a:t>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Možnost číst knihy na zařízení s OS Android (android market) a </a:t>
            </a:r>
            <a:r>
              <a:rPr lang="cs-CZ" altLang="cs-CZ" dirty="0" err="1" smtClean="0">
                <a:latin typeface="Calibri" panose="020F0502020204030204" pitchFamily="34" charset="0"/>
              </a:rPr>
              <a:t>iPad</a:t>
            </a:r>
            <a:endParaRPr lang="cs-CZ" altLang="cs-CZ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627" name="Obrázek 4" descr="ADE verz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5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>
          <a:xfrm>
            <a:off x="474663" y="404664"/>
            <a:ext cx="8669337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otevřená kniha</a:t>
            </a:r>
          </a:p>
        </p:txBody>
      </p:sp>
      <p:pic>
        <p:nvPicPr>
          <p:cNvPr id="25603" name="Obrázek 4" descr="ADE verze 2 otevrena knih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357313"/>
            <a:ext cx="821531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36712" y="1196752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Sage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916832"/>
            <a:ext cx="7777163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Více než 800 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Vydavatelství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Sage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Publications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kolekce:</a:t>
            </a:r>
          </a:p>
          <a:p>
            <a:pPr marL="914400" lvl="2" indent="0">
              <a:lnSpc>
                <a:spcPct val="130000"/>
              </a:lnSpc>
              <a:buNone/>
            </a:pPr>
            <a:r>
              <a:rPr lang="cs-CZ" altLang="cs-CZ" sz="3000" i="1" dirty="0" smtClean="0">
                <a:latin typeface="Calibri" panose="020F0502020204030204" pitchFamily="34" charset="0"/>
              </a:rPr>
              <a:t>- </a:t>
            </a:r>
            <a:r>
              <a:rPr lang="en-US" altLang="cs-CZ" sz="3000" i="1" dirty="0" smtClean="0">
                <a:latin typeface="Calibri" panose="020F0502020204030204" pitchFamily="34" charset="0"/>
              </a:rPr>
              <a:t>Health and Social Care</a:t>
            </a:r>
            <a:endParaRPr lang="cs-CZ" altLang="cs-CZ" sz="3000" i="1" dirty="0" smtClean="0">
              <a:latin typeface="Calibri" panose="020F0502020204030204" pitchFamily="34" charset="0"/>
            </a:endParaRPr>
          </a:p>
          <a:p>
            <a:pPr marL="914400" lvl="2" indent="0">
              <a:lnSpc>
                <a:spcPct val="130000"/>
              </a:lnSpc>
              <a:buNone/>
            </a:pPr>
            <a:r>
              <a:rPr lang="cs-CZ" altLang="cs-CZ" sz="3000" i="1" dirty="0" smtClean="0">
                <a:latin typeface="Calibri" panose="020F0502020204030204" pitchFamily="34" charset="0"/>
              </a:rPr>
              <a:t>- </a:t>
            </a:r>
            <a:r>
              <a:rPr lang="en-US" altLang="cs-CZ" sz="3000" i="1" dirty="0" smtClean="0">
                <a:latin typeface="Calibri" panose="020F0502020204030204" pitchFamily="34" charset="0"/>
              </a:rPr>
              <a:t>Politics and International Relations</a:t>
            </a:r>
            <a:endParaRPr lang="cs-CZ" altLang="cs-CZ" sz="3000" i="1" dirty="0" smtClean="0">
              <a:latin typeface="Calibri" panose="020F0502020204030204" pitchFamily="34" charset="0"/>
            </a:endParaRPr>
          </a:p>
          <a:p>
            <a:pPr marL="914400" lvl="2" indent="0">
              <a:lnSpc>
                <a:spcPct val="130000"/>
              </a:lnSpc>
              <a:buNone/>
            </a:pPr>
            <a:r>
              <a:rPr lang="cs-CZ" altLang="cs-CZ" sz="3000" i="1" dirty="0" smtClean="0">
                <a:latin typeface="Calibri" panose="020F0502020204030204" pitchFamily="34" charset="0"/>
              </a:rPr>
              <a:t>- </a:t>
            </a:r>
            <a:r>
              <a:rPr lang="en-US" altLang="cs-CZ" sz="3000" i="1" dirty="0" smtClean="0">
                <a:latin typeface="Calibri" panose="020F0502020204030204" pitchFamily="34" charset="0"/>
              </a:rPr>
              <a:t>Psychology</a:t>
            </a:r>
            <a:endParaRPr lang="cs-CZ" altLang="cs-CZ" sz="3000" i="1" dirty="0" smtClean="0">
              <a:latin typeface="Calibri" panose="020F0502020204030204" pitchFamily="34" charset="0"/>
            </a:endParaRPr>
          </a:p>
          <a:p>
            <a:pPr marL="914400" lvl="2" indent="0">
              <a:lnSpc>
                <a:spcPct val="130000"/>
              </a:lnSpc>
              <a:buNone/>
            </a:pPr>
            <a:r>
              <a:rPr lang="cs-CZ" altLang="cs-CZ" sz="3000" i="1" dirty="0" smtClean="0">
                <a:latin typeface="Calibri" panose="020F0502020204030204" pitchFamily="34" charset="0"/>
              </a:rPr>
              <a:t>- </a:t>
            </a:r>
            <a:r>
              <a:rPr lang="en-US" altLang="cs-CZ" sz="3000" i="1" dirty="0" smtClean="0">
                <a:latin typeface="Calibri" panose="020F0502020204030204" pitchFamily="34" charset="0"/>
              </a:rPr>
              <a:t>Sociology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828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692150"/>
            <a:ext cx="7777162" cy="508000"/>
          </a:xfrm>
        </p:spPr>
        <p:txBody>
          <a:bodyPr>
            <a:normAutofit fontScale="90000"/>
          </a:bodyPr>
          <a:lstStyle/>
          <a:p>
            <a:endParaRPr lang="cs-CZ" altLang="cs-CZ" sz="32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628775"/>
            <a:ext cx="7777163" cy="5472113"/>
          </a:xfrm>
        </p:spPr>
        <p:txBody>
          <a:bodyPr/>
          <a:lstStyle/>
          <a:p>
            <a:pPr lvl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mtClean="0"/>
          </a:p>
        </p:txBody>
      </p:sp>
      <p:pic>
        <p:nvPicPr>
          <p:cNvPr id="27652" name="Obrázek 4" descr="s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38"/>
            <a:ext cx="9144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0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24544" y="1196752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/>
              <a:t>eReading.cz – trvalá výpůjčka e-knih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132856"/>
            <a:ext cx="7777163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České odborné e-knihy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Seznam dostupných českých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eknih</a:t>
            </a:r>
            <a:r>
              <a:rPr lang="cs-CZ" altLang="cs-CZ" sz="3000" dirty="0" smtClean="0">
                <a:latin typeface="Calibri" panose="020F0502020204030204" pitchFamily="34" charset="0"/>
              </a:rPr>
              <a:t> a návod na využití služby naleznete na stránkách </a:t>
            </a:r>
            <a:r>
              <a:rPr lang="cs-CZ" altLang="cs-CZ" sz="3000" dirty="0" smtClean="0">
                <a:latin typeface="Calibri" panose="020F0502020204030204" pitchFamily="34" charset="0"/>
                <a:hlinkClick r:id="rId3"/>
              </a:rPr>
              <a:t>knihovny FSS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Podmínka pro využití je registrace čtenáře na portálu eReading.cz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Podporované formáty knih: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pdf</a:t>
            </a:r>
            <a:r>
              <a:rPr lang="cs-CZ" altLang="cs-CZ" sz="3000" dirty="0" smtClean="0">
                <a:latin typeface="Calibri" panose="020F0502020204030204" pitchFamily="34" charset="0"/>
              </a:rPr>
              <a:t>,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kindle</a:t>
            </a:r>
            <a:r>
              <a:rPr lang="cs-CZ" altLang="cs-CZ" sz="3000" dirty="0" smtClean="0">
                <a:latin typeface="Calibri" panose="020F0502020204030204" pitchFamily="34" charset="0"/>
              </a:rPr>
              <a:t>,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epub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3551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3" descr="erea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6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96552" y="1484784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Gale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Reference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Library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2492896"/>
            <a:ext cx="7777163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Knihy převážně encyklopedického charakteru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přibližně 40 e-knih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042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3" descr="g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8"/>
            <a:ext cx="9144000" cy="6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9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6" name="Picture 14" descr="min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3" y="332656"/>
            <a:ext cx="72517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699792" y="6232403"/>
            <a:ext cx="6613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1" dirty="0"/>
              <a:t>Zdroj: http://www.open.ac.uk/skillsforstudy/pictures/mind-map.gif</a:t>
            </a: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557338"/>
            <a:ext cx="8281988" cy="28813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uk-UA" altLang="cs-CZ" sz="7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640763" cy="62150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cs-CZ" altLang="cs-CZ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Umožňuje vyhledávat ve více zdrojích současně</a:t>
            </a:r>
          </a:p>
          <a:p>
            <a:pPr marL="457200" lvl="1" indent="0">
              <a:buNone/>
            </a:pPr>
            <a:endParaRPr lang="cs-CZ" altLang="cs-CZ" sz="30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 Seznam dostupných časopisů a knih (A-Z) </a:t>
            </a:r>
            <a:r>
              <a:rPr lang="cs-CZ" altLang="cs-CZ" dirty="0" smtClean="0">
                <a:latin typeface="Calibri" panose="020F0502020204030204" pitchFamily="34" charset="0"/>
              </a:rPr>
              <a:t>- ověření, zda MU má přístup k zadanému titulu časopisu nebo knihy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 EBSCO Link Source </a:t>
            </a:r>
            <a:r>
              <a:rPr lang="cs-CZ" altLang="cs-CZ" dirty="0" smtClean="0">
                <a:latin typeface="Calibri" panose="020F0502020204030204" pitchFamily="34" charset="0"/>
              </a:rPr>
              <a:t>– umožňuje </a:t>
            </a:r>
            <a:r>
              <a:rPr lang="cs-CZ" altLang="cs-CZ" dirty="0" err="1" smtClean="0">
                <a:latin typeface="Calibri" panose="020F0502020204030204" pitchFamily="34" charset="0"/>
              </a:rPr>
              <a:t>prolinkování</a:t>
            </a:r>
            <a:r>
              <a:rPr lang="cs-CZ" altLang="cs-CZ" dirty="0" smtClean="0">
                <a:latin typeface="Calibri" panose="020F0502020204030204" pitchFamily="34" charset="0"/>
              </a:rPr>
              <a:t> k plnému textu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07850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341438"/>
            <a:ext cx="8640762" cy="62150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smtClean="0">
                <a:latin typeface="Calibri" panose="020F0502020204030204" pitchFamily="34" charset="0"/>
              </a:rPr>
              <a:t>EBSCO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eBook</a:t>
            </a:r>
            <a:r>
              <a:rPr lang="cs-CZ" altLang="cs-CZ" sz="26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Academic</a:t>
            </a:r>
            <a:r>
              <a:rPr lang="cs-CZ" altLang="cs-CZ" sz="26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Collection</a:t>
            </a:r>
            <a:endParaRPr lang="cs-CZ" altLang="cs-CZ" sz="2600" b="1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Multioborová databáze, více </a:t>
            </a:r>
            <a:r>
              <a:rPr lang="cs-CZ" altLang="cs-CZ" sz="2600" smtClean="0">
                <a:latin typeface="Calibri" panose="020F0502020204030204" pitchFamily="34" charset="0"/>
              </a:rPr>
              <a:t>jak </a:t>
            </a:r>
            <a:r>
              <a:rPr lang="cs-CZ" altLang="cs-CZ" sz="2600" smtClean="0">
                <a:latin typeface="Calibri" panose="020F0502020204030204" pitchFamily="34" charset="0"/>
              </a:rPr>
              <a:t>138.000 </a:t>
            </a:r>
            <a:r>
              <a:rPr lang="cs-CZ" altLang="cs-CZ" sz="2600" dirty="0" smtClean="0">
                <a:latin typeface="Calibri" panose="020F0502020204030204" pitchFamily="34" charset="0"/>
              </a:rPr>
              <a:t>e-knih</a:t>
            </a:r>
          </a:p>
          <a:p>
            <a:pPr marL="709613" lvl="1" indent="0">
              <a:buFont typeface="Wingdings" panose="05000000000000000000" pitchFamily="2" charset="2"/>
              <a:buNone/>
              <a:defRPr/>
            </a:pPr>
            <a:endParaRPr lang="cs-CZ" altLang="cs-CZ" sz="26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err="1" smtClean="0">
                <a:latin typeface="Calibri" panose="020F0502020204030204" pitchFamily="34" charset="0"/>
              </a:rPr>
              <a:t>Sage</a:t>
            </a:r>
            <a:r>
              <a:rPr lang="cs-CZ" altLang="cs-CZ" sz="26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Knowledge</a:t>
            </a:r>
            <a:endParaRPr lang="cs-CZ" altLang="cs-CZ" sz="2600" b="1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Více než 800 e-knih od vydavatele </a:t>
            </a:r>
            <a:r>
              <a:rPr lang="cs-CZ" altLang="cs-CZ" sz="2600" dirty="0" err="1" smtClean="0">
                <a:latin typeface="Calibri" panose="020F0502020204030204" pitchFamily="34" charset="0"/>
              </a:rPr>
              <a:t>Sage</a:t>
            </a:r>
            <a:r>
              <a:rPr lang="cs-CZ" altLang="cs-CZ" sz="2600" dirty="0" smtClean="0">
                <a:latin typeface="Calibri" panose="020F0502020204030204" pitchFamily="34" charset="0"/>
              </a:rPr>
              <a:t> </a:t>
            </a:r>
            <a:r>
              <a:rPr lang="cs-CZ" altLang="cs-CZ" sz="2600" dirty="0" err="1" smtClean="0">
                <a:latin typeface="Calibri" panose="020F0502020204030204" pitchFamily="34" charset="0"/>
              </a:rPr>
              <a:t>Publications</a:t>
            </a:r>
            <a:endParaRPr lang="cs-CZ" altLang="cs-CZ" sz="2600" dirty="0" smtClean="0">
              <a:latin typeface="Calibri" panose="020F0502020204030204" pitchFamily="34" charset="0"/>
            </a:endParaRPr>
          </a:p>
          <a:p>
            <a:pPr marL="709613" lvl="1" indent="0">
              <a:buFont typeface="Wingdings" panose="05000000000000000000" pitchFamily="2" charset="2"/>
              <a:buNone/>
              <a:defRPr/>
            </a:pPr>
            <a:endParaRPr lang="cs-CZ" altLang="cs-CZ" sz="26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smtClean="0">
                <a:latin typeface="Calibri" panose="020F0502020204030204" pitchFamily="34" charset="0"/>
              </a:rPr>
              <a:t>Gale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Virtual</a:t>
            </a:r>
            <a:r>
              <a:rPr lang="cs-CZ" altLang="cs-CZ" sz="2600" b="1" dirty="0" smtClean="0">
                <a:latin typeface="Calibri" panose="020F0502020204030204" pitchFamily="34" charset="0"/>
              </a:rPr>
              <a:t> Reference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Library</a:t>
            </a:r>
            <a:endParaRPr lang="cs-CZ" altLang="cs-CZ" sz="2600" b="1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Multioborová databáze, cca 40 e-knih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6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smtClean="0">
                <a:latin typeface="Calibri" panose="020F0502020204030204" pitchFamily="34" charset="0"/>
              </a:rPr>
              <a:t>eReading.cz</a:t>
            </a:r>
          </a:p>
          <a:p>
            <a:pPr lvl="1"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e-knihy v češtině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b="1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i="1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b="1" i="1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b="1" i="1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dirty="0" smtClean="0"/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1903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dirty="0"/>
              <a:t>STEINEROVÁ, Jela; GREŠKOVÁ, Mirka; ILAVSKÁ, Jana. </a:t>
            </a:r>
            <a:r>
              <a:rPr lang="cs-CZ" altLang="cs-CZ" sz="2400" i="1" dirty="0" err="1"/>
              <a:t>Informačné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stratégie</a:t>
            </a:r>
            <a:r>
              <a:rPr lang="cs-CZ" altLang="cs-CZ" sz="2400" i="1" dirty="0"/>
              <a:t> v </a:t>
            </a:r>
            <a:r>
              <a:rPr lang="cs-CZ" altLang="cs-CZ" sz="2400" i="1" dirty="0" err="1"/>
              <a:t>elektronickom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prostredí</a:t>
            </a:r>
            <a:r>
              <a:rPr lang="cs-CZ" altLang="cs-CZ" sz="2400" dirty="0"/>
              <a:t>. 1. vyd. Bratislava: Univerzita Komenského v Bratislavě, 2010, 190 s. ISBN 9788022328487</a:t>
            </a:r>
            <a:r>
              <a:rPr lang="cs-CZ" altLang="cs-CZ" sz="2400" dirty="0" smtClean="0"/>
              <a:t>.</a:t>
            </a:r>
          </a:p>
          <a:p>
            <a:endParaRPr lang="cs-CZ" altLang="cs-CZ" sz="240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cs-CZ" altLang="cs-CZ" sz="2400" dirty="0"/>
              <a:t>Návod eReading.cz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2400" dirty="0"/>
              <a:t>.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[cit. 22-10-2013]. Dostupný z:</a:t>
            </a:r>
            <a:r>
              <a:rPr lang="cs-CZ" altLang="cs-CZ" sz="2400" dirty="0"/>
              <a:t> </a:t>
            </a:r>
            <a:r>
              <a:rPr lang="cs-CZ" altLang="cs-CZ" sz="2400" dirty="0">
                <a:hlinkClick r:id="rId3"/>
              </a:rPr>
              <a:t>http://knihovna.fss.muni.cz/ezdroje.php?podsekce=37</a:t>
            </a: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Informace z portálu ezdroje.muni.cz</a:t>
            </a:r>
          </a:p>
          <a:p>
            <a:endParaRPr lang="cs-CZ" altLang="cs-CZ" sz="2400" dirty="0">
              <a:latin typeface="Arial" panose="020B0604020202020204" pitchFamily="34" charset="0"/>
            </a:endParaRPr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dirty="0">
                <a:hlinkClick r:id="rId3"/>
              </a:rPr>
              <a:t>http://www.open.ac.uk/skillsforstudy/pictures/mind-map.gif</a:t>
            </a:r>
            <a:endParaRPr lang="cs-CZ" altLang="cs-CZ" sz="2400" dirty="0"/>
          </a:p>
          <a:p>
            <a:endParaRPr lang="cs-CZ" altLang="cs-CZ" sz="2400" dirty="0" smtClean="0">
              <a:hlinkClick r:id="rId4"/>
            </a:endParaRPr>
          </a:p>
          <a:p>
            <a:r>
              <a:rPr lang="cs-CZ" altLang="cs-CZ" sz="2400" dirty="0" smtClean="0">
                <a:hlinkClick r:id="rId4"/>
              </a:rPr>
              <a:t>http</a:t>
            </a:r>
            <a:r>
              <a:rPr lang="cs-CZ" altLang="cs-CZ" sz="2400" dirty="0">
                <a:hlinkClick r:id="rId4"/>
              </a:rPr>
              <a:t>://mojosimon.wordpress.com/</a:t>
            </a:r>
            <a:endParaRPr lang="cs-CZ" altLang="cs-CZ" sz="2400" dirty="0"/>
          </a:p>
          <a:p>
            <a:endParaRPr lang="cs-CZ" altLang="cs-CZ" sz="2400" dirty="0" smtClean="0">
              <a:hlinkClick r:id="rId5"/>
            </a:endParaRPr>
          </a:p>
          <a:p>
            <a:r>
              <a:rPr lang="cs-CZ" altLang="cs-CZ" sz="2400" dirty="0" smtClean="0">
                <a:hlinkClick r:id="rId5"/>
              </a:rPr>
              <a:t>http</a:t>
            </a:r>
            <a:r>
              <a:rPr lang="cs-CZ" altLang="cs-CZ" sz="2400" dirty="0">
                <a:hlinkClick r:id="rId5"/>
              </a:rPr>
              <a:t>://spencerjardine.blogspot.cz/2012/02/boolean-search-strategies-videos.html</a:t>
            </a:r>
            <a:endParaRPr lang="cs-CZ" altLang="cs-CZ" sz="2400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63688" y="1484784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Děkujeme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Vám za pozornost</a:t>
            </a:r>
            <a:endParaRPr lang="en-US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07704" y="2564904"/>
            <a:ext cx="5472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500" b="1" dirty="0" smtClean="0"/>
              <a:t>Mgr. Jan Kříž</a:t>
            </a:r>
          </a:p>
          <a:p>
            <a:pPr algn="ctr">
              <a:spcBef>
                <a:spcPct val="0"/>
              </a:spcBef>
            </a:pPr>
            <a:r>
              <a:rPr lang="cs-CZ" altLang="cs-CZ" sz="3500" b="1" dirty="0" smtClean="0">
                <a:hlinkClick r:id="rId3"/>
              </a:rPr>
              <a:t>jkriz@fss.muni.cz</a:t>
            </a:r>
            <a:endParaRPr lang="cs-CZ" altLang="cs-CZ" sz="3500" b="1" dirty="0" smtClean="0"/>
          </a:p>
          <a:p>
            <a:pPr algn="ctr">
              <a:spcBef>
                <a:spcPct val="0"/>
              </a:spcBef>
            </a:pPr>
            <a:endParaRPr lang="cs-CZ" altLang="cs-CZ" sz="3500" b="1" dirty="0" smtClean="0"/>
          </a:p>
          <a:p>
            <a:pPr algn="ctr">
              <a:spcBef>
                <a:spcPct val="0"/>
              </a:spcBef>
            </a:pPr>
            <a:r>
              <a:rPr lang="cs-CZ" altLang="cs-CZ" sz="3500" b="1" dirty="0" smtClean="0"/>
              <a:t>Mgr</a:t>
            </a:r>
            <a:r>
              <a:rPr lang="cs-CZ" altLang="cs-CZ" sz="3500" b="1" dirty="0"/>
              <a:t>. </a:t>
            </a:r>
            <a:r>
              <a:rPr lang="cs-CZ" altLang="cs-CZ" sz="3500" b="1" dirty="0" smtClean="0"/>
              <a:t>Dana Mazancová, </a:t>
            </a:r>
            <a:r>
              <a:rPr lang="cs-CZ" altLang="cs-CZ" sz="3500" b="1" dirty="0" err="1" smtClean="0"/>
              <a:t>DiS</a:t>
            </a:r>
            <a:r>
              <a:rPr lang="cs-CZ" altLang="cs-CZ" sz="3500" b="1" dirty="0" smtClean="0"/>
              <a:t>.</a:t>
            </a: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3500" b="1" dirty="0" smtClean="0">
                <a:hlinkClick r:id="rId4"/>
              </a:rPr>
              <a:t>mazancov@fss.muni.cz</a:t>
            </a:r>
            <a:endParaRPr lang="cs-CZ" altLang="cs-CZ" sz="3500" b="1" dirty="0" smtClean="0"/>
          </a:p>
          <a:p>
            <a:pPr algn="ctr">
              <a:spcBef>
                <a:spcPct val="0"/>
              </a:spcBef>
            </a:pP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4000" b="1" dirty="0" err="1">
                <a:hlinkClick r:id="rId5"/>
              </a:rPr>
              <a:t>infozdroje</a:t>
            </a:r>
            <a:r>
              <a:rPr lang="en-US" altLang="cs-CZ" sz="4000" b="1" dirty="0">
                <a:hlinkClick r:id="rId5"/>
              </a:rPr>
              <a:t>@</a:t>
            </a:r>
            <a:r>
              <a:rPr lang="cs-CZ" altLang="cs-CZ" sz="4000" b="1" dirty="0">
                <a:hlinkClick r:id="rId5"/>
              </a:rPr>
              <a:t>fss.muni.cz</a:t>
            </a:r>
            <a:endParaRPr lang="cs-CZ" altLang="cs-CZ" sz="40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248233" y="6309320"/>
            <a:ext cx="768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1" dirty="0"/>
              <a:t>Zdroj: http://commons.wikimedia.org/wiki/File:MindMapping_Law_Chinese.JPG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8497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1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5" name="Obrázek 9" descr="obraze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05838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082265" y="6232403"/>
            <a:ext cx="400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1" dirty="0"/>
              <a:t>Zdroj: http://mojosimon.wordpress.com/</a:t>
            </a:r>
          </a:p>
        </p:txBody>
      </p:sp>
    </p:spTree>
    <p:extLst>
      <p:ext uri="{BB962C8B-B14F-4D97-AF65-F5344CB8AC3E}">
        <p14:creationId xmlns:p14="http://schemas.microsoft.com/office/powerpoint/2010/main" val="9788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03505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</a:t>
            </a:r>
            <a:r>
              <a:rPr lang="cs-CZ" altLang="cs-CZ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cs-CZ" alt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568952" cy="523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30000"/>
              </a:spcBef>
            </a:pPr>
            <a:r>
              <a:rPr lang="cs-CZ" altLang="cs-CZ" sz="2800" dirty="0" smtClean="0"/>
              <a:t>3)</a:t>
            </a:r>
            <a:r>
              <a:rPr lang="cs-CZ" altLang="cs-CZ" sz="2800" dirty="0" smtClean="0">
                <a:solidFill>
                  <a:schemeClr val="tx2"/>
                </a:solidFill>
              </a:rPr>
              <a:t> </a:t>
            </a:r>
            <a:r>
              <a:rPr lang="cs-CZ" altLang="cs-CZ" sz="2800" dirty="0"/>
              <a:t>Vyjádřete téma ve formě</a:t>
            </a:r>
            <a:endParaRPr lang="cs-CZ" altLang="cs-CZ" sz="2800" i="1" dirty="0"/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800" b="1" dirty="0" smtClean="0"/>
              <a:t> </a:t>
            </a:r>
            <a:r>
              <a:rPr lang="cs-CZ" altLang="cs-CZ" sz="2900" b="1" dirty="0" smtClean="0"/>
              <a:t>klíčových </a:t>
            </a:r>
            <a:r>
              <a:rPr lang="cs-CZ" altLang="cs-CZ" sz="2900" b="1" dirty="0"/>
              <a:t>slov (hesel) </a:t>
            </a:r>
          </a:p>
          <a:p>
            <a:pPr lvl="2">
              <a:lnSpc>
                <a:spcPct val="80000"/>
              </a:lnSpc>
            </a:pPr>
            <a:r>
              <a:rPr lang="cs-CZ" altLang="cs-CZ" sz="2900" dirty="0" smtClean="0"/>
              <a:t>-    používejte </a:t>
            </a:r>
            <a:r>
              <a:rPr lang="cs-CZ" altLang="cs-CZ" sz="2900" dirty="0"/>
              <a:t>zejména </a:t>
            </a:r>
            <a:r>
              <a:rPr lang="cs-CZ" altLang="cs-CZ" sz="2900" b="1" i="1" dirty="0"/>
              <a:t>podstatná jména</a:t>
            </a:r>
            <a:r>
              <a:rPr lang="cs-CZ" altLang="cs-CZ" sz="2900" i="1" dirty="0"/>
              <a:t> </a:t>
            </a:r>
          </a:p>
          <a:p>
            <a:pPr marL="1371600" lvl="2" indent="-457200">
              <a:lnSpc>
                <a:spcPct val="80000"/>
              </a:lnSpc>
              <a:buFontTx/>
              <a:buChar char="-"/>
            </a:pPr>
            <a:r>
              <a:rPr lang="cs-CZ" altLang="cs-CZ" sz="2900" dirty="0" smtClean="0"/>
              <a:t>příd</a:t>
            </a:r>
            <a:r>
              <a:rPr lang="cs-CZ" altLang="cs-CZ" sz="2900" dirty="0"/>
              <a:t>. jména, </a:t>
            </a:r>
            <a:r>
              <a:rPr lang="cs-CZ" altLang="cs-CZ" sz="2900" dirty="0" err="1"/>
              <a:t>zájména</a:t>
            </a:r>
            <a:r>
              <a:rPr lang="cs-CZ" altLang="cs-CZ" sz="2900" dirty="0"/>
              <a:t> a slovesa pouze pokud </a:t>
            </a:r>
            <a:r>
              <a:rPr lang="cs-CZ" altLang="cs-CZ" sz="2900" dirty="0" smtClean="0"/>
              <a:t>jsou </a:t>
            </a:r>
            <a:r>
              <a:rPr lang="cs-CZ" altLang="cs-CZ" sz="2900" dirty="0"/>
              <a:t>opravdu nezbytné</a:t>
            </a:r>
          </a:p>
          <a:p>
            <a:pPr marL="1371600" lvl="2" indent="-457200">
              <a:lnSpc>
                <a:spcPct val="80000"/>
              </a:lnSpc>
              <a:buFontTx/>
              <a:buChar char="-"/>
            </a:pPr>
            <a:r>
              <a:rPr lang="cs-CZ" altLang="cs-CZ" sz="2900" dirty="0" smtClean="0"/>
              <a:t>vyhýbejte </a:t>
            </a:r>
            <a:r>
              <a:rPr lang="cs-CZ" altLang="cs-CZ" sz="2900" dirty="0"/>
              <a:t>se tzv. stop </a:t>
            </a:r>
            <a:r>
              <a:rPr lang="cs-CZ" altLang="cs-CZ" sz="2900" dirty="0" err="1"/>
              <a:t>words</a:t>
            </a:r>
            <a:r>
              <a:rPr lang="cs-CZ" altLang="cs-CZ" sz="2900" dirty="0"/>
              <a:t> (předložky, </a:t>
            </a:r>
            <a:r>
              <a:rPr lang="cs-CZ" altLang="cs-CZ" sz="29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cs-CZ" altLang="cs-CZ" sz="2900" dirty="0"/>
              <a:t> </a:t>
            </a:r>
            <a:r>
              <a:rPr lang="cs-CZ" altLang="cs-CZ" sz="2900" dirty="0" smtClean="0"/>
              <a:t>    spojky</a:t>
            </a:r>
            <a:r>
              <a:rPr lang="cs-CZ" altLang="cs-CZ" sz="2900" dirty="0"/>
              <a:t>, členy v cizích jazycích)</a:t>
            </a:r>
            <a:endParaRPr lang="cs-CZ" altLang="cs-CZ" sz="2900" b="1" dirty="0"/>
          </a:p>
          <a:p>
            <a:pPr lvl="1">
              <a:lnSpc>
                <a:spcPct val="80000"/>
              </a:lnSpc>
            </a:pPr>
            <a:r>
              <a:rPr lang="cs-CZ" altLang="cs-CZ" sz="2900" b="1" i="1" dirty="0" smtClean="0"/>
              <a:t>     př</a:t>
            </a:r>
            <a:r>
              <a:rPr lang="cs-CZ" altLang="cs-CZ" sz="2900" b="1" i="1" dirty="0"/>
              <a:t>. p</a:t>
            </a:r>
            <a:r>
              <a:rPr lang="cs-CZ" altLang="cs-CZ" sz="2900" b="1" i="1" dirty="0" smtClean="0"/>
              <a:t>olitické strany, Česká republika, financování</a:t>
            </a:r>
            <a:endParaRPr lang="cs-CZ" altLang="cs-CZ" sz="2900" b="1" i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900" b="1" dirty="0"/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900" dirty="0"/>
              <a:t>Pozn. v katalozích knihoven můžete nalézt i tzv. </a:t>
            </a:r>
            <a:r>
              <a:rPr lang="cs-CZ" altLang="cs-CZ" sz="2900" b="1" dirty="0"/>
              <a:t>předmětová hesla </a:t>
            </a:r>
          </a:p>
          <a:p>
            <a:pPr lvl="1">
              <a:lnSpc>
                <a:spcPct val="80000"/>
              </a:lnSpc>
            </a:pPr>
            <a:r>
              <a:rPr lang="cs-CZ" altLang="cs-CZ" sz="2900" b="1" dirty="0" smtClean="0"/>
              <a:t>    </a:t>
            </a:r>
            <a:r>
              <a:rPr lang="cs-CZ" altLang="cs-CZ" sz="2900" b="1" i="1" dirty="0" smtClean="0"/>
              <a:t>př</a:t>
            </a:r>
            <a:r>
              <a:rPr lang="cs-CZ" altLang="cs-CZ" sz="2900" b="1" i="1" dirty="0"/>
              <a:t>. p</a:t>
            </a:r>
            <a:r>
              <a:rPr lang="cs-CZ" altLang="cs-CZ" sz="2900" b="1" i="1" dirty="0" smtClean="0"/>
              <a:t>olitické strany - financování - Česko</a:t>
            </a:r>
          </a:p>
          <a:p>
            <a:pPr lvl="1">
              <a:lnSpc>
                <a:spcPct val="80000"/>
              </a:lnSpc>
            </a:pPr>
            <a:r>
              <a:rPr lang="cs-CZ" altLang="cs-CZ" sz="2900" b="1" i="1" dirty="0"/>
              <a:t> </a:t>
            </a:r>
            <a:r>
              <a:rPr lang="cs-CZ" altLang="cs-CZ" sz="2900" b="1" i="1" dirty="0" smtClean="0"/>
              <a:t>        politické strany - financování</a:t>
            </a:r>
            <a:endParaRPr lang="cs-CZ" altLang="cs-CZ" sz="2900" b="1" i="1" dirty="0"/>
          </a:p>
        </p:txBody>
      </p:sp>
      <p:pic>
        <p:nvPicPr>
          <p:cNvPr id="4" name="Obrázek 10" descr="žárov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6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1606</Words>
  <Application>Microsoft Office PowerPoint</Application>
  <PresentationFormat>Předvádění na obrazovce (4:3)</PresentationFormat>
  <Paragraphs>390</Paragraphs>
  <Slides>65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2" baseType="lpstr">
      <vt:lpstr>Arial</vt:lpstr>
      <vt:lpstr>Calibri</vt:lpstr>
      <vt:lpstr>Tahoma</vt:lpstr>
      <vt:lpstr>Times New Roman</vt:lpstr>
      <vt:lpstr>Verdana</vt:lpstr>
      <vt:lpstr>Wingdings</vt:lpstr>
      <vt:lpstr>Motiv systému Office</vt:lpstr>
      <vt:lpstr>Základy práce s informačními zdroji pro bc. studenty POL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</vt:lpstr>
      <vt:lpstr>Prezentace aplikace PowerPoint</vt:lpstr>
      <vt:lpstr>Praktická ukázka vyhledávání v databázi:</vt:lpstr>
      <vt:lpstr>Prezentace aplikace PowerPoint</vt:lpstr>
      <vt:lpstr>EBSCO Discovery Service</vt:lpstr>
      <vt:lpstr>Prezentace aplikace PowerPoint</vt:lpstr>
      <vt:lpstr>EBSCO Discovery Service</vt:lpstr>
      <vt:lpstr>Více informací o EDS</vt:lpstr>
      <vt:lpstr>EBSCO LinkSource</vt:lpstr>
      <vt:lpstr>Seznam dostupných časopisů a knih (A-Z)</vt:lpstr>
      <vt:lpstr>Seznam dostupných časopisů a knih (A-Z) - ukázka odb. časopis</vt:lpstr>
      <vt:lpstr>Seznam dostupných časopisů a knih (A-Z) - ukázka časopis - prolinkování do databáze EBSCO Open Access Journals</vt:lpstr>
      <vt:lpstr>Seznam dostupných časopisů a knih (A-Z) - ukázka kniha</vt:lpstr>
      <vt:lpstr>Seznam dostupných časopisů a knih (A-Z) - ukázka kniha - prolinkování do databáze eBook Academic Collection</vt:lpstr>
      <vt:lpstr>EBSCO eBook Academic Collection </vt:lpstr>
      <vt:lpstr>Prezentace aplikace PowerPoint</vt:lpstr>
      <vt:lpstr>Výpůjčka e-knih - Adobe Digital Editions</vt:lpstr>
      <vt:lpstr>Adobe Digital Editions</vt:lpstr>
      <vt:lpstr>Adobe Digital Editions - otevřená kniha</vt:lpstr>
      <vt:lpstr>Sage Knowledge</vt:lpstr>
      <vt:lpstr>Prezentace aplikace PowerPoint</vt:lpstr>
      <vt:lpstr>eReading.cz – trvalá výpůjčka e-knih</vt:lpstr>
      <vt:lpstr>Prezentace aplikace PowerPoint</vt:lpstr>
      <vt:lpstr>Gale Virtual Reference Library</vt:lpstr>
      <vt:lpstr>Prezentace aplikace PowerPoint</vt:lpstr>
      <vt:lpstr>Shrnutí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Dana Mazancová</cp:lastModifiedBy>
  <cp:revision>117</cp:revision>
  <cp:lastPrinted>2015-10-27T10:38:28Z</cp:lastPrinted>
  <dcterms:created xsi:type="dcterms:W3CDTF">2015-08-18T07:57:33Z</dcterms:created>
  <dcterms:modified xsi:type="dcterms:W3CDTF">2015-10-27T10:44:43Z</dcterms:modified>
</cp:coreProperties>
</file>