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13" r:id="rId4"/>
    <p:sldId id="257" r:id="rId5"/>
    <p:sldId id="266" r:id="rId6"/>
    <p:sldId id="267" r:id="rId7"/>
    <p:sldId id="268" r:id="rId8"/>
    <p:sldId id="269" r:id="rId9"/>
    <p:sldId id="280" r:id="rId10"/>
    <p:sldId id="292" r:id="rId11"/>
    <p:sldId id="281" r:id="rId12"/>
    <p:sldId id="282" r:id="rId13"/>
    <p:sldId id="283" r:id="rId14"/>
    <p:sldId id="284" r:id="rId15"/>
    <p:sldId id="285" r:id="rId16"/>
    <p:sldId id="286" r:id="rId17"/>
    <p:sldId id="311" r:id="rId18"/>
    <p:sldId id="307" r:id="rId19"/>
    <p:sldId id="287" r:id="rId20"/>
    <p:sldId id="309" r:id="rId21"/>
    <p:sldId id="308" r:id="rId22"/>
    <p:sldId id="289" r:id="rId23"/>
    <p:sldId id="290" r:id="rId24"/>
    <p:sldId id="295" r:id="rId25"/>
    <p:sldId id="296" r:id="rId26"/>
    <p:sldId id="294" r:id="rId27"/>
    <p:sldId id="293" r:id="rId28"/>
    <p:sldId id="297" r:id="rId29"/>
    <p:sldId id="310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gruyt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owledge.sagepub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web.a.ebscohost.com/ehost/search/basic?sid=8ab1b7e0-0c49-484d-8b2a-b4dc750dfe49@sessionmgr4003&amp;vid=2&amp;tid=2003E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www.ereading.cz/c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d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p.eurostat.ec.europa.eu/portal/page/portal/statistics/them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rn.com/en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</a:t>
            </a:r>
            <a:r>
              <a:rPr lang="cs-CZ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října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344816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lekcí 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800" b="1" dirty="0"/>
              <a:t>Práce s informacemi, základy </a:t>
            </a:r>
            <a:r>
              <a:rPr lang="cs-CZ" altLang="cs-CZ" sz="2800" b="1" dirty="0" smtClean="0"/>
              <a:t>EIZ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Typologie EIZ, licencované zdroje, volně dostupné zdroje</a:t>
            </a:r>
          </a:p>
          <a:p>
            <a:endParaRPr lang="cs-CZ" altLang="cs-CZ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8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základy vyhledávacích 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praktické vyhledávání v oborových databázích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databáze elektronických knih, čtečky e-knih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/>
          </a:p>
          <a:p>
            <a:endParaRPr lang="cs-CZ" sz="28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  <a:endParaRPr lang="cs-CZ" sz="2800" dirty="0" smtClean="0">
              <a:hlinkClick r:id="rId4"/>
            </a:endParaRPr>
          </a:p>
          <a:p>
            <a:pPr lvl="1"/>
            <a:endParaRPr lang="cs-CZ" sz="2800" b="1" dirty="0" smtClean="0">
              <a:hlinkClick r:id="rId4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4"/>
              </a:rPr>
              <a:t>Central</a:t>
            </a:r>
            <a:r>
              <a:rPr lang="cs-CZ" sz="2800" b="1" dirty="0" smtClean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</a:t>
            </a:r>
            <a:r>
              <a:rPr lang="cs-CZ" sz="2800" b="1" dirty="0" smtClean="0">
                <a:hlinkClick r:id="rId4"/>
              </a:rPr>
              <a:t>) </a:t>
            </a:r>
            <a:r>
              <a:rPr lang="cs-CZ" sz="2800" b="1" dirty="0" smtClean="0"/>
              <a:t>- </a:t>
            </a:r>
            <a:r>
              <a:rPr lang="cs-CZ" sz="2800" dirty="0"/>
              <a:t>d</a:t>
            </a:r>
            <a:r>
              <a:rPr lang="cs-CZ" sz="2800" dirty="0" smtClean="0"/>
              <a:t>atabáze </a:t>
            </a:r>
            <a:r>
              <a:rPr lang="cs-CZ" sz="28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800" dirty="0" smtClean="0"/>
              <a:t>ČR, SR, </a:t>
            </a:r>
            <a:r>
              <a:rPr lang="cs-CZ" sz="2800" dirty="0"/>
              <a:t>v Maďarsku a Polsku.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5779" y="187202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smtClean="0">
                <a:hlinkClick r:id="rId3"/>
              </a:rPr>
              <a:t>De </a:t>
            </a:r>
            <a:r>
              <a:rPr lang="cs-CZ" sz="2800" b="1" dirty="0" err="1">
                <a:hlinkClick r:id="rId3"/>
              </a:rPr>
              <a:t>Gruyter</a:t>
            </a:r>
            <a:r>
              <a:rPr lang="cs-CZ" sz="2800" b="1" dirty="0">
                <a:hlinkClick r:id="rId3"/>
              </a:rPr>
              <a:t> </a:t>
            </a:r>
            <a:r>
              <a:rPr lang="cs-CZ" sz="2800" b="1" dirty="0" smtClean="0">
                <a:hlinkClick r:id="rId3"/>
              </a:rPr>
              <a:t>Online</a:t>
            </a:r>
            <a:r>
              <a:rPr lang="cs-CZ" sz="2800" b="1" dirty="0" smtClean="0"/>
              <a:t> - </a:t>
            </a:r>
            <a:r>
              <a:rPr lang="cs-CZ" sz="2800" dirty="0"/>
              <a:t>volně dostupný multioborový zdroj, </a:t>
            </a:r>
            <a:r>
              <a:rPr lang="cs-CZ" sz="2800" dirty="0" smtClean="0"/>
              <a:t>stovky odborných </a:t>
            </a:r>
            <a:r>
              <a:rPr lang="cs-CZ" sz="2800" dirty="0"/>
              <a:t>časopisů.</a:t>
            </a:r>
          </a:p>
          <a:p>
            <a:pPr lvl="1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4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32856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 smtClean="0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Sage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9"/>
              </a:rPr>
              <a:t>eReading.cz</a:t>
            </a: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Volně dostupné zdroje</a:t>
            </a:r>
            <a:endParaRPr lang="cs-CZ" altLang="cs-CZ" sz="30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3440" y="227687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Archiv závěrečných prací MU – </a:t>
            </a:r>
            <a:r>
              <a:rPr lang="cs-CZ" altLang="cs-CZ" sz="3000" b="1" dirty="0" smtClean="0">
                <a:hlinkClick r:id="rId3"/>
              </a:rPr>
              <a:t>Thesis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4"/>
              </a:rPr>
              <a:t>Vysokoškolské kvalifikační práce – </a:t>
            </a:r>
            <a:r>
              <a:rPr lang="cs-CZ" altLang="cs-CZ" sz="3000" b="1" dirty="0" err="1" smtClean="0">
                <a:hlinkClick r:id="rId4"/>
              </a:rPr>
              <a:t>Theses</a:t>
            </a:r>
            <a:endParaRPr lang="cs-CZ" altLang="cs-CZ" sz="3000" b="1" dirty="0" smtClean="0"/>
          </a:p>
          <a:p>
            <a:pPr>
              <a:defRPr/>
            </a:pPr>
            <a:endParaRPr lang="cs-CZ" altLang="cs-CZ" sz="3000" b="1" dirty="0" smtClean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>
                <a:hlinkClick r:id="rId5"/>
              </a:rPr>
              <a:t>DART – </a:t>
            </a:r>
            <a:r>
              <a:rPr lang="cs-CZ" altLang="cs-CZ" sz="3000" b="1" dirty="0" err="1" smtClean="0">
                <a:hlinkClick r:id="rId5"/>
              </a:rPr>
              <a:t>Europe</a:t>
            </a:r>
            <a:r>
              <a:rPr lang="cs-CZ" altLang="cs-CZ" sz="3000" b="1" dirty="0" smtClean="0">
                <a:hlinkClick r:id="rId5"/>
              </a:rPr>
              <a:t> E-</a:t>
            </a:r>
            <a:r>
              <a:rPr lang="cs-CZ" altLang="cs-CZ" sz="3000" b="1" dirty="0" err="1" smtClean="0">
                <a:hlinkClick r:id="rId5"/>
              </a:rPr>
              <a:t>theses</a:t>
            </a:r>
            <a:r>
              <a:rPr lang="cs-CZ" altLang="cs-CZ" sz="3000" b="1" dirty="0" smtClean="0">
                <a:hlinkClick r:id="rId5"/>
              </a:rPr>
              <a:t> </a:t>
            </a:r>
            <a:r>
              <a:rPr lang="cs-CZ" altLang="cs-CZ" sz="3000" b="1" dirty="0" err="1" smtClean="0">
                <a:hlinkClick r:id="rId5"/>
              </a:rPr>
              <a:t>Portal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>
                <a:hlinkClick r:id="rId6"/>
              </a:rPr>
              <a:t>ProQuest</a:t>
            </a:r>
            <a:r>
              <a:rPr lang="cs-CZ" sz="3000" b="1" dirty="0">
                <a:hlinkClick r:id="rId6"/>
              </a:rPr>
              <a:t>® </a:t>
            </a:r>
            <a:r>
              <a:rPr lang="cs-CZ" sz="3000" b="1" dirty="0" err="1">
                <a:hlinkClick r:id="rId6"/>
              </a:rPr>
              <a:t>Dissertations</a:t>
            </a:r>
            <a:r>
              <a:rPr lang="cs-CZ" sz="3000" b="1" dirty="0">
                <a:hlinkClick r:id="rId6"/>
              </a:rPr>
              <a:t> &amp; </a:t>
            </a:r>
            <a:r>
              <a:rPr lang="cs-CZ" sz="3000" b="1" dirty="0" err="1">
                <a:hlinkClick r:id="rId6"/>
              </a:rPr>
              <a:t>Theses</a:t>
            </a:r>
            <a:r>
              <a:rPr lang="cs-CZ" sz="3000" b="1" dirty="0">
                <a:hlinkClick r:id="rId6"/>
              </a:rPr>
              <a:t> (PQDT OPEN) </a:t>
            </a:r>
            <a:r>
              <a:rPr lang="cs-CZ" sz="3000" dirty="0"/>
              <a:t>- Open Access </a:t>
            </a:r>
            <a:r>
              <a:rPr lang="cs-CZ" sz="3000" dirty="0" err="1"/>
              <a:t>Dissertatitons</a:t>
            </a:r>
            <a:r>
              <a:rPr lang="cs-CZ" sz="3000" dirty="0"/>
              <a:t> and </a:t>
            </a:r>
            <a:r>
              <a:rPr lang="cs-CZ" sz="3000" dirty="0" err="1"/>
              <a:t>Theses</a:t>
            </a:r>
            <a:endParaRPr lang="cs-CZ" sz="3000" dirty="0"/>
          </a:p>
          <a:p>
            <a:pPr>
              <a:defRPr/>
            </a:pPr>
            <a:endParaRPr lang="cs-CZ" altLang="cs-CZ" sz="3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3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Online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6301" y="25649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endParaRPr lang="cs-CZ" altLang="cs-CZ" sz="3000" b="1" dirty="0"/>
          </a:p>
          <a:p>
            <a:pPr>
              <a:defRPr/>
            </a:pPr>
            <a:endParaRPr lang="cs-CZ" altLang="cs-CZ" sz="3000" b="1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volně dostupné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ROAD - </a:t>
            </a:r>
            <a:r>
              <a:rPr lang="cs-CZ" sz="3000" b="1" dirty="0" err="1">
                <a:hlinkClick r:id="rId3"/>
              </a:rPr>
              <a:t>the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Directory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of</a:t>
            </a:r>
            <a:r>
              <a:rPr lang="cs-CZ" sz="3000" b="1" dirty="0">
                <a:hlinkClick r:id="rId3"/>
              </a:rPr>
              <a:t> Open Access </a:t>
            </a:r>
            <a:r>
              <a:rPr lang="cs-CZ" sz="3000" b="1" dirty="0" err="1">
                <a:hlinkClick r:id="rId3"/>
              </a:rPr>
              <a:t>scholarly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 smtClean="0">
                <a:hlinkClick r:id="rId3"/>
              </a:rPr>
              <a:t>Resources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časopisy, konferenční sborníky, akademické </a:t>
            </a:r>
            <a:r>
              <a:rPr lang="cs-CZ" sz="3000" dirty="0" err="1" smtClean="0"/>
              <a:t>repozitáře</a:t>
            </a:r>
            <a:endParaRPr lang="cs-CZ" sz="3000" dirty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4"/>
              </a:rPr>
              <a:t>Social</a:t>
            </a:r>
            <a:r>
              <a:rPr lang="cs-CZ" sz="3000" b="1" dirty="0" smtClean="0">
                <a:hlinkClick r:id="rId4"/>
              </a:rPr>
              <a:t> Science </a:t>
            </a:r>
            <a:r>
              <a:rPr lang="cs-CZ" sz="3000" b="1" dirty="0" err="1" smtClean="0">
                <a:hlinkClick r:id="rId4"/>
              </a:rPr>
              <a:t>Research</a:t>
            </a:r>
            <a:r>
              <a:rPr lang="cs-CZ" sz="3000" b="1" dirty="0" smtClean="0">
                <a:hlinkClick r:id="rId4"/>
              </a:rPr>
              <a:t> Network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b</a:t>
            </a:r>
            <a:r>
              <a:rPr lang="cs-CZ" sz="3000" dirty="0" smtClean="0"/>
              <a:t>rána </a:t>
            </a:r>
            <a:r>
              <a:rPr lang="cs-CZ" sz="3000" dirty="0"/>
              <a:t>k informačním zdrojům </a:t>
            </a:r>
            <a:r>
              <a:rPr lang="cs-CZ" sz="3000" dirty="0" smtClean="0"/>
              <a:t>a výzkumným zprávám pro </a:t>
            </a:r>
            <a:r>
              <a:rPr lang="cs-CZ" sz="3000" dirty="0"/>
              <a:t>oblast sociálních věd</a:t>
            </a:r>
          </a:p>
          <a:p>
            <a:endParaRPr lang="cs-CZ" sz="32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34076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volně dostupné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ICPSR (Inter-university </a:t>
            </a:r>
            <a:r>
              <a:rPr lang="cs-CZ" sz="3000" b="1" dirty="0" err="1">
                <a:hlinkClick r:id="rId3"/>
              </a:rPr>
              <a:t>Consortium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for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Political</a:t>
            </a:r>
            <a:r>
              <a:rPr lang="cs-CZ" sz="3000" b="1" dirty="0">
                <a:hlinkClick r:id="rId3"/>
              </a:rPr>
              <a:t> and </a:t>
            </a:r>
            <a:r>
              <a:rPr lang="cs-CZ" sz="3000" b="1" dirty="0" err="1">
                <a:hlinkClick r:id="rId3"/>
              </a:rPr>
              <a:t>Social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Research</a:t>
            </a:r>
            <a:r>
              <a:rPr lang="cs-CZ" sz="3000" b="1" dirty="0" smtClean="0">
                <a:hlinkClick r:id="rId3"/>
              </a:rPr>
              <a:t>) </a:t>
            </a:r>
            <a:r>
              <a:rPr lang="cs-CZ" sz="3000" dirty="0" smtClean="0"/>
              <a:t>– </a:t>
            </a:r>
            <a:r>
              <a:rPr lang="cs-CZ" sz="3000" dirty="0" err="1" smtClean="0"/>
              <a:t>sociálněvědný</a:t>
            </a:r>
            <a:r>
              <a:rPr lang="cs-CZ" sz="30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b="1" dirty="0" err="1">
                <a:hlinkClick r:id="rId4"/>
              </a:rPr>
              <a:t>European</a:t>
            </a:r>
            <a:r>
              <a:rPr lang="cs-CZ" sz="3200" b="1" dirty="0">
                <a:hlinkClick r:id="rId4"/>
              </a:rPr>
              <a:t> Reference Index </a:t>
            </a:r>
            <a:r>
              <a:rPr lang="cs-CZ" sz="3200" b="1" dirty="0" err="1">
                <a:hlinkClick r:id="rId4"/>
              </a:rPr>
              <a:t>for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Humanities</a:t>
            </a:r>
            <a:r>
              <a:rPr lang="cs-CZ" sz="3200" b="1" dirty="0">
                <a:hlinkClick r:id="rId4"/>
              </a:rPr>
              <a:t> and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Social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Sciences</a:t>
            </a:r>
            <a:r>
              <a:rPr lang="cs-CZ" sz="3200" b="1" dirty="0">
                <a:hlinkClick r:id="rId4"/>
              </a:rPr>
              <a:t> (ERIH PLUS</a:t>
            </a:r>
            <a:r>
              <a:rPr lang="cs-CZ" sz="3200" b="1" dirty="0" smtClean="0">
                <a:hlinkClick r:id="rId4"/>
              </a:rPr>
              <a:t>) </a:t>
            </a:r>
            <a:endParaRPr lang="cs-CZ" sz="3000" b="1" dirty="0" smtClean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hlinkClick r:id="rId5"/>
              </a:rPr>
              <a:t>Google </a:t>
            </a:r>
            <a:r>
              <a:rPr lang="cs-CZ" altLang="cs-CZ" sz="3000" b="1" dirty="0" err="1" smtClean="0">
                <a:hlinkClick r:id="rId5"/>
              </a:rPr>
              <a:t>Scholar</a:t>
            </a:r>
            <a:r>
              <a:rPr lang="cs-CZ" altLang="cs-CZ" sz="3000" b="1" dirty="0" smtClean="0"/>
              <a:t> </a:t>
            </a:r>
            <a:r>
              <a:rPr lang="cs-CZ" altLang="cs-CZ" sz="3000" dirty="0" smtClean="0">
                <a:sym typeface="Wingdings" panose="05000000000000000000" pitchFamily="2" charset="2"/>
              </a:rPr>
              <a:t>;)</a:t>
            </a:r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seminárních skupin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</a:rPr>
              <a:t>POL104</a:t>
            </a:r>
            <a:r>
              <a:rPr lang="en-US" sz="3000" b="1" dirty="0">
                <a:solidFill>
                  <a:srgbClr val="FF0000"/>
                </a:solidFill>
              </a:rPr>
              <a:t>/01: Po 2. 11. 13:30–15:00 </a:t>
            </a:r>
            <a:r>
              <a:rPr lang="en-US" sz="3000" b="1" dirty="0" smtClean="0">
                <a:solidFill>
                  <a:srgbClr val="FF0000"/>
                </a:solidFill>
              </a:rPr>
              <a:t>P</a:t>
            </a:r>
            <a:r>
              <a:rPr lang="cs-CZ" sz="3000" b="1" dirty="0" err="1" smtClean="0">
                <a:solidFill>
                  <a:srgbClr val="FF0000"/>
                </a:solidFill>
              </a:rPr>
              <a:t>C25</a:t>
            </a:r>
            <a:r>
              <a:rPr lang="en-US" sz="3000" b="1" dirty="0">
                <a:solidFill>
                  <a:srgbClr val="FF0000"/>
                </a:solidFill>
              </a:rPr>
              <a:t/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 err="1">
                <a:solidFill>
                  <a:srgbClr val="FF0000"/>
                </a:solidFill>
              </a:rPr>
              <a:t>POL104</a:t>
            </a:r>
            <a:r>
              <a:rPr lang="en-US" sz="3000" b="1" dirty="0">
                <a:solidFill>
                  <a:srgbClr val="FF0000"/>
                </a:solidFill>
              </a:rPr>
              <a:t>/02: Po 2. 11. 13:30–15:00 </a:t>
            </a:r>
            <a:r>
              <a:rPr lang="en-US" sz="3000" b="1" dirty="0" err="1" smtClean="0">
                <a:solidFill>
                  <a:srgbClr val="FF0000"/>
                </a:solidFill>
              </a:rPr>
              <a:t>PC26</a:t>
            </a:r>
            <a:r>
              <a:rPr lang="en-US" sz="3000" b="1" dirty="0">
                <a:solidFill>
                  <a:srgbClr val="FF0000"/>
                </a:solidFill>
              </a:rPr>
              <a:t/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 err="1">
                <a:solidFill>
                  <a:srgbClr val="FF0000"/>
                </a:solidFill>
              </a:rPr>
              <a:t>POL104</a:t>
            </a:r>
            <a:r>
              <a:rPr lang="en-US" sz="3000" b="1" dirty="0">
                <a:solidFill>
                  <a:srgbClr val="FF0000"/>
                </a:solidFill>
              </a:rPr>
              <a:t>/03: Po 2. 11. 15:15–16:45 </a:t>
            </a:r>
            <a:r>
              <a:rPr lang="en-US" sz="3000" b="1" dirty="0" err="1" smtClean="0">
                <a:solidFill>
                  <a:srgbClr val="FF0000"/>
                </a:solidFill>
              </a:rPr>
              <a:t>PC25</a:t>
            </a:r>
            <a:r>
              <a:rPr lang="en-US" sz="3000" b="1" dirty="0">
                <a:solidFill>
                  <a:srgbClr val="FF0000"/>
                </a:solidFill>
              </a:rPr>
              <a:t/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 err="1">
                <a:solidFill>
                  <a:srgbClr val="FF0000"/>
                </a:solidFill>
              </a:rPr>
              <a:t>POL104</a:t>
            </a:r>
            <a:r>
              <a:rPr lang="en-US" sz="3000" b="1" dirty="0">
                <a:solidFill>
                  <a:srgbClr val="FF0000"/>
                </a:solidFill>
              </a:rPr>
              <a:t>/04: Po 2. 11. </a:t>
            </a:r>
            <a:r>
              <a:rPr lang="cs-CZ" sz="3000" b="1" dirty="0" smtClean="0">
                <a:solidFill>
                  <a:srgbClr val="FF0000"/>
                </a:solidFill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</a:rPr>
              <a:t>8:00–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9:30 </a:t>
            </a:r>
            <a:r>
              <a:rPr lang="cs-CZ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PC25</a:t>
            </a:r>
            <a:endParaRPr lang="cs-CZ" altLang="cs-CZ" sz="3000" b="1" dirty="0">
              <a:solidFill>
                <a:srgbClr val="FF0000"/>
              </a:solidFill>
            </a:endParaRPr>
          </a:p>
          <a:p>
            <a:endParaRPr lang="cs-CZ" alt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3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600" b="1" dirty="0"/>
              <a:t>Pro vyhledávání odborných informací </a:t>
            </a:r>
            <a:r>
              <a:rPr lang="cs-CZ" altLang="cs-CZ" sz="2600" dirty="0"/>
              <a:t>používejte </a:t>
            </a:r>
            <a:r>
              <a:rPr lang="cs-CZ" altLang="cs-CZ" sz="26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400" dirty="0"/>
              <a:t>Ověřené, kvalitní, jedinečné informace</a:t>
            </a:r>
            <a:endParaRPr lang="cs-CZ" altLang="cs-CZ" sz="24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26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4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4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2600" b="1" dirty="0"/>
              <a:t>Mimo počítačovou síť MU si nastavte vzdálený přístup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400" dirty="0"/>
              <a:t>Např. </a:t>
            </a:r>
            <a:r>
              <a:rPr lang="cs-CZ" altLang="cs-CZ" sz="2400" dirty="0" err="1"/>
              <a:t>OpenVPN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Shibboleth</a:t>
            </a:r>
            <a:endParaRPr lang="cs-CZ" altLang="cs-CZ" sz="24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2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/>
              <a:t>Práce </a:t>
            </a:r>
            <a:r>
              <a:rPr lang="cs-CZ" altLang="cs-CZ" sz="2600" b="1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typy </a:t>
            </a:r>
            <a:r>
              <a:rPr lang="cs-CZ" altLang="cs-CZ" sz="2600" dirty="0"/>
              <a:t>informačních </a:t>
            </a:r>
            <a:r>
              <a:rPr lang="cs-CZ" altLang="cs-CZ" sz="2600" dirty="0" smtClean="0"/>
              <a:t>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kde </a:t>
            </a:r>
            <a:r>
              <a:rPr lang="cs-CZ" altLang="cs-CZ" sz="2600" dirty="0"/>
              <a:t>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Nalézt/získat</a:t>
            </a:r>
            <a:r>
              <a:rPr lang="cs-CZ" altLang="cs-CZ" sz="3000" dirty="0" smtClean="0"/>
              <a:t> </a:t>
            </a:r>
            <a:r>
              <a:rPr lang="cs-CZ" altLang="cs-CZ" sz="3000" dirty="0"/>
              <a:t>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gramotnost II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sz="280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Získání dokumentů</a:t>
            </a:r>
            <a:r>
              <a:rPr lang="cs-CZ" altLang="cs-CZ" sz="3000" dirty="0"/>
              <a:t>*</a:t>
            </a:r>
            <a:r>
              <a:rPr lang="cs-CZ" altLang="cs-CZ" sz="3000" dirty="0" smtClean="0"/>
              <a:t>:</a:t>
            </a:r>
            <a:endParaRPr lang="cs-CZ" altLang="cs-CZ" sz="30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>
                <a:hlinkClick r:id="rId3"/>
              </a:rPr>
              <a:t>Výpůjčka z knihovny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>
                <a:hlinkClick r:id="rId4"/>
              </a:rPr>
              <a:t>Výpůjčka/dodání dokumentu z jiné knihovny v ČR/zahraničí – MVS, MMVS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>
                <a:hlinkClick r:id="rId5"/>
              </a:rPr>
              <a:t>E-</a:t>
            </a:r>
            <a:r>
              <a:rPr lang="cs-CZ" altLang="cs-CZ" sz="2800" dirty="0" err="1">
                <a:hlinkClick r:id="rId5"/>
              </a:rPr>
              <a:t>prezenčka</a:t>
            </a:r>
            <a:r>
              <a:rPr lang="cs-CZ" altLang="cs-CZ" sz="2800" dirty="0">
                <a:hlinkClick r:id="rId5"/>
              </a:rPr>
              <a:t>,</a:t>
            </a:r>
            <a:r>
              <a:rPr lang="cs-CZ" altLang="cs-CZ" sz="2800" dirty="0"/>
              <a:t> </a:t>
            </a:r>
            <a:r>
              <a:rPr lang="cs-CZ" altLang="cs-CZ" sz="2800" dirty="0">
                <a:hlinkClick r:id="rId6"/>
              </a:rPr>
              <a:t>Copy on </a:t>
            </a:r>
            <a:r>
              <a:rPr lang="cs-CZ" altLang="cs-CZ" sz="2800" dirty="0" err="1">
                <a:hlinkClick r:id="rId6"/>
              </a:rPr>
              <a:t>Demand</a:t>
            </a:r>
            <a:r>
              <a:rPr lang="cs-CZ" altLang="cs-CZ" sz="2800" dirty="0">
                <a:hlinkClick r:id="rId6"/>
              </a:rPr>
              <a:t> (</a:t>
            </a:r>
            <a:r>
              <a:rPr lang="cs-CZ" altLang="cs-CZ" sz="2800" dirty="0" err="1">
                <a:hlinkClick r:id="rId6"/>
              </a:rPr>
              <a:t>CoD</a:t>
            </a:r>
            <a:r>
              <a:rPr lang="cs-CZ" altLang="cs-CZ" sz="2800" dirty="0">
                <a:hlinkClick r:id="rId6"/>
              </a:rPr>
              <a:t>)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>
                <a:hlinkClick r:id="rId7"/>
              </a:rPr>
              <a:t>Licencované databáze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6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901</Words>
  <Application>Microsoft Office PowerPoint</Application>
  <PresentationFormat>Předvádění na obrazovce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Motiv systému Office</vt:lpstr>
      <vt:lpstr>Informační zdroje pro studenty POL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81</cp:revision>
  <cp:lastPrinted>2015-10-08T12:04:47Z</cp:lastPrinted>
  <dcterms:created xsi:type="dcterms:W3CDTF">2015-08-18T07:57:33Z</dcterms:created>
  <dcterms:modified xsi:type="dcterms:W3CDTF">2015-10-21T12:25:21Z</dcterms:modified>
</cp:coreProperties>
</file>