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89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69B2-5F13-4CF3-A957-29061F9AEFB8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ED10-7C3B-4950-B79E-719A36972D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CE3A-3BA7-4E10-9480-EF8C4A7ABFD0}" type="datetimeFigureOut">
              <a:rPr lang="cs-CZ"/>
              <a:pPr>
                <a:defRPr/>
              </a:pPr>
              <a:t>8.10.2015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D7C7-4F0D-47EF-89D5-2761CB6FE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7B9795-9204-416D-BC3D-AB5DF595CEE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6A22AE-1C2D-483D-9F18-9C25E3B555D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181, 8.10.2015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v politologii 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smtClean="0"/>
              <a:t>NEBOLI (Blaikie 2001:42)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Co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Proč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Jak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Jaká výzkumná strategie bude využita?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Kde jsou k dispozici data?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 budou sebrána a analyzována?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Jaký bude harmonogram výzkumu?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+mj-lt"/>
              </a:rPr>
              <a:t>Tento krok zároveň znamená rozhodnutí o </a:t>
            </a:r>
            <a:r>
              <a:rPr lang="cs-CZ" sz="2800" b="1" dirty="0" smtClean="0">
                <a:latin typeface="+mj-lt"/>
              </a:rPr>
              <a:t>míře a způsobu redukce informací</a:t>
            </a:r>
            <a:r>
              <a:rPr lang="cs-CZ" sz="2800" dirty="0" smtClean="0">
                <a:latin typeface="+mj-lt"/>
              </a:rPr>
              <a:t> v rámci výzkumu.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VÝZKUM (VÝZVY)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type="tbl"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Fáze výzkumu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Klíčová výzva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Výzkumný problém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Relevance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Koncepty a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Přesná 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Měření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 a reliabilita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Konstrukce vzorku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Interpretace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Validní a nejlepší vysvětlení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Teoretické závěry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Vědecký pokrok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Výzkumné téma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téma obvykle souvisí s </a:t>
            </a:r>
            <a:r>
              <a:rPr lang="cs-CZ" sz="2400" b="1" dirty="0" smtClean="0">
                <a:latin typeface="+mj-lt"/>
              </a:rPr>
              <a:t>politickým</a:t>
            </a:r>
            <a:r>
              <a:rPr lang="cs-CZ" sz="2400" dirty="0" smtClean="0">
                <a:latin typeface="+mj-lt"/>
              </a:rPr>
              <a:t> (tj. s politickou realitou) nebo </a:t>
            </a:r>
            <a:r>
              <a:rPr lang="cs-CZ" sz="2400" b="1" dirty="0" smtClean="0">
                <a:latin typeface="+mj-lt"/>
              </a:rPr>
              <a:t>politologickým</a:t>
            </a:r>
            <a:r>
              <a:rPr lang="cs-CZ" sz="2400" dirty="0" smtClean="0">
                <a:latin typeface="+mj-lt"/>
              </a:rPr>
              <a:t> problémem (tj. způsobem, jakým politologie přistupuje k politické realitě).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Na výběr výzkumného tématu má vliv osobní, akademická a sociální </a:t>
            </a:r>
            <a:r>
              <a:rPr lang="cs-CZ" sz="2400" b="1" dirty="0" smtClean="0">
                <a:latin typeface="+mj-lt"/>
              </a:rPr>
              <a:t>motivace</a:t>
            </a:r>
            <a:r>
              <a:rPr lang="cs-CZ" sz="2400" dirty="0" smtClean="0">
                <a:latin typeface="+mj-lt"/>
              </a:rPr>
              <a:t> vědce, </a:t>
            </a:r>
            <a:r>
              <a:rPr lang="cs-CZ" sz="2400" b="1" dirty="0" smtClean="0">
                <a:latin typeface="+mj-lt"/>
              </a:rPr>
              <a:t>stav dosavadního výzkumu</a:t>
            </a:r>
            <a:r>
              <a:rPr lang="cs-CZ" sz="2400" dirty="0" smtClean="0">
                <a:latin typeface="+mj-lt"/>
              </a:rPr>
              <a:t>, </a:t>
            </a:r>
            <a:r>
              <a:rPr lang="cs-CZ" sz="2400" b="1" dirty="0" smtClean="0">
                <a:latin typeface="+mj-lt"/>
              </a:rPr>
              <a:t>omezení </a:t>
            </a:r>
            <a:r>
              <a:rPr lang="cs-CZ" sz="2400" dirty="0" smtClean="0">
                <a:latin typeface="+mj-lt"/>
              </a:rPr>
              <a:t>(publikum, politický faktor, finanční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Motivy pro výzkum se zásadně liší podle toho, zda jde o </a:t>
            </a:r>
            <a:r>
              <a:rPr lang="cs-CZ" sz="2400" b="1" dirty="0" smtClean="0">
                <a:latin typeface="+mj-lt"/>
              </a:rPr>
              <a:t>základní</a:t>
            </a:r>
            <a:r>
              <a:rPr lang="cs-CZ" sz="2400" dirty="0" smtClean="0">
                <a:latin typeface="+mj-lt"/>
              </a:rPr>
              <a:t> nebo </a:t>
            </a:r>
            <a:r>
              <a:rPr lang="cs-CZ" sz="2400" b="1" dirty="0" smtClean="0">
                <a:latin typeface="+mj-lt"/>
              </a:rPr>
              <a:t>aplikovaný</a:t>
            </a:r>
            <a:r>
              <a:rPr lang="cs-CZ" sz="2400" dirty="0" smtClean="0">
                <a:latin typeface="+mj-lt"/>
              </a:rPr>
              <a:t> výzkum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Hledání výzkumného tématu podle von Alemanna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v politice/politologii často diskutován?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málo zohledňován?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samozřejmost musí být jednou zpochybněna?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nepravděpodobnost si zaslouží být zkoumána?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Jak to bylo doopravdy?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Proč se toho dosáhlo?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Kdo něco činí, kdy, proč a s jakými výsledky?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lze dělat?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se stane, když?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jsem četl, slyšel, myslel, co mě zaujalo, znepokojilo, mobilizovalo?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Teoretická a sociální relevance výzkumné otázky</a:t>
            </a:r>
            <a:endParaRPr lang="cs-CZ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latin typeface="+mj-lt"/>
              </a:rPr>
              <a:t>Důležité kritérium pro posouzení hodnoty výzkumu</a:t>
            </a:r>
          </a:p>
          <a:p>
            <a:pPr eaLnBrk="1" hangingPunct="1"/>
            <a:r>
              <a:rPr lang="cs-CZ" dirty="0" smtClean="0">
                <a:latin typeface="+mj-lt"/>
              </a:rPr>
              <a:t>Nemusí být nutně kompromisem</a:t>
            </a:r>
          </a:p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r>
              <a:rPr lang="cs-CZ" b="1" dirty="0" smtClean="0">
                <a:latin typeface="+mj-lt"/>
              </a:rPr>
              <a:t>Teoretická relevance</a:t>
            </a:r>
            <a:r>
              <a:rPr lang="cs-CZ" dirty="0" smtClean="0">
                <a:latin typeface="+mj-lt"/>
              </a:rPr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 smtClean="0">
                <a:latin typeface="+mj-lt"/>
              </a:rPr>
              <a:t>Sociální relevance: </a:t>
            </a:r>
            <a:r>
              <a:rPr lang="cs-CZ" dirty="0" smtClean="0">
                <a:latin typeface="+mj-lt"/>
              </a:rPr>
              <a:t>výsledek výzkumu má 1.sociální dopad, neboť 2.je možné určit, že některé (sociální) výsledky jsou lepší než jiné.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Teoretická relevance (způsoby)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r>
              <a:rPr lang="cs-CZ" dirty="0" smtClean="0">
                <a:latin typeface="+mj-lt"/>
              </a:rPr>
              <a:t>Koho se výzkumná otázka potenciálně týká a jak?</a:t>
            </a:r>
          </a:p>
          <a:p>
            <a:pPr eaLnBrk="1" hangingPunct="1"/>
            <a:r>
              <a:rPr lang="cs-CZ" dirty="0" smtClean="0">
                <a:latin typeface="+mj-lt"/>
              </a:rPr>
              <a:t>Jaké jsou zabudovány ve výzkumu hodnotící mechanismy (jak na jeho základě může řešitel, zadavatel, subjekt, hodnotit, co je lepší a co horší)?</a:t>
            </a:r>
          </a:p>
          <a:p>
            <a:pPr eaLnBrk="1" hangingPunct="1"/>
            <a:r>
              <a:rPr lang="cs-CZ" dirty="0" smtClean="0">
                <a:latin typeface="+mj-lt"/>
              </a:rPr>
              <a:t>Jakou praktickou aplikaci výzkum nabízí?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Banalita vs. Zkoumatelnost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48037"/>
              </p:ext>
            </p:extLst>
          </p:nvPr>
        </p:nvGraphicFramePr>
        <p:xfrm>
          <a:off x="1475656" y="3140968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Dobře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potřeba se vyhnout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IDEÁL (neexistuje?)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Špatně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proto je teorie</a:t>
                      </a:r>
                      <a:r>
                        <a:rPr lang="cs-CZ" baseline="0" dirty="0" smtClean="0">
                          <a:latin typeface="+mj-lt"/>
                        </a:rPr>
                        <a:t> výzkumné praxe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Cíle výzkumu a výzkumné otázky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otázky představují první redukcí zkoumaného tématu. Měly by (</a:t>
            </a:r>
            <a:r>
              <a:rPr lang="cs-CZ" sz="2400" dirty="0" err="1" smtClean="0">
                <a:latin typeface="+mj-lt"/>
              </a:rPr>
              <a:t>Mason</a:t>
            </a:r>
            <a:r>
              <a:rPr lang="cs-CZ" sz="2400" dirty="0" smtClean="0">
                <a:latin typeface="+mj-lt"/>
              </a:rPr>
              <a:t> 1996):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>
                <a:latin typeface="+mj-lt"/>
              </a:rPr>
              <a:t>„být jasně formulované, intelektuálně plnohodnotné a </a:t>
            </a:r>
            <a:r>
              <a:rPr lang="cs-CZ" sz="2400" dirty="0" err="1" smtClean="0">
                <a:latin typeface="+mj-lt"/>
              </a:rPr>
              <a:t>zkoumatelné</a:t>
            </a:r>
            <a:r>
              <a:rPr lang="cs-CZ" sz="2400" dirty="0" smtClean="0">
                <a:latin typeface="+mj-lt"/>
              </a:rPr>
              <a:t>, neboť spojují přání vědce -</a:t>
            </a:r>
            <a:r>
              <a:rPr lang="cs-CZ" sz="2400" b="1" dirty="0" smtClean="0">
                <a:latin typeface="+mj-lt"/>
              </a:rPr>
              <a:t>co zkoumat-</a:t>
            </a:r>
            <a:r>
              <a:rPr lang="cs-CZ" sz="2400" dirty="0" smtClean="0">
                <a:latin typeface="+mj-lt"/>
              </a:rPr>
              <a:t> se </a:t>
            </a:r>
            <a:r>
              <a:rPr lang="cs-CZ" sz="2400" b="1" dirty="0" smtClean="0">
                <a:latin typeface="+mj-lt"/>
              </a:rPr>
              <a:t>způsobem zkoumání</a:t>
            </a:r>
            <a:r>
              <a:rPr lang="cs-CZ" sz="2400" dirty="0" smtClean="0">
                <a:latin typeface="+mj-lt"/>
              </a:rPr>
              <a:t>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05717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Stavte „co“ před „jak“</a:t>
            </a:r>
          </a:p>
          <a:p>
            <a:endParaRPr lang="cs-CZ" dirty="0" smtClean="0"/>
          </a:p>
          <a:p>
            <a:r>
              <a:rPr lang="cs-CZ" dirty="0" smtClean="0"/>
              <a:t>Téma, teorie, celý výzkum </a:t>
            </a:r>
            <a:r>
              <a:rPr lang="cs-CZ" u="sng" dirty="0" smtClean="0"/>
              <a:t>se nesmí </a:t>
            </a:r>
            <a:r>
              <a:rPr lang="cs-CZ" dirty="0" smtClean="0"/>
              <a:t>podřizovat metodám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30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Sociálněvědný</a:t>
            </a:r>
            <a:r>
              <a:rPr lang="cs-CZ" dirty="0"/>
              <a:t> výzkum (</a:t>
            </a:r>
            <a:r>
              <a:rPr lang="cs-CZ" i="1" dirty="0" err="1"/>
              <a:t>research</a:t>
            </a:r>
            <a:r>
              <a:rPr lang="cs-CZ" dirty="0"/>
              <a:t>): definice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: </a:t>
            </a:r>
            <a:r>
              <a:rPr lang="cs-CZ" u="sng" dirty="0" smtClean="0">
                <a:latin typeface="+mj-lt"/>
              </a:rPr>
              <a:t>1.</a:t>
            </a:r>
            <a:r>
              <a:rPr lang="cs-CZ" dirty="0" smtClean="0">
                <a:latin typeface="+mj-lt"/>
              </a:rPr>
              <a:t> aktivní, soustavný a systematický proces bádání s cílem zjišťování, interpretace a prověřování fakt, událostí, chování či teorií a/(„základní výzkum“) nebo </a:t>
            </a:r>
            <a:r>
              <a:rPr lang="cs-CZ" u="sng" dirty="0" smtClean="0">
                <a:latin typeface="+mj-lt"/>
              </a:rPr>
              <a:t>2.</a:t>
            </a:r>
            <a:r>
              <a:rPr lang="cs-CZ" dirty="0" smtClean="0">
                <a:latin typeface="+mj-lt"/>
              </a:rPr>
              <a:t> praktická aplikace </a:t>
            </a:r>
            <a:r>
              <a:rPr lang="cs-CZ" u="sng" dirty="0" smtClean="0">
                <a:latin typeface="+mj-lt"/>
              </a:rPr>
              <a:t>1. („aplikovaný výzkum“).</a:t>
            </a:r>
          </a:p>
          <a:p>
            <a:pPr eaLnBrk="1" hangingPunct="1">
              <a:buFont typeface="Wingdings" pitchFamily="2" charset="2"/>
              <a:buNone/>
            </a:pPr>
            <a:endParaRPr lang="cs-CZ" u="sng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latin typeface="+mj-lt"/>
              </a:rPr>
              <a:t>Slova </a:t>
            </a:r>
            <a:r>
              <a:rPr lang="cs-CZ" u="sng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 se používá i v souvislosti s určitým objemem informací o určitém předmětu.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Hierarchie výzkumných otázek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Váš výzkum můžete (měli byste </a:t>
            </a:r>
            <a:r>
              <a:rPr lang="cs-CZ" dirty="0" smtClean="0">
                <a:latin typeface="+mj-lt"/>
                <a:sym typeface="Wingdings" pitchFamily="2" charset="2"/>
              </a:rPr>
              <a:t>) uchopit na pěti úrovních: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r>
              <a:rPr lang="cs-CZ" b="1" dirty="0" smtClean="0">
                <a:latin typeface="+mj-lt"/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5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latin typeface="+mj-lt"/>
            </a:endParaRPr>
          </a:p>
          <a:p>
            <a:endParaRPr lang="cs-CZ" b="1" dirty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Oblast výzkumu: </a:t>
            </a:r>
            <a:r>
              <a:rPr lang="cs-CZ" dirty="0" smtClean="0">
                <a:latin typeface="+mj-lt"/>
              </a:rPr>
              <a:t>to co nás zajímá (neproblematické)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Témata výzkumu</a:t>
            </a:r>
            <a:r>
              <a:rPr lang="cs-CZ" dirty="0" smtClean="0">
                <a:latin typeface="+mj-lt"/>
              </a:rPr>
              <a:t>: složitější (musíte se něčeho vzdát, zároveň limituje literaturu, kterou je potřeba posoudit).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+mj-lt"/>
              </a:rPr>
              <a:t>Oblasti:</a:t>
            </a:r>
          </a:p>
          <a:p>
            <a:r>
              <a:rPr lang="cs-CZ" dirty="0" smtClean="0">
                <a:latin typeface="+mj-lt"/>
              </a:rPr>
              <a:t>Česká politika, Demokratizace, Antikomunismus, Emoce v politice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Témata: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Opoziční smlouva, Institucionalizace demokratických pravidel, Rozšíření antikomistických postojů v populaci, Emoce a politická participace.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a specifické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+mj-lt"/>
              </a:rPr>
              <a:t>Dále omezují téma. Obecná otázka je obvykle příliš „obecná“, je nutné ji dále specifikovat ve specifických otázkách (nejčastěji několika).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3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+mj-lt"/>
              </a:rPr>
              <a:t>Výzkumné téma: Emoce a politická participace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Liší se nějak jednotlivé emoce v tom, jak ovlivňují ochotu politicky participovat?</a:t>
            </a:r>
          </a:p>
          <a:p>
            <a:r>
              <a:rPr lang="cs-CZ" dirty="0" smtClean="0">
                <a:latin typeface="+mj-lt"/>
              </a:rPr>
              <a:t>Specifická otázka: Ovlivňují vztek a sklíčenost ochotu politicky participovat stejně nebo různě?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NEBO</a:t>
            </a: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Jaké emoce vyvolává politická participace?</a:t>
            </a:r>
          </a:p>
          <a:p>
            <a:r>
              <a:rPr lang="cs-CZ" b="1" dirty="0" smtClean="0">
                <a:latin typeface="+mj-lt"/>
              </a:rPr>
              <a:t>Specifická otázka: </a:t>
            </a:r>
            <a:r>
              <a:rPr lang="cs-CZ" dirty="0" smtClean="0">
                <a:latin typeface="+mj-lt"/>
              </a:rPr>
              <a:t>Vnímají emociálně politickou participaci různé věkové skupiny stejně nebo různě?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2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Specifičnost otázky a úroveň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Dostatečně specifickou otázku máme v případě, pokud jsme již schopni jednoznačně určit, jaká </a:t>
            </a:r>
            <a:r>
              <a:rPr lang="cs-CZ" b="1" dirty="0" smtClean="0">
                <a:latin typeface="+mj-lt"/>
              </a:rPr>
              <a:t>data</a:t>
            </a:r>
            <a:r>
              <a:rPr lang="cs-CZ" dirty="0" smtClean="0">
                <a:latin typeface="+mj-lt"/>
              </a:rPr>
              <a:t> potřebujeme k jejímu zodpovězení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neboli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b="1" dirty="0" smtClean="0">
                <a:latin typeface="+mj-lt"/>
              </a:rPr>
              <a:t>zaměřte se na pozorovatelné (</a:t>
            </a:r>
            <a:r>
              <a:rPr lang="cs-CZ" dirty="0" smtClean="0">
                <a:latin typeface="+mj-lt"/>
              </a:rPr>
              <a:t>klaďte si otázky jako „Jaké jsou pozorovatelné důsledky této teorie?“, ale také „Mají tato data význam pro mou teorii?“)</a:t>
            </a: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9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Empirické kritérium pro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Problém s některými </a:t>
            </a:r>
            <a:r>
              <a:rPr lang="cs-CZ" b="1" dirty="0" smtClean="0">
                <a:latin typeface="+mj-lt"/>
              </a:rPr>
              <a:t>normativními</a:t>
            </a:r>
            <a:r>
              <a:rPr lang="cs-CZ" dirty="0" smtClean="0">
                <a:latin typeface="+mj-lt"/>
              </a:rPr>
              <a:t> otázkami (na vstupu): „Jaká má být dobrá internetová kampaň?“, „Má ČR provést volební reformu?“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(je nutné přeformulovat, aby bylo jasné, jaká data potřebujeme)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2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„Machiavellistická“ pravidla pro výzkumné otázky (Shively)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</a:rPr>
              <a:t>měly by připouštět možnost, že budou učiněny </a:t>
            </a:r>
            <a:r>
              <a:rPr lang="cs-CZ" b="1" dirty="0" smtClean="0">
                <a:latin typeface="+mj-lt"/>
              </a:rPr>
              <a:t>co nejširší závěry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	(příklad: prezidentství- politická biografie vs. srovnání prvního a druhého období např. V otázce využívání pravomocí a otázka, jaké faktory ovlivňují rozdíly mezi nimi)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2. striktně dodržovat kritéria teoretické relevance 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3. pište o nich co nejpoutavěji- dobrá otázka musí zaujmout nejen vás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Kritický přehled literatury (</a:t>
            </a:r>
            <a:r>
              <a:rPr lang="cs-CZ" b="1" i="1" dirty="0" smtClean="0"/>
              <a:t>Literature Review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39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Kritický přehled literatury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Následuje obvykle po formulaci výzkumných otázek</a:t>
            </a:r>
          </a:p>
          <a:p>
            <a:r>
              <a:rPr lang="cs-CZ" dirty="0" smtClean="0"/>
              <a:t>Naznačuje dosavadní odpovědi na výzkumnou otázku</a:t>
            </a:r>
          </a:p>
          <a:p>
            <a:r>
              <a:rPr lang="cs-CZ" dirty="0" smtClean="0"/>
              <a:t>Tvoří součást práce, ale musí být napsaný tak, aby mohl existovat i jako samostatný text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90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Politologie- aplikovaný nebo základní výzkum?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800" dirty="0" smtClean="0">
                <a:latin typeface="+mj-lt"/>
              </a:rPr>
              <a:t>V politologii převažuje základní výzkum, případně kombinace základního a aplikovaného výzkumu. Tím se politologie odlišuje od některých jiných </a:t>
            </a:r>
            <a:r>
              <a:rPr lang="cs-CZ" sz="2800" dirty="0" err="1" smtClean="0">
                <a:latin typeface="+mj-lt"/>
              </a:rPr>
              <a:t>sociálněvědních</a:t>
            </a:r>
            <a:r>
              <a:rPr lang="cs-CZ" sz="2800" dirty="0" smtClean="0">
                <a:latin typeface="+mj-lt"/>
              </a:rPr>
              <a:t> disciplín (např. sociální politiky).</a:t>
            </a:r>
          </a:p>
          <a:p>
            <a:pPr eaLnBrk="1" hangingPunct="1">
              <a:buFont typeface="Wingdings" pitchFamily="2" charset="2"/>
              <a:buNone/>
            </a:pPr>
            <a:endParaRPr lang="cs-CZ" sz="2800" dirty="0" smtClean="0">
              <a:latin typeface="+mj-lt"/>
            </a:endParaRPr>
          </a:p>
          <a:p>
            <a:pPr eaLnBrk="1" hangingPunct="1"/>
            <a:r>
              <a:rPr lang="cs-CZ" sz="2800" dirty="0" smtClean="0">
                <a:latin typeface="+mj-lt"/>
              </a:rPr>
              <a:t>Čistě aplikovaný výzkum souvisí s rozvojem </a:t>
            </a:r>
            <a:r>
              <a:rPr lang="cs-CZ" sz="2800" b="1" dirty="0" smtClean="0">
                <a:latin typeface="+mj-lt"/>
              </a:rPr>
              <a:t>politického poradenství</a:t>
            </a:r>
            <a:r>
              <a:rPr lang="cs-CZ" sz="2800" dirty="0" smtClean="0">
                <a:latin typeface="+mj-lt"/>
              </a:rPr>
              <a:t>, které probíhá obvykle mimo akademickou sféru, a </a:t>
            </a:r>
            <a:r>
              <a:rPr lang="cs-CZ" sz="2800" b="1" dirty="0" smtClean="0">
                <a:latin typeface="+mj-lt"/>
              </a:rPr>
              <a:t>výzkumem </a:t>
            </a:r>
            <a:r>
              <a:rPr lang="cs-CZ" sz="2800" b="1" i="1" dirty="0" smtClean="0">
                <a:latin typeface="+mj-lt"/>
              </a:rPr>
              <a:t>policy (</a:t>
            </a:r>
            <a:r>
              <a:rPr lang="cs-CZ" sz="2800" b="1" dirty="0" smtClean="0">
                <a:latin typeface="+mj-lt"/>
              </a:rPr>
              <a:t>veřejná politika</a:t>
            </a:r>
            <a:r>
              <a:rPr lang="cs-CZ" sz="2800" b="1" i="1" dirty="0" smtClean="0">
                <a:latin typeface="+mj-lt"/>
              </a:rPr>
              <a:t>)</a:t>
            </a:r>
            <a:r>
              <a:rPr lang="cs-CZ" sz="28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b="1" dirty="0" smtClean="0"/>
              <a:t>Ukažte, že váš výzkum spočívá na ramenou obrů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859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Úkoly kritického zhodnocení literatury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Jaké názory/přístupy se vyslovují k výzkumné otázce? Existují nějací klasici, kteří významně ovlivnili odpověď na ni?</a:t>
            </a:r>
          </a:p>
          <a:p>
            <a:r>
              <a:rPr lang="cs-CZ" dirty="0" smtClean="0">
                <a:latin typeface="+mj-lt"/>
              </a:rPr>
              <a:t>Jak by každý proud odpověděl na naši otázku?</a:t>
            </a:r>
          </a:p>
          <a:p>
            <a:r>
              <a:rPr lang="cs-CZ" dirty="0" smtClean="0">
                <a:latin typeface="+mj-lt"/>
              </a:rPr>
              <a:t>Jaké mají tyto odpovědi silné a slabé stránky?</a:t>
            </a:r>
          </a:p>
          <a:p>
            <a:r>
              <a:rPr lang="cs-CZ" dirty="0" smtClean="0">
                <a:latin typeface="+mj-lt"/>
              </a:rPr>
              <a:t>Které proudy jsou pro nás nejvhodnější k využití v práci a proč? (pokud nějakou píšeme).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73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 výzkumné otázce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Někdy jsou etablované, jindy je musíte sami kriticky interpretovat</a:t>
            </a:r>
          </a:p>
          <a:p>
            <a:r>
              <a:rPr lang="cs-CZ" dirty="0" smtClean="0">
                <a:latin typeface="+mj-lt"/>
              </a:rPr>
              <a:t>Někdy je toho málo na „přístup“ (nové fenomény- př. nové formy mobilizace a jejich efekty), pak si pomáháte tím, co je nejblíže (př. staré formy mobilizace a jejich efekty)</a:t>
            </a:r>
          </a:p>
          <a:p>
            <a:r>
              <a:rPr lang="cs-CZ" dirty="0" smtClean="0">
                <a:latin typeface="+mj-lt"/>
              </a:rPr>
              <a:t>Základní otázka: v čem se shodují a v čem liší?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63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kritické interpretace přístupů k výzkumné otázce: Strmiska-Chytilek 2012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Otázka: lze uplatňovat stejné konceptuální rámce pro výzkum politických stran ve vyspělých i rozvíjejících se zemích?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2 základní odpovědi: </a:t>
            </a:r>
          </a:p>
          <a:p>
            <a:r>
              <a:rPr lang="cs-CZ" dirty="0" smtClean="0">
                <a:latin typeface="+mj-lt"/>
              </a:rPr>
              <a:t>Sartori- v žádném případě ne </a:t>
            </a:r>
          </a:p>
          <a:p>
            <a:r>
              <a:rPr lang="cs-CZ" dirty="0" smtClean="0">
                <a:latin typeface="+mj-lt"/>
              </a:rPr>
              <a:t>Mainwaring- ano, všechny stranické systémy tvoří kontinuum „institucionalizovanosti“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1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přístupy odpovídají na naši otázku?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Pokud vůbec, tak v 99% 1.špatně studujeme nebo 2. máme špatně formulovanou otázku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Pokud nějak, pak je potřeba vysvětlit, v čem se shodují a v čem odlišují (nejlepší situace).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Pokud všichni odpovídají stejně, je slušná šance, že otázka je banální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5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mohou být problémy dosavadních odpovědí?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Zastaralost věcná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Zastaralost konceptuální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Etnocentrismus, Kontext (nesmíme zanedbat)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62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dobré odpovědi nabízí jednotlivé přístupy?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Těžká část- dívejte se na problém očima těch přístupů, ne svýma!</a:t>
            </a:r>
          </a:p>
          <a:p>
            <a:endParaRPr lang="cs-CZ" dirty="0">
              <a:latin typeface="+mj-lt"/>
            </a:endParaRP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Posuzujte empirickou využitelnost a logickou konzistenci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04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přístup si vybereme?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Výjimečně posuzujeme v celé práci problém z více perspektiv</a:t>
            </a:r>
          </a:p>
          <a:p>
            <a:pPr marL="0" indent="0">
              <a:buNone/>
            </a:pP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Obvykleme vybereme jeden, jasně vysvětlíme kritéria (menší prozkoumanost, sociální relevance)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822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kritické zhodnocení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Výstižné názvy kapitol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„Jak probíhají volební reformy: tři přístupy“ = správně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„Průběh volebních reforem“ = špatně (implikuje popis, není jasné, že jde o konfliktní věc)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07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kritické zhodnocení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Držte se úkolů 1-4, nejde o to, řadit za sebe argumenty z toho, co si přečtete, je nutné je strukturovat, konstantně mezi nimi posuzovat= </a:t>
            </a:r>
            <a:r>
              <a:rPr lang="cs-CZ" b="1" dirty="0" smtClean="0">
                <a:latin typeface="+mj-lt"/>
              </a:rPr>
              <a:t>syntéza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Argumenty přístupů prezentujete nezaujatě</a:t>
            </a: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Váš zkoumaný případ/případy prozatím příliš do argumentace věcně nezapojujte 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32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Základní a aplikovaný výzkum: rozdíly v motivaci vědce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981075"/>
            <a:ext cx="7772400" cy="5616575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12717"/>
              </p:ext>
            </p:extLst>
          </p:nvPr>
        </p:nvGraphicFramePr>
        <p:xfrm>
          <a:off x="1763713" y="908050"/>
          <a:ext cx="7129487" cy="5949282"/>
        </p:xfrm>
        <a:graphic>
          <a:graphicData uri="http://schemas.openxmlformats.org/drawingml/2006/table">
            <a:tbl>
              <a:tblPr/>
              <a:tblGrid>
                <a:gridCol w="3565597"/>
                <a:gridCol w="3563890"/>
              </a:tblGrid>
              <a:tr h="806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7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Poskytuje emoční uspokojení, je posuzován vědeckou komunitou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Je součástí pracovních povinností, posuzován jeho iniciátory a sponzory, tj. i mimo vědeckou komunitu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Svoboda volby výzkumných témat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Volba výzkumných témat podřízena požadavkům zadavatele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Podřízení paradigmatu vědy, striktní postupy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Striktně vědecký postup je méně zaručen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Primární snaha o koherenci výzkumu a korektnost výzkumného plánu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Základním cílem snaha o aplikaci výsledků na oblast, která zajímá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snaha o rozvoj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zisk nebo využití (aplikace)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Měřítkem úspěchu publikace a citovanost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Úspěch měřen spokojeností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 smtClean="0"/>
              <a:t>Cíle výzkumu (</a:t>
            </a:r>
            <a:r>
              <a:rPr lang="cs-CZ" sz="3200" dirty="0" err="1" smtClean="0"/>
              <a:t>Blaikie</a:t>
            </a:r>
            <a:r>
              <a:rPr lang="cs-CZ" sz="3200" dirty="0" smtClean="0"/>
              <a:t> 2001:72)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81075"/>
            <a:ext cx="6400800" cy="5114925"/>
          </a:xfrm>
        </p:spPr>
        <p:txBody>
          <a:bodyPr/>
          <a:lstStyle/>
          <a:p>
            <a:pPr eaLnBrk="1" hangingPunct="1"/>
            <a:r>
              <a:rPr lang="cs-CZ" sz="1600" dirty="0" smtClean="0">
                <a:latin typeface="+mj-lt"/>
              </a:rPr>
              <a:t>Na základě znalosti pramenů a stanovení výzkumných otázek je možné definovat cíle (</a:t>
            </a:r>
            <a:r>
              <a:rPr lang="cs-CZ" sz="1600" i="1" dirty="0" smtClean="0">
                <a:latin typeface="+mj-lt"/>
              </a:rPr>
              <a:t>goals, </a:t>
            </a:r>
            <a:r>
              <a:rPr lang="cs-CZ" sz="1600" i="1" dirty="0" err="1" smtClean="0">
                <a:latin typeface="+mj-lt"/>
              </a:rPr>
              <a:t>objectives</a:t>
            </a:r>
            <a:r>
              <a:rPr lang="cs-CZ" sz="1600" dirty="0" smtClean="0">
                <a:latin typeface="+mj-lt"/>
              </a:rPr>
              <a:t>) výzkumu, které se liší pro základní a aplikovaný výzkum</a:t>
            </a:r>
          </a:p>
          <a:p>
            <a:pPr eaLnBrk="1" hangingPunct="1"/>
            <a:endParaRPr lang="cs-CZ" sz="16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600" dirty="0" smtClean="0">
              <a:latin typeface="Tahoma" pitchFamily="34" charset="0"/>
            </a:endParaRP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22124"/>
              </p:ext>
            </p:extLst>
          </p:nvPr>
        </p:nvGraphicFramePr>
        <p:xfrm>
          <a:off x="2195513" y="1773238"/>
          <a:ext cx="6697662" cy="5373689"/>
        </p:xfrm>
        <a:graphic>
          <a:graphicData uri="http://schemas.openxmlformats.org/drawingml/2006/table">
            <a:tbl>
              <a:tblPr/>
              <a:tblGrid>
                <a:gridCol w="3351212"/>
                <a:gridCol w="3346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PROZKOUMAT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získat hrubý popis a jistý stupeň porozumění o studovaném fenoménu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ZMĚNIT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intervenovat do sociální situace prostřednictvím manipulace s některými jejími aspekty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POPSAT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detailní znalost o zkoumaném problému (populaci) se zaměřením se na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EVALUOVAT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posouzení výsledků a účinnosti provedené intervence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VYSVĚTLIT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faktory a mechanismy, produkující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HODNOCENÍ SOCIÁLNÍCH DOPADŮ-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analýza širšího kontextu změny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POROZUMĚT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důvody pro určitý proces, obvykle na základě výpovědí (jednání) těch, kdo se ho účastní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PŘEDPOVĚDĚT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na základě porozumění a vysvětlení se prognózuje vývoj za určitých podmínek.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(Praktický) výzkumný design </a:t>
            </a:r>
            <a:r>
              <a:rPr lang="cs-CZ" dirty="0" err="1"/>
              <a:t>sociálněvědního</a:t>
            </a:r>
            <a:r>
              <a:rPr lang="cs-CZ" dirty="0"/>
              <a:t> výzkumu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Sociálněvědný</a:t>
            </a:r>
            <a:r>
              <a:rPr lang="cs-CZ" dirty="0" smtClean="0">
                <a:latin typeface="+mj-lt"/>
              </a:rPr>
              <a:t> výzkum lze rozfázovat, přičemž v každé fázi musí výzkumník učinit řadu rozhodnutí, vyplývajících z nutnosti </a:t>
            </a:r>
            <a:r>
              <a:rPr lang="cs-CZ" b="1" dirty="0" smtClean="0">
                <a:latin typeface="+mj-lt"/>
              </a:rPr>
              <a:t>1.transformovat informace</a:t>
            </a:r>
            <a:r>
              <a:rPr lang="cs-CZ" dirty="0" smtClean="0">
                <a:latin typeface="+mj-lt"/>
              </a:rPr>
              <a:t> a 2. </a:t>
            </a:r>
            <a:r>
              <a:rPr lang="cs-CZ" b="1" dirty="0" smtClean="0">
                <a:latin typeface="+mj-lt"/>
              </a:rPr>
              <a:t>redukovat zkoumanou realitu.</a:t>
            </a:r>
          </a:p>
          <a:p>
            <a:pPr eaLnBrk="1" hangingPunct="1">
              <a:lnSpc>
                <a:spcPct val="80000"/>
              </a:lnSpc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Blaikie</a:t>
            </a:r>
            <a:r>
              <a:rPr lang="cs-CZ" dirty="0" smtClean="0">
                <a:latin typeface="+mj-lt"/>
              </a:rPr>
              <a:t> rozlišuje tři základní fáze: </a:t>
            </a:r>
            <a:r>
              <a:rPr lang="cs-CZ" b="1" dirty="0" smtClean="0">
                <a:latin typeface="+mj-lt"/>
              </a:rPr>
              <a:t>1. plánovací 2. provedení výzkumu 3. zpráva o provedeném výzkumu</a:t>
            </a:r>
            <a:r>
              <a:rPr lang="cs-CZ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1. fáze (plánovací)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8529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Formálními výsledky této fáze jsou </a:t>
            </a:r>
            <a:r>
              <a:rPr lang="cs-CZ" sz="2400" b="1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</a:t>
            </a:r>
            <a:r>
              <a:rPr lang="cs-CZ" sz="2400" i="1" dirty="0" err="1" smtClean="0">
                <a:latin typeface="+mj-lt"/>
              </a:rPr>
              <a:t>proposal</a:t>
            </a:r>
            <a:r>
              <a:rPr lang="cs-CZ" sz="2400" dirty="0" smtClean="0">
                <a:latin typeface="+mj-lt"/>
              </a:rPr>
              <a:t>) a </a:t>
            </a:r>
            <a:r>
              <a:rPr lang="cs-CZ" sz="2400" b="1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design</a:t>
            </a:r>
            <a:r>
              <a:rPr lang="cs-CZ" sz="2400" dirty="0" smtClean="0">
                <a:latin typeface="+mj-lt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Mezi oběma dokumenty existují podobnosti i rozdíly. </a:t>
            </a:r>
            <a:r>
              <a:rPr lang="cs-CZ" sz="2400" u="sng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je určen pro veřejnou prezentaci, získání byrokratického souhlasu s projektem či grantovou podporu výzkumu. </a:t>
            </a:r>
            <a:r>
              <a:rPr lang="cs-CZ" sz="2400" u="sng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je specifičtější, podává </a:t>
            </a:r>
            <a:r>
              <a:rPr lang="cs-CZ" sz="2400" b="1" dirty="0" smtClean="0">
                <a:latin typeface="+mj-lt"/>
              </a:rPr>
              <a:t>explicitní</a:t>
            </a:r>
            <a:r>
              <a:rPr lang="cs-CZ" sz="2400" dirty="0" smtClean="0">
                <a:latin typeface="+mj-lt"/>
              </a:rPr>
              <a:t> informaci o rozhodnutích, vyplývajících z nutnosti redukce a transformace informací, snaží se je vysvětlit a obhájit jejich konzistenci způsobem, který umožňuje zpětné přezkoušení.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Fáze výzkumu se často navzájem prolínají.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98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Návrh výzkumu (obsah)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6562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Titul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tématu (problému)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Cíle výzkumu a jejich význam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teoretické nebo metodologické oblasti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získání sumy nových informací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výzkumných metod a technik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zisk znalosti o/porozumění problému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návod pro praxi (např. konkrétní politika)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Pozadí (diskuse o dosavadních </a:t>
            </a:r>
            <a:r>
              <a:rPr lang="cs-CZ" dirty="0" smtClean="0">
                <a:latin typeface="+mj-lt"/>
              </a:rPr>
              <a:t>výsledcích výzkumu </a:t>
            </a:r>
            <a:r>
              <a:rPr lang="cs-CZ" dirty="0">
                <a:latin typeface="+mj-lt"/>
              </a:rPr>
              <a:t>v dané oblasti)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Výzkumný plán a metody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latin typeface="+mj-lt"/>
              </a:rPr>
              <a:t>Finanční náročnost </a:t>
            </a:r>
            <a:r>
              <a:rPr lang="cs-CZ" dirty="0">
                <a:latin typeface="+mj-lt"/>
              </a:rPr>
              <a:t>(odůvodnění), Harmonogram, Etické otázky, Očekávaný přínos, Etické otázky, Problémy a omezení, Způsob prezentace výsledků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alibri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Plán výzkumu (obsah)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Název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Popis problému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Motivace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Výzkumné otázky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Přehled literatury k tématu (s jejím krátkým zhodnocením či srovnáním)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Volba výzkumných strategií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relevantních konceptů, teorií, modelů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Operacionalizace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Rozhodnutí o typu získávání a typu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vzorku a „terénu“ pro 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Transformace a redukce dat, jejich analýza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Závěrečná zpráva, problémy a limity výzkumu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118</TotalTime>
  <Words>1825</Words>
  <Application>Microsoft Office PowerPoint</Application>
  <PresentationFormat>Předvádění na obrazovce (4:3)</PresentationFormat>
  <Paragraphs>274</Paragraphs>
  <Slides>39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Lékárna</vt:lpstr>
      <vt:lpstr>Výzkum v politologii I.</vt:lpstr>
      <vt:lpstr>Sociálněvědný výzkum (research): definice</vt:lpstr>
      <vt:lpstr>Politologie- aplikovaný nebo základní výzkum?</vt:lpstr>
      <vt:lpstr>Základní a aplikovaný výzkum: rozdíly v motivaci vědce</vt:lpstr>
      <vt:lpstr>Cíle výzkumu (Blaikie 2001:72)</vt:lpstr>
      <vt:lpstr>(Praktický) výzkumný design sociálněvědního výzkumu</vt:lpstr>
      <vt:lpstr>1. fáze (plánovací)</vt:lpstr>
      <vt:lpstr>Návrh výzkumu (obsah)</vt:lpstr>
      <vt:lpstr>Plán výzkumu (obsah)</vt:lpstr>
      <vt:lpstr>NEBOLI (Blaikie 2001:42)</vt:lpstr>
      <vt:lpstr>VÝZKUM (VÝZVY)</vt:lpstr>
      <vt:lpstr>Výzkumné téma</vt:lpstr>
      <vt:lpstr>Hledání výzkumného tématu podle von Alemanna </vt:lpstr>
      <vt:lpstr>Teoretická a sociální relevance výzkumné otázky</vt:lpstr>
      <vt:lpstr>Teoretická relevance (způsoby)</vt:lpstr>
      <vt:lpstr>Sociální relevance (kritéria)</vt:lpstr>
      <vt:lpstr>Banalita vs. Zkoumatelnost</vt:lpstr>
      <vt:lpstr>Cíle výzkumu a výzkumné otázky</vt:lpstr>
      <vt:lpstr>Klíčová rada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Empirické kritérium pro otázky</vt:lpstr>
      <vt:lpstr>„Machiavellistická“ pravidla pro výzkumné otázky (Shively)</vt:lpstr>
      <vt:lpstr>Kritický přehled literatury (Literature Review)</vt:lpstr>
      <vt:lpstr>Kritický přehled literatury</vt:lpstr>
      <vt:lpstr>Cíl</vt:lpstr>
      <vt:lpstr>Úkoly kritického zhodnocení literatury</vt:lpstr>
      <vt:lpstr>Přístupy k výzkumné otázce</vt:lpstr>
      <vt:lpstr>Příklad kritické interpretace přístupů k výzkumné otázce: Strmiska-Chytilek 2012</vt:lpstr>
      <vt:lpstr>Jak přístupy odpovídají na naši otázku?</vt:lpstr>
      <vt:lpstr>Jaké mohou být problémy dosavadních odpovědí?</vt:lpstr>
      <vt:lpstr>Jak dobré odpovědi nabízí jednotlivé přístupy?</vt:lpstr>
      <vt:lpstr>Který přístup si vybereme?</vt:lpstr>
      <vt:lpstr>Jak psát kritické zhodnocení</vt:lpstr>
      <vt:lpstr>Jak psát kritické zhodnocení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18</cp:revision>
  <dcterms:created xsi:type="dcterms:W3CDTF">2012-10-04T06:37:18Z</dcterms:created>
  <dcterms:modified xsi:type="dcterms:W3CDTF">2015-10-08T09:27:17Z</dcterms:modified>
</cp:coreProperties>
</file>