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89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8.10.2015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t>8.10.2015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181, 8.10.2015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politologii 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smtClean="0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+mj-lt"/>
              </a:rPr>
              <a:t>Tento krok zároveň znamená rozhodnutí o </a:t>
            </a:r>
            <a:r>
              <a:rPr lang="cs-CZ" sz="2800" b="1" dirty="0" smtClean="0">
                <a:latin typeface="+mj-lt"/>
              </a:rPr>
              <a:t>míře a způsobu redukce informací</a:t>
            </a:r>
            <a:r>
              <a:rPr lang="cs-CZ" sz="2800" dirty="0" smtClean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</a:t>
            </a:r>
            <a:r>
              <a:rPr lang="cs-CZ" sz="2400" dirty="0" smtClean="0">
                <a:latin typeface="+mj-lt"/>
              </a:rPr>
              <a:t> (tj. s politickou realitou) nebo </a:t>
            </a:r>
            <a:r>
              <a:rPr lang="cs-CZ" sz="2400" b="1" dirty="0" smtClean="0">
                <a:latin typeface="+mj-lt"/>
              </a:rPr>
              <a:t>politologickým</a:t>
            </a:r>
            <a:r>
              <a:rPr lang="cs-CZ" sz="2400" dirty="0" smtClean="0">
                <a:latin typeface="+mj-lt"/>
              </a:rPr>
              <a:t> problémem (tj. způsobem, jakým politologie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Na výběr výzkumného tématu má vliv osobní, akademická a sociální </a:t>
            </a:r>
            <a:r>
              <a:rPr lang="cs-CZ" sz="2400" b="1" dirty="0" smtClean="0">
                <a:latin typeface="+mj-lt"/>
              </a:rPr>
              <a:t>motivace</a:t>
            </a:r>
            <a:r>
              <a:rPr lang="cs-CZ" sz="2400" dirty="0" smtClean="0">
                <a:latin typeface="+mj-lt"/>
              </a:rPr>
              <a:t> vědce, </a:t>
            </a:r>
            <a:r>
              <a:rPr lang="cs-CZ" sz="2400" b="1" dirty="0" smtClean="0">
                <a:latin typeface="+mj-lt"/>
              </a:rPr>
              <a:t>stav dosavadního výzkumu</a:t>
            </a:r>
            <a:r>
              <a:rPr lang="cs-CZ" sz="2400" dirty="0" smtClean="0">
                <a:latin typeface="+mj-lt"/>
              </a:rPr>
              <a:t>, </a:t>
            </a:r>
            <a:r>
              <a:rPr lang="cs-CZ" sz="2400" b="1" dirty="0" smtClean="0">
                <a:latin typeface="+mj-lt"/>
              </a:rPr>
              <a:t>omezení </a:t>
            </a:r>
            <a:r>
              <a:rPr lang="cs-CZ" sz="2400" dirty="0" smtClean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Motivy pro výzkum se zásadně liší podle toho, zda jde o </a:t>
            </a:r>
            <a:r>
              <a:rPr lang="cs-CZ" sz="2400" b="1" dirty="0" smtClean="0">
                <a:latin typeface="+mj-lt"/>
              </a:rPr>
              <a:t>základní</a:t>
            </a:r>
            <a:r>
              <a:rPr lang="cs-CZ" sz="2400" dirty="0" smtClean="0">
                <a:latin typeface="+mj-lt"/>
              </a:rPr>
              <a:t> nebo </a:t>
            </a:r>
            <a:r>
              <a:rPr lang="cs-CZ" sz="2400" b="1" dirty="0" smtClean="0">
                <a:latin typeface="+mj-lt"/>
              </a:rPr>
              <a:t>aplikovaný</a:t>
            </a:r>
            <a:r>
              <a:rPr lang="cs-CZ" sz="2400" dirty="0" smtClean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 smtClean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r>
              <a:rPr lang="cs-CZ" b="1" dirty="0" smtClean="0">
                <a:latin typeface="+mj-lt"/>
              </a:rPr>
              <a:t>Teoretická relevance</a:t>
            </a:r>
            <a:r>
              <a:rPr lang="cs-CZ" dirty="0" smtClean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>
                <a:latin typeface="+mj-lt"/>
              </a:rPr>
              <a:t>Sociální relevance: </a:t>
            </a:r>
            <a:r>
              <a:rPr lang="cs-CZ" dirty="0" smtClean="0">
                <a:latin typeface="+mj-lt"/>
              </a:rPr>
              <a:t>výsledek výzkumu má 1.sociální dopad, neboť 2.je možné určit, že některé (sociální) výsledky jsou lepší než jiné.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Teoretická relevance (způsoby)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dirty="0" smtClean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  <a:p>
            <a:pPr eaLnBrk="1" hangingPunct="1"/>
            <a:r>
              <a:rPr lang="cs-CZ" dirty="0" smtClean="0">
                <a:latin typeface="+mj-lt"/>
              </a:rPr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Banalita vs. Zkoumatelnost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Dobře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potřeba se vyhnout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IDEÁL (neexistuje?)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Špatně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 smtClean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otázky představují první redukcí zkoumaného tématu. Měly by (</a:t>
            </a:r>
            <a:r>
              <a:rPr lang="cs-CZ" sz="2400" dirty="0" err="1" smtClean="0">
                <a:latin typeface="+mj-lt"/>
              </a:rPr>
              <a:t>Mason</a:t>
            </a:r>
            <a:r>
              <a:rPr lang="cs-CZ" sz="2400" dirty="0" smtClean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latin typeface="+mj-lt"/>
              </a:rPr>
              <a:t>„být jasně formulované, intelektuálně plnohodnotné a </a:t>
            </a:r>
            <a:r>
              <a:rPr lang="cs-CZ" sz="2400" dirty="0" err="1" smtClean="0">
                <a:latin typeface="+mj-lt"/>
              </a:rPr>
              <a:t>zkoumatelné</a:t>
            </a:r>
            <a:r>
              <a:rPr lang="cs-CZ" sz="2400" dirty="0" smtClean="0">
                <a:latin typeface="+mj-lt"/>
              </a:rPr>
              <a:t>, neboť spojují přání vědce -</a:t>
            </a:r>
            <a:r>
              <a:rPr lang="cs-CZ" sz="2400" b="1" dirty="0" smtClean="0">
                <a:latin typeface="+mj-lt"/>
              </a:rPr>
              <a:t>co zkoumat-</a:t>
            </a:r>
            <a:r>
              <a:rPr lang="cs-CZ" sz="2400" dirty="0" smtClean="0">
                <a:latin typeface="+mj-lt"/>
              </a:rPr>
              <a:t> se </a:t>
            </a:r>
            <a:r>
              <a:rPr lang="cs-CZ" sz="2400" b="1" dirty="0" smtClean="0">
                <a:latin typeface="+mj-lt"/>
              </a:rPr>
              <a:t>způsobem zkoumání</a:t>
            </a:r>
            <a:r>
              <a:rPr lang="cs-CZ" sz="2400" dirty="0" smtClean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Stavte „co“ před „jak“</a:t>
            </a:r>
          </a:p>
          <a:p>
            <a:endParaRPr lang="cs-CZ" dirty="0" smtClean="0"/>
          </a:p>
          <a:p>
            <a:r>
              <a:rPr lang="cs-CZ" dirty="0" smtClean="0"/>
              <a:t>Téma, teorie, celý výzkum </a:t>
            </a:r>
            <a:r>
              <a:rPr lang="cs-CZ" u="sng" dirty="0" smtClean="0"/>
              <a:t>se nesmí </a:t>
            </a:r>
            <a:r>
              <a:rPr lang="cs-CZ" dirty="0" smtClean="0"/>
              <a:t>podřizovat metodám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: </a:t>
            </a:r>
            <a:r>
              <a:rPr lang="cs-CZ" u="sng" dirty="0" smtClean="0">
                <a:latin typeface="+mj-lt"/>
              </a:rPr>
              <a:t>1.</a:t>
            </a:r>
            <a:r>
              <a:rPr lang="cs-CZ" dirty="0" smtClean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 smtClean="0">
                <a:latin typeface="+mj-lt"/>
              </a:rPr>
              <a:t>2.</a:t>
            </a:r>
            <a:r>
              <a:rPr lang="cs-CZ" dirty="0" smtClean="0">
                <a:latin typeface="+mj-lt"/>
              </a:rPr>
              <a:t> praktická aplikace </a:t>
            </a:r>
            <a:r>
              <a:rPr lang="cs-CZ" u="sng" dirty="0" smtClean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+mj-lt"/>
              </a:rPr>
              <a:t>Slova </a:t>
            </a:r>
            <a:r>
              <a:rPr lang="cs-CZ" u="sng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Váš výzkum můžete (měli byste </a:t>
            </a:r>
            <a:r>
              <a:rPr lang="cs-CZ" dirty="0" smtClean="0">
                <a:latin typeface="+mj-lt"/>
                <a:sym typeface="Wingdings" pitchFamily="2" charset="2"/>
              </a:rPr>
              <a:t>)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Oblast výzkumu: </a:t>
            </a:r>
            <a:r>
              <a:rPr lang="cs-CZ" dirty="0" smtClean="0">
                <a:latin typeface="+mj-lt"/>
              </a:rPr>
              <a:t>to co nás zajímá (neproblematické)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Témata výzkumu</a:t>
            </a:r>
            <a:r>
              <a:rPr lang="cs-CZ" dirty="0" smtClean="0">
                <a:latin typeface="+mj-lt"/>
              </a:rPr>
              <a:t>: složitější (musíte se něčeho vzdát, zároveň limituje literaturu, kterou je potřeba posoudit).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+mj-lt"/>
              </a:rPr>
              <a:t>Oblasti:</a:t>
            </a:r>
          </a:p>
          <a:p>
            <a:r>
              <a:rPr lang="cs-CZ" dirty="0" smtClean="0">
                <a:latin typeface="+mj-lt"/>
              </a:rPr>
              <a:t>Česká politika, Demokratizace, Antikomunismus, Emoce v politice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Opoziční smlouva, Institucionalizace demokratických pravidel, Rozšíření antikomistických postojů v populaci, Emoce a politická participace.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Výzkumné téma: Emoce a politická participace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dirty="0" smtClean="0">
                <a:latin typeface="+mj-lt"/>
              </a:rPr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NEBO</a:t>
            </a: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Jaké emoce vyvolává politická participace?</a:t>
            </a:r>
          </a:p>
          <a:p>
            <a:r>
              <a:rPr lang="cs-CZ" b="1" dirty="0" smtClean="0">
                <a:latin typeface="+mj-lt"/>
              </a:rPr>
              <a:t>Specifická otázka: </a:t>
            </a:r>
            <a:r>
              <a:rPr lang="cs-CZ" dirty="0" smtClean="0">
                <a:latin typeface="+mj-lt"/>
              </a:rPr>
              <a:t>Vnímají emociálně politickou participaci různé věkové skupiny stejně nebo různě?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 smtClean="0">
                <a:latin typeface="+mj-lt"/>
              </a:rPr>
              <a:t>data</a:t>
            </a:r>
            <a:r>
              <a:rPr lang="cs-CZ" dirty="0" smtClean="0">
                <a:latin typeface="+mj-lt"/>
              </a:rPr>
              <a:t> potřebujeme k jejímu zodpovězení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neboli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b="1" dirty="0" smtClean="0">
                <a:latin typeface="+mj-lt"/>
              </a:rPr>
              <a:t>zaměřte se na pozorovatelné (</a:t>
            </a:r>
            <a:r>
              <a:rPr lang="cs-CZ" dirty="0" smtClean="0">
                <a:latin typeface="+mj-lt"/>
              </a:rPr>
              <a:t>klaďte si otázky jako „Jaké jsou pozorovatelné důsledky této teorie?“, ale také „Mají tato data význam pro mou teorii?“)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Problém s některými </a:t>
            </a:r>
            <a:r>
              <a:rPr lang="cs-CZ" b="1" dirty="0" smtClean="0">
                <a:latin typeface="+mj-lt"/>
              </a:rPr>
              <a:t>normativními</a:t>
            </a:r>
            <a:r>
              <a:rPr lang="cs-CZ" dirty="0" smtClean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(je nutné přeformulovat, aby bylo jasné, jaká data potřebujeme)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</a:rPr>
              <a:t>měly by připouštět možnost, že budou učiněny </a:t>
            </a:r>
            <a:r>
              <a:rPr lang="cs-CZ" b="1" dirty="0" smtClean="0">
                <a:latin typeface="+mj-lt"/>
              </a:rPr>
              <a:t>co nejširší závěry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2. striktně dodržovat kritéria teoretické relevance 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3. pište o nich co nejpoutavěji- dobrá otázka musí zaujmout nejen vás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Kritický přehled literatury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39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přehled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Následuje obvykle po formulaci výzkumných otázek</a:t>
            </a:r>
          </a:p>
          <a:p>
            <a:r>
              <a:rPr lang="cs-CZ" dirty="0" smtClean="0"/>
              <a:t>Naznačuje dosavadní odpovědi na výzkumnou otázku</a:t>
            </a:r>
          </a:p>
          <a:p>
            <a:r>
              <a:rPr lang="cs-CZ" dirty="0" smtClean="0"/>
              <a:t>Tvoří součást práce, ale musí být napsaný tak, aby mohl existovat i jako samostatný text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0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Politologie- 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 smtClean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 smtClean="0">
                <a:latin typeface="+mj-lt"/>
              </a:rPr>
              <a:t>sociálněvědních</a:t>
            </a:r>
            <a:r>
              <a:rPr lang="cs-CZ" sz="2800" dirty="0" smtClean="0">
                <a:latin typeface="+mj-lt"/>
              </a:rPr>
              <a:t> disciplín (např. sociální politiky).</a:t>
            </a:r>
          </a:p>
          <a:p>
            <a:pPr eaLnBrk="1" hangingPunct="1">
              <a:buFont typeface="Wingdings" pitchFamily="2" charset="2"/>
              <a:buNone/>
            </a:pPr>
            <a:endParaRPr lang="cs-CZ" sz="2800" dirty="0" smtClean="0">
              <a:latin typeface="+mj-lt"/>
            </a:endParaRPr>
          </a:p>
          <a:p>
            <a:pPr eaLnBrk="1" hangingPunct="1"/>
            <a:r>
              <a:rPr lang="cs-CZ" sz="2800" dirty="0" smtClean="0">
                <a:latin typeface="+mj-lt"/>
              </a:rPr>
              <a:t>Čistě aplikovaný výzkum souvisí s rozvojem </a:t>
            </a:r>
            <a:r>
              <a:rPr lang="cs-CZ" sz="2800" b="1" dirty="0" smtClean="0">
                <a:latin typeface="+mj-lt"/>
              </a:rPr>
              <a:t>politického poradenství</a:t>
            </a:r>
            <a:r>
              <a:rPr lang="cs-CZ" sz="2800" dirty="0" smtClean="0">
                <a:latin typeface="+mj-lt"/>
              </a:rPr>
              <a:t>, které probíhá obvykle mimo akademickou sféru, a </a:t>
            </a:r>
            <a:r>
              <a:rPr lang="cs-CZ" sz="2800" b="1" dirty="0" smtClean="0">
                <a:latin typeface="+mj-lt"/>
              </a:rPr>
              <a:t>výzkumem </a:t>
            </a:r>
            <a:r>
              <a:rPr lang="cs-CZ" sz="2800" b="1" i="1" dirty="0" smtClean="0">
                <a:latin typeface="+mj-lt"/>
              </a:rPr>
              <a:t>policy (</a:t>
            </a:r>
            <a:r>
              <a:rPr lang="cs-CZ" sz="2800" b="1" dirty="0" smtClean="0">
                <a:latin typeface="+mj-lt"/>
              </a:rPr>
              <a:t>veřejná politika</a:t>
            </a:r>
            <a:r>
              <a:rPr lang="cs-CZ" sz="2800" b="1" i="1" dirty="0" smtClean="0">
                <a:latin typeface="+mj-lt"/>
              </a:rPr>
              <a:t>)</a:t>
            </a:r>
            <a:r>
              <a:rPr lang="cs-CZ" sz="28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Ukažte, že váš výzkum spočívá na ramenou obrů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859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Úkoly kritického 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Jaké názory/přístupy se vyslovují k výzkumné otázce? Existují nějací klasici, kteří významně ovlivnili odpověď na ni?</a:t>
            </a:r>
          </a:p>
          <a:p>
            <a:r>
              <a:rPr lang="cs-CZ" dirty="0" smtClean="0">
                <a:latin typeface="+mj-lt"/>
              </a:rPr>
              <a:t>Jak by každý proud odpověděl na naši otázku?</a:t>
            </a:r>
          </a:p>
          <a:p>
            <a:r>
              <a:rPr lang="cs-CZ" dirty="0" smtClean="0">
                <a:latin typeface="+mj-lt"/>
              </a:rPr>
              <a:t>Jaké mají tyto odpovědi silné a slabé stránky?</a:t>
            </a:r>
          </a:p>
          <a:p>
            <a:r>
              <a:rPr lang="cs-CZ" dirty="0" smtClean="0">
                <a:latin typeface="+mj-lt"/>
              </a:rPr>
              <a:t>Které proudy jsou pro nás nejvhodnější k využití v práci a proč? (pokud nějakou píšeme).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73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výzkumné otázce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Někdy jsou etablované, jindy je musíte sami kriticky interpretovat</a:t>
            </a:r>
          </a:p>
          <a:p>
            <a:r>
              <a:rPr lang="cs-CZ" dirty="0" smtClean="0">
                <a:latin typeface="+mj-lt"/>
              </a:rPr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 smtClean="0">
                <a:latin typeface="+mj-lt"/>
              </a:rPr>
              <a:t>Základní otázka: v čem se shodují a v čem liší?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63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kritické interpretace přístupů k výzkumné otázce: Strmiska-Chytilek 2012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Otázka: lze uplatňovat stejné konceptuální rámce pro výzkum politických stran ve vyspělých i rozvíjejících se zemích?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2 základní odpovědi: </a:t>
            </a:r>
          </a:p>
          <a:p>
            <a:r>
              <a:rPr lang="cs-CZ" dirty="0" smtClean="0">
                <a:latin typeface="+mj-lt"/>
              </a:rPr>
              <a:t>Sartori- v žádném případě ne </a:t>
            </a:r>
          </a:p>
          <a:p>
            <a:r>
              <a:rPr lang="cs-CZ" dirty="0" smtClean="0">
                <a:latin typeface="+mj-lt"/>
              </a:rPr>
              <a:t>Mainwaring- ano, všechny stranické systémy tvoří kontinuum „institucionalizovanosti“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1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přístupy odpovídají na naši otázku?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Pokud vůbec, tak v 99% 1.špatně studujeme nebo 2. máme špatně formulovanou otázku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Pokud nějak, pak je potřeba vysvětlit, v čem se shodují a v čem odlišují (nejlepší situace).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5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mohou být problémy dosavadních odpovědí?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Zastaralost věcná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Zastaralost konceptuální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Etnocentrismus, Kontext (nesmíme zanedbat)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62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dobré odpovědi nabízí jednotlivé přístupy?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Těžká část- dívejte se na problém očima těch přístupů, ne svýma!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Posuzujte empirickou využitelnost a logickou konzistenci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04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přístup si vybereme?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Obvykleme vybereme jeden, jasně vysvětlíme kritéria (menší prozkoumanost, sociální relevance)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822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Výstižné názvy kapitol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„Jak probíhají volební reformy: tři přístupy“ = správně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„Průběh volebních reforem“ = špatně (implikuje popis, není jasné, že jde o konfliktní věc)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07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Držte se úkolů 1-4, nejde o to, řadit za sebe argumenty z toho, co si přečtete, je nutné je strukturovat, konstantně mezi nimi posuzovat= </a:t>
            </a:r>
            <a:r>
              <a:rPr lang="cs-CZ" b="1" dirty="0" smtClean="0">
                <a:latin typeface="+mj-lt"/>
              </a:rPr>
              <a:t>syntéza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Argumenty přístupů prezentujete nezaujatě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Váš zkoumaný případ/případy prozatím příliš do argumentace věcně nezapojujte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3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2717"/>
              </p:ext>
            </p:extLst>
          </p:nvPr>
        </p:nvGraphicFramePr>
        <p:xfrm>
          <a:off x="1763713" y="908050"/>
          <a:ext cx="7129487" cy="5949282"/>
        </p:xfrm>
        <a:graphic>
          <a:graphicData uri="http://schemas.openxmlformats.org/drawingml/2006/table">
            <a:tbl>
              <a:tblPr/>
              <a:tblGrid>
                <a:gridCol w="3565597"/>
                <a:gridCol w="3563890"/>
              </a:tblGrid>
              <a:tr h="806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Cíle výzkumu (</a:t>
            </a:r>
            <a:r>
              <a:rPr lang="cs-CZ" sz="3200" dirty="0" err="1" smtClean="0"/>
              <a:t>Blaikie</a:t>
            </a:r>
            <a:r>
              <a:rPr lang="cs-CZ" sz="3200" dirty="0" smtClean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 smtClean="0">
                <a:latin typeface="+mj-lt"/>
              </a:rPr>
              <a:t>goals, </a:t>
            </a:r>
            <a:r>
              <a:rPr lang="cs-CZ" sz="1600" i="1" dirty="0" err="1" smtClean="0">
                <a:latin typeface="+mj-lt"/>
              </a:rPr>
              <a:t>objectives</a:t>
            </a:r>
            <a:r>
              <a:rPr lang="cs-CZ" sz="1600" dirty="0" smtClean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 smtClean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22124"/>
              </p:ext>
            </p:extLst>
          </p:nvPr>
        </p:nvGraphicFramePr>
        <p:xfrm>
          <a:off x="2195513" y="1773238"/>
          <a:ext cx="6697662" cy="5373689"/>
        </p:xfrm>
        <a:graphic>
          <a:graphicData uri="http://schemas.openxmlformats.org/drawingml/2006/table">
            <a:tbl>
              <a:tblPr/>
              <a:tblGrid>
                <a:gridCol w="3351212"/>
                <a:gridCol w="3346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Sociálněvědný</a:t>
            </a:r>
            <a:r>
              <a:rPr lang="cs-CZ" dirty="0" smtClean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 smtClean="0">
                <a:latin typeface="+mj-lt"/>
              </a:rPr>
              <a:t>1.transformovat informace</a:t>
            </a:r>
            <a:r>
              <a:rPr lang="cs-CZ" dirty="0" smtClean="0">
                <a:latin typeface="+mj-lt"/>
              </a:rPr>
              <a:t> a 2. </a:t>
            </a:r>
            <a:r>
              <a:rPr lang="cs-CZ" b="1" dirty="0" smtClean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Blaikie</a:t>
            </a:r>
            <a:r>
              <a:rPr lang="cs-CZ" dirty="0" smtClean="0">
                <a:latin typeface="+mj-lt"/>
              </a:rPr>
              <a:t> rozlišuje tři základní fáze: </a:t>
            </a:r>
            <a:r>
              <a:rPr lang="cs-CZ" b="1" dirty="0" smtClean="0">
                <a:latin typeface="+mj-lt"/>
              </a:rPr>
              <a:t>1. plánovací 2. provedení výzkumu 3. zpráva o provedeném výzkumu</a:t>
            </a:r>
            <a:r>
              <a:rPr lang="cs-CZ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Formálními výsledky této fáze jsou </a:t>
            </a:r>
            <a:r>
              <a:rPr lang="cs-CZ" sz="2400" b="1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err="1" smtClean="0">
                <a:latin typeface="+mj-lt"/>
              </a:rPr>
              <a:t>proposal</a:t>
            </a:r>
            <a:r>
              <a:rPr lang="cs-CZ" sz="2400" dirty="0" smtClean="0">
                <a:latin typeface="+mj-lt"/>
              </a:rPr>
              <a:t>) a </a:t>
            </a:r>
            <a:r>
              <a:rPr lang="cs-CZ" sz="2400" b="1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design</a:t>
            </a:r>
            <a:r>
              <a:rPr lang="cs-CZ" sz="2400" dirty="0" smtClean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oběma dokumenty existují podobnosti i rozdíly. </a:t>
            </a:r>
            <a:r>
              <a:rPr lang="cs-CZ" sz="2400" u="sng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je specifičtější, podává </a:t>
            </a:r>
            <a:r>
              <a:rPr lang="cs-CZ" sz="2400" b="1" dirty="0" smtClean="0">
                <a:latin typeface="+mj-lt"/>
              </a:rPr>
              <a:t>explicitní</a:t>
            </a:r>
            <a:r>
              <a:rPr lang="cs-CZ" sz="2400" dirty="0" smtClean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</a:t>
            </a:r>
            <a:r>
              <a:rPr lang="cs-CZ" dirty="0" smtClean="0">
                <a:latin typeface="+mj-lt"/>
              </a:rPr>
              <a:t>výsledcích výzkumu </a:t>
            </a:r>
            <a:r>
              <a:rPr lang="cs-CZ" dirty="0">
                <a:latin typeface="+mj-lt"/>
              </a:rPr>
              <a:t>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latin typeface="+mj-lt"/>
              </a:rPr>
              <a:t>Finanční náročnost </a:t>
            </a:r>
            <a:r>
              <a:rPr lang="cs-CZ" dirty="0">
                <a:latin typeface="+mj-lt"/>
              </a:rPr>
              <a:t>(odůvodnění), Harmonogram, Etické otázky, Očekávaný přínos, Etické otázky, Problémy 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Plán výzkumu (obsah)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118</TotalTime>
  <Words>1825</Words>
  <Application>Microsoft Office PowerPoint</Application>
  <PresentationFormat>Předvádění na obrazovce (4:3)</PresentationFormat>
  <Paragraphs>274</Paragraphs>
  <Slides>39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Lékárna</vt:lpstr>
      <vt:lpstr>Výzkum v politologii I.</vt:lpstr>
      <vt:lpstr>Sociálněvědný výzkum (research): definice</vt:lpstr>
      <vt:lpstr>Politologie- aplikovaný nebo základní výzkum?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(obsah)</vt:lpstr>
      <vt:lpstr>NEBOLI (Blaikie 2001:42)</vt:lpstr>
      <vt:lpstr>VÝZKUM (VÝZVY)</vt:lpstr>
      <vt:lpstr>Výzkumné téma</vt:lpstr>
      <vt:lpstr>Hledání výzkumného tématu podle von Alemanna </vt:lpstr>
      <vt:lpstr>Teoretická a sociální relevance výzkumné otázky</vt:lpstr>
      <vt:lpstr>Teoretická relevance (způsoby)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„Machiavellistická“ pravidla pro výzkumné otázky (Shively)</vt:lpstr>
      <vt:lpstr>Kritický přehled literatury (Literature Review)</vt:lpstr>
      <vt:lpstr>Kritický přehled literatury</vt:lpstr>
      <vt:lpstr>Cíl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18</cp:revision>
  <dcterms:created xsi:type="dcterms:W3CDTF">2012-10-04T06:37:18Z</dcterms:created>
  <dcterms:modified xsi:type="dcterms:W3CDTF">2015-10-08T09:27:17Z</dcterms:modified>
</cp:coreProperties>
</file>