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95" r:id="rId10"/>
    <p:sldId id="264" r:id="rId11"/>
    <p:sldId id="265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83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2438400" y="1600200"/>
            <a:ext cx="6400800" cy="4495800"/>
          </a:xfrm>
        </p:spPr>
        <p:txBody>
          <a:bodyPr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52400" y="6248400"/>
            <a:ext cx="19018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77554-74D6-458A-879A-A401C76851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75045-1E85-406F-9E49-EBC5B291CEA8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Výzkum v politologii II.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15.10. 2015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200" dirty="0" smtClean="0"/>
              <a:t>Schéma výzkumného postupu: jak se odlišuje práce vědce od běžných úvah o politice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5068888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Teorie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                  Hypotézy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                                         Testování hypotéz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				Hodnocení hypotéz i teorie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1619250" y="2276475"/>
            <a:ext cx="431800" cy="360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3851275" y="3284538"/>
            <a:ext cx="720725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rot="5400000">
            <a:off x="5543550" y="4760913"/>
            <a:ext cx="79216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dirty="0" smtClean="0"/>
              <a:t>Teorie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500" smtClean="0"/>
              <a:t>Vědec systematicky uvažuje o politice jako o vztazích mezi jednotlivými „politickými elementy“ </a:t>
            </a:r>
          </a:p>
          <a:p>
            <a:pPr eaLnBrk="1" hangingPunct="1">
              <a:lnSpc>
                <a:spcPct val="90000"/>
              </a:lnSpc>
            </a:pPr>
            <a:r>
              <a:rPr lang="cs-CZ" sz="2500" smtClean="0"/>
              <a:t>Jeho úkolem je popsat/vysvětlit strukturu těchto vztahů</a:t>
            </a:r>
          </a:p>
          <a:p>
            <a:pPr eaLnBrk="1" hangingPunct="1">
              <a:lnSpc>
                <a:spcPct val="90000"/>
              </a:lnSpc>
            </a:pPr>
            <a:r>
              <a:rPr lang="cs-CZ" sz="2500" smtClean="0"/>
              <a:t>Obvykle předpokládá, že se tyto elementy nějak ovlivňují (například jeden „způsobuje“ druhý, případně „pokud se jeden nachází v určitém stavu, je větší pravděpodobnost, že ten druhý se bude nacházet ve specifickém stavu“).</a:t>
            </a:r>
          </a:p>
          <a:p>
            <a:pPr eaLnBrk="1" hangingPunct="1">
              <a:lnSpc>
                <a:spcPct val="90000"/>
              </a:lnSpc>
            </a:pPr>
            <a:r>
              <a:rPr lang="cs-CZ" sz="2500" smtClean="0"/>
              <a:t>Tyto elementy, části politické reality, vystupují ve výzkumu v podobě </a:t>
            </a:r>
            <a:r>
              <a:rPr lang="cs-CZ" sz="2500" b="1" smtClean="0"/>
              <a:t>konceptů.</a:t>
            </a:r>
          </a:p>
          <a:p>
            <a:pPr eaLnBrk="1" hangingPunct="1">
              <a:lnSpc>
                <a:spcPct val="90000"/>
              </a:lnSpc>
            </a:pPr>
            <a:r>
              <a:rPr lang="cs-CZ" sz="2500" smtClean="0"/>
              <a:t>Neo-pozitivistický a realistický přístup zastávají názor, že koncepty a jejich formulace stojí vždy na počátku výzkumu.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Autofit/>
          </a:bodyPr>
          <a:lstStyle/>
          <a:p>
            <a:pPr algn="ctr" eaLnBrk="1" hangingPunct="1"/>
            <a:r>
              <a:rPr lang="cs-CZ" sz="3600" b="1" dirty="0" smtClean="0"/>
              <a:t>Popis předchází vysvětlení: Dobré koncepty dělají dobrou vědní disciplínu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dirty="0" smtClean="0"/>
              <a:t>Koncepty označují a třídí fenomény.</a:t>
            </a:r>
          </a:p>
          <a:p>
            <a:pPr eaLnBrk="1" hangingPunct="1"/>
            <a:endParaRPr lang="cs-CZ" dirty="0" smtClean="0"/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Každý koncept se skládá z </a:t>
            </a:r>
            <a:r>
              <a:rPr lang="cs-CZ" b="1" dirty="0" smtClean="0"/>
              <a:t>termínu </a:t>
            </a:r>
            <a:r>
              <a:rPr lang="cs-CZ" dirty="0" smtClean="0"/>
              <a:t>(nějak se jmenuje), </a:t>
            </a:r>
            <a:r>
              <a:rPr lang="cs-CZ" b="1" dirty="0" smtClean="0"/>
              <a:t>definice</a:t>
            </a:r>
            <a:r>
              <a:rPr lang="cs-CZ" dirty="0" smtClean="0"/>
              <a:t> (alias intenze alias konotace- má nějaké vlastnosti) a </a:t>
            </a:r>
            <a:r>
              <a:rPr lang="cs-CZ" b="1" dirty="0" smtClean="0"/>
              <a:t>odkazů</a:t>
            </a:r>
            <a:r>
              <a:rPr lang="cs-CZ" dirty="0" smtClean="0"/>
              <a:t> (alias extenze alias denotace- něco mu odpovídá v reálném světě)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Dobrý koncept by měl být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b="1" smtClean="0"/>
              <a:t>Koherentní</a:t>
            </a:r>
            <a:r>
              <a:rPr lang="cs-CZ" smtClean="0"/>
              <a:t> – definice by měla obsahovat atributy,  vlastní všem zkoumaným fenoménům a zároveň by měla koncept umět odlišit od jiných konceptů.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Dobrý koncept by měl být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cs-CZ" b="1" smtClean="0"/>
              <a:t>Operacionalizovatelný</a:t>
            </a:r>
            <a:r>
              <a:rPr lang="cs-CZ" smtClean="0"/>
              <a:t> – definice by měla být taková, aby ji bylo možné převést do podoby, kdy je možné zjistit, které fenomény jí odpovídají a které 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Dobrý koncept by měl být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Validní</a:t>
            </a:r>
            <a:r>
              <a:rPr lang="cs-CZ" smtClean="0"/>
              <a:t> – jeho intenze by měla odpovídat extenzi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Dobrý koncept by měl mít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b="1" dirty="0" smtClean="0"/>
              <a:t>dobrou rezonanci </a:t>
            </a:r>
            <a:r>
              <a:rPr lang="cs-CZ" dirty="0" smtClean="0"/>
              <a:t>– neměl by být v kontradikci s již používanými koncepty, měl by být co možná nejvíce srozumitelný, pozor na neologismy!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Dobrý koncept by měl mít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cs-CZ" b="1" smtClean="0"/>
              <a:t>co možná největší kontextový rozsah </a:t>
            </a:r>
            <a:r>
              <a:rPr lang="cs-CZ" smtClean="0"/>
              <a:t>– v čím více kontextech dává smysl, tím lépe.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Dobrý koncept by měl být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b="1" smtClean="0"/>
          </a:p>
          <a:p>
            <a:pPr eaLnBrk="1" hangingPunct="1"/>
            <a:r>
              <a:rPr lang="cs-CZ" b="1" smtClean="0"/>
              <a:t>úsporný</a:t>
            </a:r>
            <a:r>
              <a:rPr lang="cs-CZ" smtClean="0"/>
              <a:t>- definovaný pomocí několika málo hlavních atributů, které mají odkazy společné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Dobrý koncept by měl být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cs-CZ" b="1" smtClean="0"/>
              <a:t>analyticky a empiricky užitečný </a:t>
            </a:r>
            <a:r>
              <a:rPr lang="cs-CZ" smtClean="0"/>
              <a:t>– měl by být dobrým stavebním kamenem teorií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Jak problém zkoumáme: výzkumné strategie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latin typeface="Calibri" pitchFamily="34" charset="0"/>
              </a:rPr>
              <a:t>Směrem k logice toho, jakým způsobem jsou konstruovány kauzální argumenty, rozlišuje Blaikie 4 výzkumné strategie:</a:t>
            </a:r>
          </a:p>
          <a:p>
            <a:pPr eaLnBrk="1" hangingPunct="1">
              <a:lnSpc>
                <a:spcPct val="90000"/>
              </a:lnSpc>
            </a:pPr>
            <a:endParaRPr lang="cs-CZ" sz="2800" b="1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b="1" dirty="0" smtClean="0">
                <a:latin typeface="Calibri" pitchFamily="34" charset="0"/>
              </a:rPr>
              <a:t>induktivní 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b="1" dirty="0" smtClean="0">
                <a:latin typeface="Calibri" pitchFamily="34" charset="0"/>
              </a:rPr>
              <a:t>deduktivní 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b="1" dirty="0" smtClean="0">
                <a:latin typeface="Calibri" pitchFamily="34" charset="0"/>
              </a:rPr>
              <a:t>retroduktivní 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b="1" dirty="0" err="1" smtClean="0">
                <a:latin typeface="Calibri" pitchFamily="34" charset="0"/>
              </a:rPr>
              <a:t>abduktivn</a:t>
            </a:r>
            <a:r>
              <a:rPr lang="cs-CZ" sz="2800" b="1" dirty="0" err="1">
                <a:latin typeface="Calibri" pitchFamily="34" charset="0"/>
              </a:rPr>
              <a:t>í</a:t>
            </a:r>
            <a:r>
              <a:rPr lang="cs-CZ" sz="2800" b="1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Vztah intenze a extenze konceptu: jak poznáme, že něco odpovídá konceptu?</a:t>
            </a:r>
          </a:p>
        </p:txBody>
      </p:sp>
      <p:sp>
        <p:nvSpPr>
          <p:cNvPr id="55299" name="Rectangle 3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endParaRPr lang="cs-CZ" smtClean="0"/>
          </a:p>
          <a:p>
            <a:r>
              <a:rPr lang="cs-CZ" b="1" smtClean="0"/>
              <a:t>Nutné a dostačující podmínky </a:t>
            </a:r>
            <a:r>
              <a:rPr lang="cs-CZ" smtClean="0"/>
              <a:t>(jsou naplněny všechny položky definice)</a:t>
            </a:r>
          </a:p>
          <a:p>
            <a:endParaRPr lang="cs-CZ" smtClean="0"/>
          </a:p>
          <a:p>
            <a:endParaRPr lang="cs-CZ" smtClean="0"/>
          </a:p>
          <a:p>
            <a:r>
              <a:rPr lang="cs-CZ" b="1" smtClean="0"/>
              <a:t>Rodinná podobnost </a:t>
            </a:r>
            <a:r>
              <a:rPr lang="cs-CZ" smtClean="0"/>
              <a:t>(je naplněn určitý počet položek definice).</a:t>
            </a: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Příklad: koncept „podmínky života“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07950" y="1570038"/>
          <a:ext cx="8640763" cy="5170490"/>
        </p:xfrm>
        <a:graphic>
          <a:graphicData uri="http://schemas.openxmlformats.org/drawingml/2006/table">
            <a:tbl>
              <a:tblPr/>
              <a:tblGrid>
                <a:gridCol w="2879725"/>
                <a:gridCol w="2879725"/>
                <a:gridCol w="2881313"/>
              </a:tblGrid>
              <a:tr h="3968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Tab. č. 1 –  Příklad konceptu NaDP, který má čtyři nutné podmínky, které jsou dohromady dostatečné.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Základní úroveň (termín)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Sekundární úroveň (intenze)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Operacionalizace (úroveň dat/extenze)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906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Název: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Podmínky vzniku života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(Koncept popisuje podmínky pro vznik života minimálně na buněčné úrovni).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Voda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Voda by se měla nacházet za normálního tlaku v rozsahu teplot 0 až 100 </a:t>
                      </a: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°C, 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hustota by měla být závislá na skupenství, molekula vody bude obsahovat nenulový elektrický náboj.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Další prvky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Atomy uhlíku, vodíku, kyslíku, dusíku, síry, železa…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06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Energie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Energie získaná z radiace, fotochemických procesů (fotosyntéza), minerálů, redukce plynu se přetváří do buněčných energetických systémů (ATP). 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90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Životní prostředí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Cílem je chránit proti radiaci z vesmíru (na Zemi pomocí magnetického pole) a proti ultrafialovému světlu (pomocí ozonové vrstvy). 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Další vlastností je určitá stabilita prostředí.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Zpracováno dle Life in the Universe. 2011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.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Koncepty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700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Empirické („parlament“)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Teoretické („struktura“)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Proces vytváření konceptu:</a:t>
            </a:r>
          </a:p>
          <a:p>
            <a:pPr marL="320040" indent="-32004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b="1" dirty="0" smtClean="0"/>
              <a:t>Nejdříve</a:t>
            </a:r>
            <a:r>
              <a:rPr lang="cs-CZ" dirty="0" smtClean="0"/>
              <a:t> definice (co ještě je koncept a co už je ne-koncept)</a:t>
            </a:r>
          </a:p>
          <a:p>
            <a:pPr marL="320040" indent="-32004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„Mezikrok“- ne vždy (rozdělení/klasifikace konceptu do kategorií, navzájem se spolu srovnávají jenom identické kategorie)</a:t>
            </a:r>
          </a:p>
          <a:p>
            <a:pPr marL="320040" indent="-32004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b="1" dirty="0" smtClean="0"/>
              <a:t>Teprve poté </a:t>
            </a:r>
            <a:r>
              <a:rPr lang="cs-CZ" dirty="0" smtClean="0"/>
              <a:t>úvahy o tom, jak koncept „měřit“</a:t>
            </a:r>
          </a:p>
          <a:p>
            <a:pPr marL="320040" indent="-320040"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 smtClean="0"/>
          </a:p>
          <a:p>
            <a:pPr marL="320040" indent="-32004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(U některých módních teoretických konceptů se nedodržuje- korporativismus, evropeizace).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	Koncepty: „žebřík abstrakce“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Pokud má koncept zahrnovat mnoho různých případů: je obvykle vymezení dosti obecné (příklad: politická strana)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Pokud je vymezení velmi konkrétní, obvykle lze koncept použít ke generalizování o malém množství případů (příklad: catch-all politická strana)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Koncepty a proměnné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Nutným krokem ve výzkumu je </a:t>
            </a:r>
            <a:r>
              <a:rPr lang="cs-CZ" b="1" smtClean="0"/>
              <a:t>operacionalizace konceptů – </a:t>
            </a:r>
            <a:r>
              <a:rPr lang="cs-CZ" smtClean="0"/>
              <a:t>jejich převedení do měřitelné podoby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Koncepty </a:t>
            </a:r>
            <a:r>
              <a:rPr lang="cs-CZ" smtClean="0"/>
              <a:t>jsou pak reprezentovány </a:t>
            </a:r>
            <a:r>
              <a:rPr lang="cs-CZ" b="1" smtClean="0"/>
              <a:t>proměnnými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Každá proměnná má </a:t>
            </a:r>
            <a:r>
              <a:rPr lang="cs-CZ" b="1" smtClean="0"/>
              <a:t>popis (label</a:t>
            </a:r>
            <a:r>
              <a:rPr lang="cs-CZ" smtClean="0"/>
              <a:t>, označuje, co proměnná je, co vyjadřuje</a:t>
            </a:r>
            <a:r>
              <a:rPr lang="cs-CZ" b="1" smtClean="0"/>
              <a:t>) a hodnoty (</a:t>
            </a:r>
            <a:r>
              <a:rPr lang="cs-CZ" smtClean="0"/>
              <a:t>stavy, v nichž se vyskytuje a je možné ji v nich „měřit“).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Příklad</a:t>
            </a:r>
            <a:r>
              <a:rPr lang="cs-CZ" smtClean="0"/>
              <a:t>: Koncept vzdělání lze operacionalizovat pomocí proměnné „Roky ve škole“, označující „Počet úspěšně ukončených ročníků</a:t>
            </a:r>
            <a:r>
              <a:rPr lang="cs-CZ" b="1" smtClean="0"/>
              <a:t> </a:t>
            </a:r>
            <a:r>
              <a:rPr lang="cs-CZ" smtClean="0"/>
              <a:t>studia“ s hodnotami „0-n let“</a:t>
            </a: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Vztahy mezi proměnnými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Analyticky rozlišujeme: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- </a:t>
            </a:r>
            <a:r>
              <a:rPr lang="cs-CZ" b="1" dirty="0" smtClean="0"/>
              <a:t>závislou</a:t>
            </a:r>
            <a:r>
              <a:rPr lang="cs-CZ" dirty="0" smtClean="0"/>
              <a:t> proměnnou (její hodnota závisí na stavu nezávislé proměnné)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- </a:t>
            </a:r>
            <a:r>
              <a:rPr lang="cs-CZ" b="1" dirty="0" smtClean="0"/>
              <a:t>nezávislou</a:t>
            </a:r>
            <a:r>
              <a:rPr lang="cs-CZ" dirty="0" smtClean="0"/>
              <a:t> proměnnou (ovlivňuje hodnotu závislé proměnné).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b="1" dirty="0" smtClean="0"/>
              <a:t>Příklad</a:t>
            </a:r>
            <a:r>
              <a:rPr lang="cs-CZ" dirty="0" smtClean="0"/>
              <a:t>: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Šance amerického prezidenta být </a:t>
            </a:r>
            <a:r>
              <a:rPr lang="cs-CZ" dirty="0" err="1" smtClean="0"/>
              <a:t>znovuzvolen</a:t>
            </a:r>
            <a:r>
              <a:rPr lang="cs-CZ" dirty="0" smtClean="0"/>
              <a:t> závisí na stavu americké ekonomiky v době voleb.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200" smtClean="0"/>
              <a:t>Proč závislou a nezávislou proměnnou rozlišujeme (jen) „analyticky“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sz="2400" smtClean="0"/>
              <a:t>To, co je v naší úvaze „závislou proměnnou“, může být v jiné situaci nezávislou.</a:t>
            </a:r>
          </a:p>
          <a:p>
            <a:pPr eaLnBrk="1" hangingPunct="1"/>
            <a:r>
              <a:rPr lang="cs-CZ" sz="2400" smtClean="0"/>
              <a:t>Dokonce i v situaci, pokud jde o stejné proměnné.</a:t>
            </a:r>
          </a:p>
          <a:p>
            <a:pPr eaLnBrk="1" hangingPunct="1"/>
            <a:endParaRPr lang="cs-CZ" sz="2400" smtClean="0"/>
          </a:p>
          <a:p>
            <a:pPr eaLnBrk="1" hangingPunct="1"/>
            <a:r>
              <a:rPr lang="cs-CZ" sz="2400" b="1" smtClean="0"/>
              <a:t>Příklad</a:t>
            </a:r>
            <a:r>
              <a:rPr lang="cs-CZ" sz="2400" smtClean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Vztah stranického a volebního systému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V některých teoriích vystupuje stranický systém jako nezávislá proměnná, schopná vyvolat změnu volebního systému,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v jiných je nezávislou proměnnou volební systém, který ovlivňuje podobu stranického systému (např. počet stran).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Co je potřeba udělat, než začneme měřit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388" y="1628775"/>
            <a:ext cx="8586787" cy="5068888"/>
          </a:xfrm>
        </p:spPr>
        <p:txBody>
          <a:bodyPr/>
          <a:lstStyle/>
          <a:p>
            <a:pPr eaLnBrk="1" hangingPunct="1">
              <a:lnSpc>
                <a:spcPct val="115000"/>
              </a:lnSpc>
              <a:spcAft>
                <a:spcPts val="1000"/>
              </a:spcAft>
              <a:buFont typeface="Wingdings" pitchFamily="2" charset="2"/>
              <a:buNone/>
            </a:pPr>
            <a:r>
              <a:rPr lang="cs-CZ" sz="180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Nezávislá proměnná (koncept)</a:t>
            </a:r>
          </a:p>
          <a:p>
            <a:pPr eaLnBrk="1" hangingPunct="1">
              <a:lnSpc>
                <a:spcPct val="115000"/>
              </a:lnSpc>
              <a:spcAft>
                <a:spcPts val="1000"/>
              </a:spcAft>
              <a:buFont typeface="Wingdings" pitchFamily="2" charset="2"/>
              <a:buNone/>
            </a:pPr>
            <a:r>
              <a:rPr lang="cs-CZ" sz="180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115000"/>
              </a:lnSpc>
              <a:spcAft>
                <a:spcPts val="1000"/>
              </a:spcAft>
              <a:buFont typeface="Wingdings" pitchFamily="2" charset="2"/>
              <a:buNone/>
            </a:pPr>
            <a:endParaRPr lang="cs-CZ" sz="18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Aft>
                <a:spcPts val="1000"/>
              </a:spcAft>
              <a:buFont typeface="Wingdings" pitchFamily="2" charset="2"/>
              <a:buNone/>
            </a:pPr>
            <a:endParaRPr lang="cs-CZ" sz="18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Aft>
                <a:spcPts val="1000"/>
              </a:spcAft>
              <a:buFont typeface="Wingdings" pitchFamily="2" charset="2"/>
              <a:buNone/>
            </a:pPr>
            <a:endParaRPr lang="cs-CZ" sz="18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Aft>
                <a:spcPts val="1000"/>
              </a:spcAft>
              <a:buFont typeface="Wingdings" pitchFamily="2" charset="2"/>
              <a:buNone/>
            </a:pPr>
            <a:endParaRPr lang="cs-CZ" sz="18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Aft>
                <a:spcPts val="1000"/>
              </a:spcAft>
              <a:buFont typeface="Wingdings" pitchFamily="2" charset="2"/>
              <a:buNone/>
            </a:pPr>
            <a:endParaRPr lang="cs-CZ" sz="18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Aft>
                <a:spcPts val="1000"/>
              </a:spcAft>
              <a:buFont typeface="Wingdings" pitchFamily="2" charset="2"/>
              <a:buNone/>
            </a:pPr>
            <a:r>
              <a:rPr lang="cs-CZ" sz="180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Nezávislá proměnná (měřitelná) 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3419475" y="1916113"/>
            <a:ext cx="21605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5759450" y="1484313"/>
            <a:ext cx="3384550" cy="936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Závislá proměnná (koncept)</a:t>
            </a:r>
          </a:p>
        </p:txBody>
      </p:sp>
      <p:cxnSp>
        <p:nvCxnSpPr>
          <p:cNvPr id="8" name="Přímá spojovací šipka 7"/>
          <p:cNvCxnSpPr/>
          <p:nvPr/>
        </p:nvCxnSpPr>
        <p:spPr>
          <a:xfrm rot="16200000" flipH="1">
            <a:off x="-793" y="3537744"/>
            <a:ext cx="2736850" cy="71437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rot="16200000" flipH="1">
            <a:off x="5795963" y="3860800"/>
            <a:ext cx="2520950" cy="73025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2555875" y="3213100"/>
            <a:ext cx="3600450" cy="1079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OPERACIONALIZACE</a:t>
            </a:r>
          </a:p>
        </p:txBody>
      </p:sp>
      <p:cxnSp>
        <p:nvCxnSpPr>
          <p:cNvPr id="12" name="Přímá spojovací šipka 11"/>
          <p:cNvCxnSpPr/>
          <p:nvPr/>
        </p:nvCxnSpPr>
        <p:spPr>
          <a:xfrm>
            <a:off x="3348038" y="5589588"/>
            <a:ext cx="216058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5651500" y="5516563"/>
            <a:ext cx="3313113" cy="1081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Závislá proměnná (měřitelná</a:t>
            </a:r>
            <a:r>
              <a:rPr lang="cs-CZ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b="1" smtClean="0"/>
              <a:t>Příklad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Politik: „V několika evropských zemích se jasně ukázalo, že voliči v době krize odmítli program založený na expanzi sociálního státu“.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algn="ctr" eaLnBrk="1" hangingPunct="1">
              <a:buFont typeface="Wingdings" pitchFamily="2" charset="2"/>
              <a:buNone/>
            </a:pPr>
            <a:r>
              <a:rPr lang="cs-CZ" b="1" smtClean="0"/>
              <a:t>Převeďte toto tvrzení do podoby, aby bylo možné ho vědecky prověřovat.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sz="3200" dirty="0" err="1" smtClean="0"/>
              <a:t>Sociálněvědný</a:t>
            </a:r>
            <a:r>
              <a:rPr lang="cs-CZ" sz="3200" dirty="0" smtClean="0"/>
              <a:t> výzkum: prostředek ustavování kauzality (více </a:t>
            </a:r>
            <a:r>
              <a:rPr lang="cs-CZ" sz="3200" dirty="0" err="1" smtClean="0"/>
              <a:t>Kellstedt-Whitten</a:t>
            </a:r>
            <a:r>
              <a:rPr lang="cs-CZ" sz="3200" dirty="0" smtClean="0"/>
              <a:t>) </a:t>
            </a:r>
            <a:r>
              <a:rPr lang="cs-CZ" sz="3200" b="1" dirty="0" smtClean="0"/>
              <a:t>POZOR- MAXIMÁLNĚ DŮLEŽITÝ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85298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b="1" dirty="0" smtClean="0"/>
              <a:t>Abychom mohli mezi dvěma proměnnými konstatovat kauzální vztah </a:t>
            </a:r>
            <a:r>
              <a:rPr lang="cs-CZ" dirty="0" smtClean="0"/>
              <a:t>(nezávislá proměnná X ovlivňuje závislou Y):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 smtClean="0"/>
              <a:t>Musí existovat věrohodný mechanismus, který spojuje X a Y.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 smtClean="0"/>
              <a:t>Musíme si být jisti, že to není naopak a Y neovlivňuje X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 smtClean="0"/>
              <a:t>Mění se Y s tím, jak se mění X (kovariance).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 smtClean="0"/>
              <a:t>Neexistuje nějaká proměnná Z, která zároveň ovlivňuje X a 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28600"/>
            <a:ext cx="7723187" cy="1219200"/>
          </a:xfrm>
        </p:spPr>
        <p:txBody>
          <a:bodyPr/>
          <a:lstStyle/>
          <a:p>
            <a:pPr eaLnBrk="1" hangingPunct="1"/>
            <a:r>
              <a:rPr lang="cs-CZ" smtClean="0"/>
              <a:t>Logika výzkumných  strategií</a:t>
            </a:r>
          </a:p>
        </p:txBody>
      </p:sp>
      <p:graphicFrame>
        <p:nvGraphicFramePr>
          <p:cNvPr id="29764" name="Group 6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04682822"/>
              </p:ext>
            </p:extLst>
          </p:nvPr>
        </p:nvGraphicFramePr>
        <p:xfrm>
          <a:off x="971550" y="1557338"/>
          <a:ext cx="8172450" cy="5040314"/>
        </p:xfrm>
        <a:graphic>
          <a:graphicData uri="http://schemas.openxmlformats.org/drawingml/2006/table">
            <a:tbl>
              <a:tblPr/>
              <a:tblGrid>
                <a:gridCol w="628650"/>
                <a:gridCol w="1803400"/>
                <a:gridCol w="1889125"/>
                <a:gridCol w="1851025"/>
                <a:gridCol w="2000250"/>
              </a:tblGrid>
              <a:tr h="673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Induktivní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Deduktivní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Retroduktivní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Abduktivní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2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CÍL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Vytváření generalizací, teorií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Testování teorií, falzifikace, podpora přeživších teorií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Objevení základních mechanismů, objasňujících pravidelnosti, vytváření teorií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Popis a porozumění sociálnímu světu prostřednictvím motivací aktérů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2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Shromáždění pozorování (dat)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„Vypůjčené“ či zkonstruované teorie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Zachycení pravidelností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Odhalení motivací, významů a motivů v každodenním životě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9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Produkci generalizací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Produkci hypotéz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Konstrukce hypotetického modelu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Zpracování interpretací aktérů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2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Využití těchto generalizací při dalším výzkumu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Testování hypotéz porovnáním s daty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Porovnání modelu s realitou (pozorování, experiment)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Produkce teorie, její testování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827584" y="228600"/>
            <a:ext cx="8011616" cy="1219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Byl Sherlock Holmes mistr indukce nebo dedukce?</a:t>
            </a:r>
          </a:p>
        </p:txBody>
      </p:sp>
      <p:sp>
        <p:nvSpPr>
          <p:cNvPr id="24579" name="Table Placeholder 2"/>
          <p:cNvSpPr>
            <a:spLocks noGrp="1" noTextEdit="1"/>
          </p:cNvSpPr>
          <p:nvPr>
            <p:ph type="tbl" idx="1"/>
          </p:nvPr>
        </p:nvSpPr>
        <p:spPr>
          <a:xfrm>
            <a:off x="2483768" y="1556792"/>
            <a:ext cx="6400800" cy="4495800"/>
          </a:xfrm>
        </p:spPr>
      </p:sp>
      <p:pic>
        <p:nvPicPr>
          <p:cNvPr id="1026" name="Picture 2" descr="Benedict Cumberbath and Martin Freeman in Sherlock TV Series Seaso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5784" y="2132856"/>
            <a:ext cx="5715000" cy="320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987824" y="5445224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Fotografie: BeyondHolywood.com</a:t>
            </a:r>
            <a:endParaRPr lang="cs-CZ" sz="1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896938"/>
          </a:xfrm>
        </p:spPr>
        <p:txBody>
          <a:bodyPr/>
          <a:lstStyle/>
          <a:p>
            <a:pPr eaLnBrk="1" hangingPunct="1"/>
            <a:r>
              <a:rPr lang="cs-CZ" smtClean="0"/>
              <a:t>Induktivní strategie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052513"/>
            <a:ext cx="6400800" cy="50434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1800" smtClean="0">
                <a:latin typeface="Calibri" pitchFamily="34" charset="0"/>
              </a:rPr>
              <a:t>Pozitivistická tradice, předpoklad uspořádaného a pozorovatelného univerza. Jen to, co je pozorovatelné, je hodné vědeckého zkoumání.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>
                <a:latin typeface="Calibri" pitchFamily="34" charset="0"/>
              </a:rPr>
              <a:t>4 základní fáze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600" smtClean="0">
                <a:latin typeface="Calibri" pitchFamily="34" charset="0"/>
              </a:rPr>
              <a:t>Pozorování a záznam faktů, jejich význam a relevance není posuzována.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600" smtClean="0">
                <a:latin typeface="Calibri" pitchFamily="34" charset="0"/>
              </a:rPr>
              <a:t>Analýza faktů, jejich srovnání, klasifikace (bez hypotéz)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600" smtClean="0">
                <a:latin typeface="Calibri" pitchFamily="34" charset="0"/>
              </a:rPr>
              <a:t>Generalizace jako výsledek analýzy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600" smtClean="0">
                <a:latin typeface="Calibri" pitchFamily="34" charset="0"/>
              </a:rPr>
              <a:t>Vystavení generalizací dalšímu testování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>
                <a:latin typeface="Calibri" pitchFamily="34" charset="0"/>
              </a:rPr>
              <a:t>Kritika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600" smtClean="0">
                <a:latin typeface="Calibri" pitchFamily="34" charset="0"/>
              </a:rPr>
              <a:t>Výzkumník je ovlivněn předchozím výzkumem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600" smtClean="0">
                <a:latin typeface="Calibri" pitchFamily="34" charset="0"/>
              </a:rPr>
              <a:t>Adekvátní pozorování není možné bez řídících konceptů (teorií)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600" smtClean="0">
                <a:latin typeface="Calibri" pitchFamily="34" charset="0"/>
              </a:rPr>
              <a:t>Induktivní logika nezajišťuje produkci generalizací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600" smtClean="0">
                <a:latin typeface="Calibri" pitchFamily="34" charset="0"/>
              </a:rPr>
              <a:t>Univerzální generalizace není možné zakládat na konečném počtu pozorování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600" smtClean="0">
                <a:latin typeface="Calibri" pitchFamily="34" charset="0"/>
              </a:rPr>
              <a:t>Konstatování pravidelností je nutnou –avšak nepostačující- podmínkou k vysvětlení.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160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160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1047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/>
              <a:t>Deduktivní strategie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8538" y="692150"/>
            <a:ext cx="6875462" cy="61658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sz="1400" dirty="0" smtClean="0"/>
              <a:t>Metoda vlastní  </a:t>
            </a:r>
            <a:r>
              <a:rPr lang="cs-CZ" sz="1400" b="1" dirty="0" smtClean="0"/>
              <a:t>kritickému racionalismu</a:t>
            </a:r>
            <a:r>
              <a:rPr lang="cs-CZ" sz="1400" dirty="0" smtClean="0"/>
              <a:t> (</a:t>
            </a:r>
            <a:r>
              <a:rPr lang="cs-CZ" sz="1400" dirty="0" err="1" smtClean="0"/>
              <a:t>Popper</a:t>
            </a:r>
            <a:r>
              <a:rPr lang="cs-CZ" sz="1400" dirty="0" smtClean="0"/>
              <a:t>), někdy se nazývá i </a:t>
            </a:r>
            <a:r>
              <a:rPr lang="cs-CZ" sz="1400" b="1" dirty="0" smtClean="0"/>
              <a:t>„</a:t>
            </a:r>
            <a:r>
              <a:rPr lang="cs-CZ" sz="1400" b="1" dirty="0" err="1" smtClean="0"/>
              <a:t>falzifikacionismus</a:t>
            </a:r>
            <a:r>
              <a:rPr lang="cs-CZ" sz="1400" dirty="0" smtClean="0"/>
              <a:t>“. Přiznává selektivitu pozorování a jejich interpretaci pozorovatelem, referenční rámce, sumu očekávání </a:t>
            </a:r>
            <a:r>
              <a:rPr lang="cs-CZ" sz="1400" dirty="0" err="1" smtClean="0"/>
              <a:t>atd</a:t>
            </a:r>
            <a:r>
              <a:rPr lang="cs-CZ" sz="1400" dirty="0" smtClean="0"/>
              <a:t>…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400" b="1" dirty="0" smtClean="0"/>
              <a:t>6 základních kroků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cs-CZ" sz="1400" dirty="0" smtClean="0"/>
              <a:t>Explicitní vyjádření počáteční myšlenky, vztahu, hypotézy, souboru hypotéz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cs-CZ" sz="1400" dirty="0" smtClean="0"/>
              <a:t>Dedukce závěru(ů) pomocí dříve přijatých –a doposud nevyvrácených- hypotéz 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cs-CZ" sz="1400" dirty="0" smtClean="0"/>
              <a:t>Porovnání závěrů s existujícími teoriemi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cs-CZ" sz="1400" dirty="0" smtClean="0"/>
              <a:t>Test závěrů prostřednictvím sběru dat (pozorování, experiment)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cs-CZ" sz="1400" dirty="0" smtClean="0"/>
              <a:t>Pokud jsou data v rozporu se závěry, teorie je zamítnuta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cs-CZ" sz="1400" dirty="0" smtClean="0"/>
              <a:t>Pokud jsou data v souladu se závěry, teorie je dočasně podpořena (zachována).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1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1400" dirty="0" err="1" smtClean="0"/>
              <a:t>Př.deduktivní</a:t>
            </a:r>
            <a:r>
              <a:rPr lang="cs-CZ" sz="1400" dirty="0" smtClean="0"/>
              <a:t> logiky : </a:t>
            </a:r>
            <a:r>
              <a:rPr lang="cs-CZ" sz="1400" b="1" dirty="0" smtClean="0"/>
              <a:t>Emile</a:t>
            </a:r>
            <a:r>
              <a:rPr lang="cs-CZ" sz="1400" dirty="0" smtClean="0"/>
              <a:t> </a:t>
            </a:r>
            <a:r>
              <a:rPr lang="cs-CZ" sz="1400" b="1" dirty="0" err="1" smtClean="0"/>
              <a:t>Durkheim</a:t>
            </a:r>
            <a:r>
              <a:rPr lang="cs-CZ" sz="1400" b="1" dirty="0" smtClean="0"/>
              <a:t> a egoistická sebevražednost</a:t>
            </a:r>
            <a:r>
              <a:rPr lang="cs-CZ" sz="1400" dirty="0" smtClean="0"/>
              <a:t>: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1400" i="1" dirty="0" smtClean="0"/>
              <a:t>V každém sociálním útvaru závisí míra sebevražednosti na míře individualismu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1400" i="1" dirty="0" smtClean="0"/>
              <a:t>Míra individualismu pozitivně variuje s mírou protestantismu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1400" i="1" dirty="0" smtClean="0"/>
              <a:t>Sebevražednost variuje podle míry protestantismu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1400" i="1" dirty="0" smtClean="0"/>
              <a:t>Ve Španělsku je protestantismus málo rozšířen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1400" i="1" dirty="0" smtClean="0"/>
              <a:t>Míra sebevražednosti ve Španělsku je nízká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1400" b="1" dirty="0" smtClean="0"/>
              <a:t>Kritika: 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cs-CZ" sz="1400" dirty="0" smtClean="0"/>
              <a:t>Pozorování podléhá interpretaci, není přímé, na jeho základě nelze přesvědčivě stanovovat pravidelnosti a vyvracet teorie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cs-CZ" sz="1400" dirty="0" smtClean="0"/>
              <a:t>Věda by neměla být striktně logická (umožnění náhodných objevů)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cs-CZ" sz="1400" dirty="0" smtClean="0"/>
              <a:t>Důraz na logiku postupu snižuje kreativitu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cs-CZ" sz="1400" dirty="0" smtClean="0"/>
              <a:t>Proces falzifikace obsahuje i sociální a psychologické procesy, nejen vědecké</a:t>
            </a:r>
            <a:r>
              <a:rPr lang="cs-CZ" sz="1000" dirty="0" smtClean="0"/>
              <a:t>.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endParaRPr lang="cs-CZ" sz="14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0"/>
            <a:ext cx="6400800" cy="896938"/>
          </a:xfrm>
        </p:spPr>
        <p:txBody>
          <a:bodyPr/>
          <a:lstStyle/>
          <a:p>
            <a:pPr eaLnBrk="1" hangingPunct="1"/>
            <a:r>
              <a:rPr lang="cs-CZ" smtClean="0"/>
              <a:t>Retroduktivní strategie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765175"/>
            <a:ext cx="6400800" cy="5330825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>
                <a:latin typeface="Tahoma" pitchFamily="34" charset="0"/>
              </a:rPr>
              <a:t>Výzkumná strategie </a:t>
            </a:r>
            <a:r>
              <a:rPr lang="cs-CZ" sz="1600" b="1">
                <a:latin typeface="Tahoma" pitchFamily="34" charset="0"/>
              </a:rPr>
              <a:t>vědeckého realismu (transcendentálního realismu, konstruktivismu). </a:t>
            </a:r>
            <a:r>
              <a:rPr lang="cs-CZ" sz="1600">
                <a:latin typeface="Tahoma" pitchFamily="34" charset="0"/>
              </a:rPr>
              <a:t>Předpokládá existenci struktur, které 1. ovlivňují pozorovatelné jevy a 2. samy nemohou být pozorovány. Cílem retroduktivní strategie je dokázat existenci těchto mechanismů.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1600" b="1">
                <a:latin typeface="Tahoma" pitchFamily="34" charset="0"/>
              </a:rPr>
              <a:t>6 výzkumných kroků retroduktivní strategie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400">
                <a:latin typeface="Tahoma" pitchFamily="34" charset="0"/>
              </a:rPr>
              <a:t>Aby bylo možné vysvětlit pozorované jevy a události, vědci se musí snažit nalézt struktury a mechanismy, které je ovlivňují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400">
                <a:latin typeface="Tahoma" pitchFamily="34" charset="0"/>
              </a:rPr>
              <a:t>Tyto mechanismy jsou obvykle nepozorovatelné, je potřeba sestrojit model jejich fungování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400">
                <a:latin typeface="Tahoma" pitchFamily="34" charset="0"/>
              </a:rPr>
              <a:t>Model je sestrojen tak, aby umožňoval kauzální vysvětlení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400">
                <a:latin typeface="Tahoma" pitchFamily="34" charset="0"/>
              </a:rPr>
              <a:t>Model je testován jako hypotetický popis fungování jevů a událostí (empiricky)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400">
                <a:latin typeface="Tahoma" pitchFamily="34" charset="0"/>
              </a:rPr>
              <a:t>Pokud je testování úspěšné, existuje důvod k přijetí existence předpokládaných mechanismů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400">
                <a:latin typeface="Tahoma" pitchFamily="34" charset="0"/>
              </a:rPr>
              <a:t>Existence řídících mechanismů a struktur je dále potvrzována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cs-CZ" sz="1400">
              <a:latin typeface="Tahoma" pitchFamily="34" charset="0"/>
            </a:endParaRP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1400">
                <a:latin typeface="Tahoma" pitchFamily="34" charset="0"/>
              </a:rPr>
              <a:t>Př. řídících mechanismů: pravidla, plány, zvyky sociálních aktérů, struktura společnosti atd.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1400">
                <a:latin typeface="Tahoma" pitchFamily="34" charset="0"/>
              </a:rPr>
              <a:t>Kritika: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400">
                <a:latin typeface="Tahoma" pitchFamily="34" charset="0"/>
              </a:rPr>
              <a:t>Vhodnější metoda pro přírodní vědy (chemie, fyzika), koncept „nepozorovatelného“ nelze využívat stejně v PV a SV.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1400">
                <a:latin typeface="Tahoma" pitchFamily="34" charset="0"/>
              </a:rPr>
              <a:t>Rozdíl oproti deduktivní strategii: deduktivní metoda testuje vztahy mezi události či proměnnými, používá při vysvětlení deduktivní logiku, retoruduktivní strategie pro vysvětlení zavádí důkaz pomocí „mechanismů“.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6794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Abduktivní</a:t>
            </a:r>
            <a:r>
              <a:rPr lang="cs-CZ" dirty="0"/>
              <a:t> strategie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908050"/>
            <a:ext cx="6400800" cy="5761038"/>
          </a:xfrm>
        </p:spPr>
        <p:txBody>
          <a:bodyPr/>
          <a:lstStyle/>
          <a:p>
            <a:pPr eaLnBrk="1" hangingPunct="1"/>
            <a:r>
              <a:rPr lang="cs-CZ" sz="1600" smtClean="0">
                <a:latin typeface="Tahoma" pitchFamily="34" charset="0"/>
              </a:rPr>
              <a:t>Abstrahování vědeckých výpovědí z výpovědí aktérů o každodennosti, strategie využitelná specificky v sociálních vědách, </a:t>
            </a:r>
            <a:r>
              <a:rPr lang="cs-CZ" sz="1600" b="1" smtClean="0">
                <a:latin typeface="Tahoma" pitchFamily="34" charset="0"/>
              </a:rPr>
              <a:t>interpretativní tradice.</a:t>
            </a:r>
          </a:p>
          <a:p>
            <a:pPr eaLnBrk="1" hangingPunct="1"/>
            <a:r>
              <a:rPr lang="cs-CZ" sz="1600" smtClean="0">
                <a:latin typeface="Tahoma" pitchFamily="34" charset="0"/>
              </a:rPr>
              <a:t>Analýza sociální produkce a reprodukce reality v procesu interakcí aktérů. Specifické vnímání sociální reality.</a:t>
            </a:r>
          </a:p>
          <a:p>
            <a:pPr eaLnBrk="1" hangingPunct="1"/>
            <a:r>
              <a:rPr lang="cs-CZ" sz="1600" b="1" smtClean="0">
                <a:latin typeface="Tahoma" pitchFamily="34" charset="0"/>
              </a:rPr>
              <a:t>Základní výzkumné principy:</a:t>
            </a:r>
          </a:p>
          <a:p>
            <a:pPr eaLnBrk="1" hangingPunct="1">
              <a:buFontTx/>
              <a:buChar char="-"/>
            </a:pPr>
            <a:r>
              <a:rPr lang="cs-CZ" sz="1400" smtClean="0">
                <a:latin typeface="Tahoma" pitchFamily="34" charset="0"/>
              </a:rPr>
              <a:t>přístup do sociálního světa je možný prostřednictvím výpovědí aktérů o činnosti a činnosti druhých</a:t>
            </a:r>
          </a:p>
          <a:p>
            <a:pPr eaLnBrk="1" hangingPunct="1">
              <a:buFontTx/>
              <a:buChar char="-"/>
            </a:pPr>
            <a:r>
              <a:rPr lang="cs-CZ" sz="1400" smtClean="0">
                <a:latin typeface="Tahoma" pitchFamily="34" charset="0"/>
              </a:rPr>
              <a:t>tyto výpovědi získává vědec v přirozeném jazyce aktérů. Obsahují koncepty, pomocí kterých aktéři strukturují svůj svět, významy těchto konceptů a teorie o tom, jak svět funguje</a:t>
            </a:r>
          </a:p>
          <a:p>
            <a:pPr eaLnBrk="1" hangingPunct="1">
              <a:buFontTx/>
              <a:buChar char="-"/>
            </a:pPr>
            <a:r>
              <a:rPr lang="cs-CZ" sz="1400" smtClean="0">
                <a:latin typeface="Tahoma" pitchFamily="34" charset="0"/>
              </a:rPr>
              <a:t>většina každodennosti není reflexivní (je rutinní)</a:t>
            </a:r>
          </a:p>
          <a:p>
            <a:pPr eaLnBrk="1" hangingPunct="1">
              <a:buFontTx/>
              <a:buChar char="-"/>
            </a:pPr>
            <a:r>
              <a:rPr lang="cs-CZ" sz="1400" smtClean="0">
                <a:latin typeface="Tahoma" pitchFamily="34" charset="0"/>
              </a:rPr>
              <a:t>Významy jsou konstruovány pouze v případě narušení každodennosti</a:t>
            </a:r>
          </a:p>
          <a:p>
            <a:pPr eaLnBrk="1" hangingPunct="1">
              <a:buFontTx/>
              <a:buChar char="-"/>
            </a:pPr>
            <a:r>
              <a:rPr lang="cs-CZ" sz="1400" smtClean="0">
                <a:latin typeface="Tahoma" pitchFamily="34" charset="0"/>
              </a:rPr>
              <a:t>Sociální vědci provádí</a:t>
            </a:r>
            <a:r>
              <a:rPr lang="cs-CZ" sz="1400" b="1" smtClean="0">
                <a:latin typeface="Tahoma" pitchFamily="34" charset="0"/>
              </a:rPr>
              <a:t>  popis aktivit a významů a abstrahují kategorie a koncepty, na jejichž základě dochází k porozumění a vysvětlení.</a:t>
            </a:r>
          </a:p>
          <a:p>
            <a:pPr eaLnBrk="1" hangingPunct="1">
              <a:buFontTx/>
              <a:buNone/>
            </a:pPr>
            <a:r>
              <a:rPr lang="cs-CZ" sz="1400" smtClean="0">
                <a:latin typeface="Tahoma" pitchFamily="34" charset="0"/>
              </a:rPr>
              <a:t>Výzkum pomocí abduktivní strategie je konstrukcí konstruktů druhého řádu (vědecké konstrukty) z konstruktů prvního řádu (konstrukt reality).</a:t>
            </a:r>
          </a:p>
          <a:p>
            <a:pPr eaLnBrk="1" hangingPunct="1">
              <a:buFontTx/>
              <a:buNone/>
            </a:pPr>
            <a:endParaRPr lang="cs-CZ" sz="1400" smtClean="0">
              <a:latin typeface="Tahoma" pitchFamily="34" charset="0"/>
            </a:endParaRPr>
          </a:p>
          <a:p>
            <a:pPr eaLnBrk="1" hangingPunct="1">
              <a:buFontTx/>
              <a:buNone/>
            </a:pPr>
            <a:r>
              <a:rPr lang="cs-CZ" sz="1400" smtClean="0">
                <a:latin typeface="Tahoma" pitchFamily="34" charset="0"/>
              </a:rPr>
              <a:t>Kritika:</a:t>
            </a:r>
          </a:p>
          <a:p>
            <a:pPr eaLnBrk="1" hangingPunct="1">
              <a:buFontTx/>
              <a:buNone/>
            </a:pPr>
            <a:r>
              <a:rPr lang="cs-CZ" sz="1400" smtClean="0">
                <a:latin typeface="Tahoma" pitchFamily="34" charset="0"/>
              </a:rPr>
              <a:t>Nejasná metoda konverze výpovědí o (a z) každodenností do vědeckých teorií.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algn="ctr"/>
            <a:r>
              <a:rPr lang="cs-CZ" dirty="0" smtClean="0"/>
              <a:t>Výzkumný postup, typický pro deduktivní strategii- dobrá praxe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0731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1764</Words>
  <Application>Microsoft Office PowerPoint</Application>
  <PresentationFormat>On-screen Show (4:3)</PresentationFormat>
  <Paragraphs>228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Výzkum v politologii II.</vt:lpstr>
      <vt:lpstr>Jak problém zkoumáme: výzkumné strategie</vt:lpstr>
      <vt:lpstr>Logika výzkumných  strategií</vt:lpstr>
      <vt:lpstr>Byl Sherlock Holmes mistr indukce nebo dedukce?</vt:lpstr>
      <vt:lpstr>Induktivní strategie</vt:lpstr>
      <vt:lpstr>Deduktivní strategie</vt:lpstr>
      <vt:lpstr>Retroduktivní strategie</vt:lpstr>
      <vt:lpstr>Abduktivní strategie</vt:lpstr>
      <vt:lpstr>Slide 9</vt:lpstr>
      <vt:lpstr>Schéma výzkumného postupu: jak se odlišuje práce vědce od běžných úvah o politice</vt:lpstr>
      <vt:lpstr>Teorie</vt:lpstr>
      <vt:lpstr>Popis předchází vysvětlení: Dobré koncepty dělají dobrou vědní disciplínu</vt:lpstr>
      <vt:lpstr>Dobrý koncept by měl být</vt:lpstr>
      <vt:lpstr>Dobrý koncept by měl být</vt:lpstr>
      <vt:lpstr>Dobrý koncept by měl být</vt:lpstr>
      <vt:lpstr>Dobrý koncept by měl mít</vt:lpstr>
      <vt:lpstr>Dobrý koncept by měl mít</vt:lpstr>
      <vt:lpstr>Dobrý koncept by měl být</vt:lpstr>
      <vt:lpstr>Dobrý koncept by měl být</vt:lpstr>
      <vt:lpstr>Vztah intenze a extenze konceptu: jak poznáme, že něco odpovídá konceptu?</vt:lpstr>
      <vt:lpstr>Příklad: koncept „podmínky života“</vt:lpstr>
      <vt:lpstr>Koncepty </vt:lpstr>
      <vt:lpstr> Koncepty: „žebřík abstrakce“</vt:lpstr>
      <vt:lpstr>Koncepty a proměnné</vt:lpstr>
      <vt:lpstr>Vztahy mezi proměnnými</vt:lpstr>
      <vt:lpstr>Proč závislou a nezávislou proměnnou rozlišujeme (jen) „analyticky“</vt:lpstr>
      <vt:lpstr>Co je potřeba udělat, než začneme měřit</vt:lpstr>
      <vt:lpstr>Příklad</vt:lpstr>
      <vt:lpstr>Sociálněvědný výzkum: prostředek ustavování kauzality (více Kellstedt-Whitten) POZOR- MAXIMÁLNĚ DŮLEŽITÝ SLIDE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Roman</cp:lastModifiedBy>
  <cp:revision>26</cp:revision>
  <dcterms:created xsi:type="dcterms:W3CDTF">2012-10-10T21:44:07Z</dcterms:created>
  <dcterms:modified xsi:type="dcterms:W3CDTF">2015-10-23T08:24:04Z</dcterms:modified>
</cp:coreProperties>
</file>