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26"/>
  </p:notesMasterIdLst>
  <p:sldIdLst>
    <p:sldId id="256" r:id="rId2"/>
    <p:sldId id="299" r:id="rId3"/>
    <p:sldId id="269" r:id="rId4"/>
    <p:sldId id="289" r:id="rId5"/>
    <p:sldId id="290" r:id="rId6"/>
    <p:sldId id="291" r:id="rId7"/>
    <p:sldId id="293" r:id="rId8"/>
    <p:sldId id="295" r:id="rId9"/>
    <p:sldId id="294" r:id="rId10"/>
    <p:sldId id="297" r:id="rId11"/>
    <p:sldId id="262" r:id="rId12"/>
    <p:sldId id="296" r:id="rId13"/>
    <p:sldId id="261" r:id="rId14"/>
    <p:sldId id="288" r:id="rId15"/>
    <p:sldId id="277" r:id="rId16"/>
    <p:sldId id="300" r:id="rId17"/>
    <p:sldId id="305" r:id="rId18"/>
    <p:sldId id="306" r:id="rId19"/>
    <p:sldId id="312" r:id="rId20"/>
    <p:sldId id="307" r:id="rId21"/>
    <p:sldId id="308" r:id="rId22"/>
    <p:sldId id="309" r:id="rId23"/>
    <p:sldId id="310" r:id="rId24"/>
    <p:sldId id="311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94660"/>
  </p:normalViewPr>
  <p:slideViewPr>
    <p:cSldViewPr>
      <p:cViewPr>
        <p:scale>
          <a:sx n="107" d="100"/>
          <a:sy n="107" d="100"/>
        </p:scale>
        <p:origin x="-1734" y="-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9422D41-9331-40FC-A9C5-9EFBE64A20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3408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1BCFF78-8E39-42F6-AC7E-7538B6AD8F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2682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1B3BF-BB89-468E-9388-F3B9396FAB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15323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2F3C4-A395-448C-BE18-B27EF6A506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8437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1E0B2-C0D5-4BA5-81CB-F9D0A0D5E4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621937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29195D0-6CB6-4160-9A0E-96AE8E285F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</p:spTree>
    <p:extLst>
      <p:ext uri="{BB962C8B-B14F-4D97-AF65-F5344CB8AC3E}">
        <p14:creationId xmlns:p14="http://schemas.microsoft.com/office/powerpoint/2010/main" val="3745710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96DFC5A-4E43-418F-9728-9F5508A58C0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</p:spTree>
    <p:extLst>
      <p:ext uri="{BB962C8B-B14F-4D97-AF65-F5344CB8AC3E}">
        <p14:creationId xmlns:p14="http://schemas.microsoft.com/office/powerpoint/2010/main" val="331325539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BC8C76-809A-41AF-AE1D-E67741CE85E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</p:spTree>
    <p:extLst>
      <p:ext uri="{BB962C8B-B14F-4D97-AF65-F5344CB8AC3E}">
        <p14:creationId xmlns:p14="http://schemas.microsoft.com/office/powerpoint/2010/main" val="2250412752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6CA29-75D0-48E5-8FFC-B2B0ACA45F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2891943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515FD16-5637-451C-A469-78C1415C2A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01312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101CD-C0EA-47EB-9F27-34479E499A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259817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5A608270-143E-409A-AA2D-D7B5ED5868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</p:spTree>
    <p:extLst>
      <p:ext uri="{BB962C8B-B14F-4D97-AF65-F5344CB8AC3E}">
        <p14:creationId xmlns:p14="http://schemas.microsoft.com/office/powerpoint/2010/main" val="456337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cs-CZ"/>
              <a:t>POL 181 Metodologie politologie, Roman Chytilek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33224C3-1029-44E9-8D12-59092DC42E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0" r:id="rId2"/>
    <p:sldLayoutId id="2147483845" r:id="rId3"/>
    <p:sldLayoutId id="2147483846" r:id="rId4"/>
    <p:sldLayoutId id="2147483847" r:id="rId5"/>
    <p:sldLayoutId id="2147483841" r:id="rId6"/>
    <p:sldLayoutId id="2147483848" r:id="rId7"/>
    <p:sldLayoutId id="2147483842" r:id="rId8"/>
    <p:sldLayoutId id="2147483849" r:id="rId9"/>
    <p:sldLayoutId id="2147483843" r:id="rId10"/>
    <p:sldLayoutId id="214748385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rk.ac.uk/res/ref/kb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600" dirty="0" smtClean="0"/>
              <a:t>	Politologie jako „věda“ (II.).</a:t>
            </a:r>
            <a:br>
              <a:rPr lang="cs-CZ" altLang="cs-CZ" sz="4600" dirty="0" smtClean="0"/>
            </a:br>
            <a:r>
              <a:rPr lang="cs-CZ" altLang="cs-CZ" sz="4600" dirty="0" smtClean="0"/>
              <a:t>ETIKA VE VĚDĚ A VÝZKUMU</a:t>
            </a:r>
            <a:br>
              <a:rPr lang="cs-CZ" altLang="cs-CZ" sz="4600" dirty="0" smtClean="0"/>
            </a:br>
            <a:endParaRPr lang="cs-CZ" altLang="cs-CZ" sz="4600" dirty="0" smtClean="0">
              <a:latin typeface="Tahoma" pitchFamily="34" charset="0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87675" y="4292600"/>
            <a:ext cx="6019800" cy="1752600"/>
          </a:xfrm>
        </p:spPr>
        <p:txBody>
          <a:bodyPr/>
          <a:lstStyle/>
          <a:p>
            <a:pPr algn="ctr" eaLnBrk="1" hangingPunct="1"/>
            <a:r>
              <a:rPr lang="cs-CZ" altLang="cs-CZ" sz="1800" b="1" dirty="0" smtClean="0">
                <a:latin typeface="Tahoma" pitchFamily="34" charset="0"/>
              </a:rPr>
              <a:t>1.10.2015</a:t>
            </a:r>
          </a:p>
        </p:txBody>
      </p:sp>
      <p:sp>
        <p:nvSpPr>
          <p:cNvPr id="9220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eaLnBrk="1" hangingPunct="1"/>
            <a:r>
              <a:rPr lang="cs-CZ" altLang="cs-CZ" smtClean="0"/>
              <a:t>Realistická metodologie</a:t>
            </a:r>
          </a:p>
        </p:txBody>
      </p:sp>
      <p:sp>
        <p:nvSpPr>
          <p:cNvPr id="2969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29700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4313"/>
            <a:ext cx="8229600" cy="4383087"/>
          </a:xfrm>
        </p:spPr>
        <p:txBody>
          <a:bodyPr/>
          <a:lstStyle/>
          <a:p>
            <a:pPr eaLnBrk="1" hangingPunct="1"/>
            <a:r>
              <a:rPr lang="cs-CZ" altLang="cs-CZ" smtClean="0"/>
              <a:t>Podobá se pozitivistické, pracuje ovšem i s kontextem (menší důraz na univerzálnost generalizací).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Přibližuje se přírodním vědám (experimenty, statistická metoda).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55675"/>
          </a:xfrm>
        </p:spPr>
        <p:txBody>
          <a:bodyPr/>
          <a:lstStyle/>
          <a:p>
            <a:pPr eaLnBrk="1" hangingPunct="1"/>
            <a:r>
              <a:rPr lang="cs-CZ" altLang="cs-CZ" smtClean="0">
                <a:latin typeface="Calibri" pitchFamily="34" charset="0"/>
              </a:rPr>
              <a:t>Nejvlivnější teorie vývoje vědy</a:t>
            </a: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50825" y="1412875"/>
            <a:ext cx="8435975" cy="44545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K.R. Popper (Logika vědeckého poznání</a:t>
            </a:r>
            <a:r>
              <a:rPr lang="cs-CZ" altLang="cs-CZ" sz="2000" b="1" smtClean="0"/>
              <a:t>,</a:t>
            </a:r>
            <a:r>
              <a:rPr lang="cs-CZ" altLang="cs-CZ" sz="2000" b="1" smtClean="0">
                <a:latin typeface="Calibri" pitchFamily="34" charset="0"/>
              </a:rPr>
              <a:t> 1959)</a:t>
            </a:r>
            <a:r>
              <a:rPr lang="cs-CZ" altLang="cs-CZ" sz="2000" smtClean="0">
                <a:latin typeface="Calibri" pitchFamily="34" charset="0"/>
              </a:rPr>
              <a:t>: věda má kumulativní a inkrementální charakter, vědecký pokrok se uskutečňuje prostřednictvím falzifikace „nesprávných“ teorií a přijímáním teorií, více se přibližujících k „vědecké pravdě“. Pravdivost ovšem nelze dokázat, pouze testovat.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T. S. Kuhn (Struktura vědeckých revolucí</a:t>
            </a:r>
            <a:r>
              <a:rPr lang="cs-CZ" altLang="cs-CZ" sz="2000" b="1" smtClean="0"/>
              <a:t>, 1962</a:t>
            </a:r>
            <a:r>
              <a:rPr lang="cs-CZ" altLang="cs-CZ" sz="2000" b="1" smtClean="0">
                <a:latin typeface="Calibri" pitchFamily="34" charset="0"/>
              </a:rPr>
              <a:t>) </a:t>
            </a:r>
            <a:r>
              <a:rPr lang="cs-CZ" altLang="cs-CZ" sz="2000" smtClean="0">
                <a:latin typeface="Calibri" pitchFamily="34" charset="0"/>
              </a:rPr>
              <a:t>: radikálně zpochybnil předpoklad linearity vědy. V každé periodě existují zažité a vědeckou komunitou všeobecně akceptované způsoby myšlení a vědecké praxe </a:t>
            </a:r>
            <a:r>
              <a:rPr lang="cs-CZ" altLang="cs-CZ" sz="2000" b="1" smtClean="0">
                <a:latin typeface="Calibri" pitchFamily="34" charset="0"/>
              </a:rPr>
              <a:t>(paradigmata), </a:t>
            </a:r>
            <a:r>
              <a:rPr lang="cs-CZ" altLang="cs-CZ" sz="2000" smtClean="0">
                <a:latin typeface="Calibri" pitchFamily="34" charset="0"/>
              </a:rPr>
              <a:t>vědecký vývoj je kombinací „normálních“ období (věda se reprodukuje v rámci zažitých paradigmat) a revolučních období (původní paradigmata nahrazena novými, přičemž tento proces nutně nesouvisí s „vědeckou pravdou“).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P. Feyerabend (Rozprava proti metodě</a:t>
            </a:r>
            <a:r>
              <a:rPr lang="cs-CZ" altLang="cs-CZ" sz="2000" b="1" smtClean="0"/>
              <a:t>, 1975</a:t>
            </a:r>
            <a:r>
              <a:rPr lang="cs-CZ" altLang="cs-CZ" sz="2000" b="1" smtClean="0">
                <a:latin typeface="Calibri" pitchFamily="34" charset="0"/>
              </a:rPr>
              <a:t>): </a:t>
            </a:r>
            <a:r>
              <a:rPr lang="cs-CZ" altLang="cs-CZ" sz="2000" smtClean="0">
                <a:latin typeface="Calibri" pitchFamily="34" charset="0"/>
              </a:rPr>
              <a:t>nejradikálnější. Základní argument jeho </a:t>
            </a:r>
            <a:r>
              <a:rPr lang="cs-CZ" altLang="cs-CZ" sz="2000" i="1" smtClean="0">
                <a:latin typeface="Calibri" pitchFamily="34" charset="0"/>
              </a:rPr>
              <a:t>Rozpravy vůči metodě: "Události, postupy a výsledky, které dělají vědy vědami, nemají žádnou společnou strukturu."</a:t>
            </a:r>
            <a:r>
              <a:rPr lang="cs-CZ" altLang="cs-CZ" sz="2000" smtClean="0">
                <a:latin typeface="Calibri" pitchFamily="34" charset="0"/>
              </a:rPr>
              <a:t> </a:t>
            </a:r>
            <a:r>
              <a:rPr lang="cs-CZ" altLang="cs-CZ" sz="2000" b="1" smtClean="0">
                <a:latin typeface="Calibri" pitchFamily="34" charset="0"/>
              </a:rPr>
              <a:t>Neboli- ve vědecké praxi může být, z dobrých důvodů, kdykoli překročeno každé metodologické pravidlo. „Metodologický anarchismus“.</a:t>
            </a:r>
            <a:r>
              <a:rPr lang="cs-CZ" altLang="cs-CZ" sz="2000" b="1" smtClean="0"/>
              <a:t> </a:t>
            </a:r>
            <a:r>
              <a:rPr lang="cs-CZ" altLang="cs-CZ" sz="2000" b="1" smtClean="0">
                <a:latin typeface="Calibri" pitchFamily="34" charset="0"/>
              </a:rPr>
              <a:t>(</a:t>
            </a:r>
            <a:r>
              <a:rPr lang="cs-CZ" altLang="cs-CZ" sz="1800" b="1" smtClean="0">
                <a:latin typeface="Calibri" pitchFamily="34" charset="0"/>
              </a:rPr>
              <a:t>Anarchismus podle něj napomáhá dosažení pokroku (s.33). </a:t>
            </a:r>
            <a:endParaRPr lang="cs-CZ" altLang="cs-CZ" sz="1800" smtClean="0">
              <a:latin typeface="Calibri" pitchFamily="34" charset="0"/>
            </a:endParaRPr>
          </a:p>
        </p:txBody>
      </p:sp>
      <p:pic>
        <p:nvPicPr>
          <p:cNvPr id="16389" name="Picture 5" descr="Plakat Karl Popper bei Mohr Siebe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088" y="115888"/>
            <a:ext cx="1179512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13" descr="far-seeing ma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8175" y="2636838"/>
            <a:ext cx="885825" cy="1122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8" descr="feyeraben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1950" y="5445125"/>
            <a:ext cx="1162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mtClean="0"/>
              <a:t>„Kvalitativní“ vs. „kvantitativní“ výzkum</a:t>
            </a:r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30724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z="2800" dirty="0" smtClean="0">
                <a:latin typeface="Calibri" pitchFamily="34" charset="0"/>
              </a:rPr>
              <a:t>Bývá takto popisován rozdíl mezi pozitivistickými („kvantitativními“) a konstruktivistickými („kvalitativními“) přístupy.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dirty="0" smtClean="0">
                <a:latin typeface="Calibri" pitchFamily="34" charset="0"/>
              </a:rPr>
              <a:t>Není zcela přesné, pokud vztáhneme k technice práce s daty (ta se prolíná u obou směrů), má svou platnost, pokud ho vztahujeme k odlišné ´výzkumné logice („</a:t>
            </a:r>
            <a:r>
              <a:rPr lang="cs-CZ" altLang="cs-CZ" sz="2800" dirty="0" err="1" smtClean="0">
                <a:latin typeface="Calibri" pitchFamily="34" charset="0"/>
              </a:rPr>
              <a:t>porozumívací</a:t>
            </a:r>
            <a:r>
              <a:rPr lang="cs-CZ" altLang="cs-CZ" sz="2800" dirty="0" smtClean="0">
                <a:latin typeface="Calibri" pitchFamily="34" charset="0"/>
              </a:rPr>
              <a:t>“ konstruktivismus vs. „vysvětlovací“ pozitivismus). V POL 181 nebude dělení až na výjimky používáno.</a:t>
            </a:r>
            <a:r>
              <a:rPr lang="cs-CZ" altLang="cs-CZ" sz="2800" dirty="0" smtClean="0"/>
              <a:t>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mtClean="0">
                <a:latin typeface="Calibri" pitchFamily="34" charset="0"/>
              </a:rPr>
              <a:t>Věda jako sociální aktivita</a:t>
            </a:r>
          </a:p>
        </p:txBody>
      </p:sp>
      <p:sp>
        <p:nvSpPr>
          <p:cNvPr id="33795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smtClean="0">
                <a:latin typeface="Calibri" pitchFamily="34" charset="0"/>
              </a:rPr>
              <a:t>Vědu jako sociální aktivitu zkoumá </a:t>
            </a:r>
            <a:r>
              <a:rPr lang="cs-CZ" altLang="cs-CZ" sz="2400" b="1" smtClean="0">
                <a:latin typeface="Calibri" pitchFamily="34" charset="0"/>
              </a:rPr>
              <a:t>sociologie a historie vědy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Věda jako sociální aktivita zaznamenala exponenciální růst </a:t>
            </a:r>
            <a:r>
              <a:rPr lang="cs-CZ" altLang="cs-CZ" sz="2000" smtClean="0">
                <a:latin typeface="Calibri" pitchFamily="34" charset="0"/>
              </a:rPr>
              <a:t>(podpora politických autorit, soukromého sektoru, rozvoj komunikace, od 17. stol. Nadřazována od té doby v rámci euroamerické civilizace jiným formám poznání. První akademie věd založena v Neapoli kolem roku 1570. Některé z vynálezů a objevů vznikly na objednávku vykonavatelů politické autority či armády (radar, raketové motory, atomová bomba, internet), jiné reagovaly na poptávku soukromé sféry.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smtClean="0">
                <a:latin typeface="Calibri" pitchFamily="34" charset="0"/>
              </a:rPr>
              <a:t>Strukturace vědeckého provozu </a:t>
            </a:r>
            <a:r>
              <a:rPr lang="cs-CZ" altLang="cs-CZ" sz="2000" smtClean="0">
                <a:latin typeface="Calibri" pitchFamily="34" charset="0"/>
              </a:rPr>
              <a:t>(periodizace, pravidla publikování, recenzní řízení, spojité a přetržité vědecké komunity)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>
                <a:latin typeface="Calibri" pitchFamily="34" charset="0"/>
              </a:rPr>
              <a:t>Proměna financování vědy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smtClean="0">
                <a:latin typeface="Calibri" pitchFamily="34" charset="0"/>
              </a:rPr>
              <a:t>Etické standardy vědy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243013"/>
          </a:xfrm>
        </p:spPr>
        <p:txBody>
          <a:bodyPr/>
          <a:lstStyle/>
          <a:p>
            <a:pPr eaLnBrk="1" hangingPunct="1"/>
            <a:r>
              <a:rPr lang="cs-CZ" altLang="cs-CZ" smtClean="0"/>
              <a:t>Politologie v širším slova smyslu</a:t>
            </a:r>
          </a:p>
        </p:txBody>
      </p:sp>
      <p:sp>
        <p:nvSpPr>
          <p:cNvPr id="34819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34820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 eaLnBrk="1" hangingPunct="1"/>
            <a:r>
              <a:rPr lang="cs-CZ" altLang="cs-CZ" sz="2400" smtClean="0"/>
              <a:t>Kombinace národních tradic a mezinárodního ovlivňování</a:t>
            </a:r>
          </a:p>
          <a:p>
            <a:pPr algn="just" eaLnBrk="1" hangingPunct="1"/>
            <a:r>
              <a:rPr lang="cs-CZ" altLang="cs-CZ" sz="2400" b="1" smtClean="0"/>
              <a:t>Příklad 1</a:t>
            </a:r>
            <a:r>
              <a:rPr lang="cs-CZ" altLang="cs-CZ" sz="2400" smtClean="0"/>
              <a:t>: dělení na normativně-ontologický, kriticko-dialektický a analyticko-empirický přístup je „nejplatnější“ ve SRN, kde reflektovalo specifickou situaci a vývoj německé politologie po WW2</a:t>
            </a:r>
          </a:p>
          <a:p>
            <a:pPr algn="just" eaLnBrk="1" hangingPunct="1"/>
            <a:r>
              <a:rPr lang="cs-CZ" altLang="cs-CZ" sz="2400" b="1" smtClean="0"/>
              <a:t>Příklad 2</a:t>
            </a:r>
            <a:r>
              <a:rPr lang="cs-CZ" altLang="cs-CZ" sz="2400" smtClean="0"/>
              <a:t>: Koncept „státu“ využívá německá a francouzská politologie v domácí politice, americká spíše v mezinárodních vztazích (v domácí politice naopak koncept „brzd a rovnováh“).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altLang="cs-CZ" sz="4000" smtClean="0">
                <a:latin typeface="Tahoma" pitchFamily="34" charset="0"/>
              </a:rPr>
              <a:t>Příklad 3:Metodologie a metody v politologii</a:t>
            </a:r>
            <a:br>
              <a:rPr lang="cs-CZ" altLang="cs-CZ" sz="4000" smtClean="0">
                <a:latin typeface="Tahoma" pitchFamily="34" charset="0"/>
              </a:rPr>
            </a:br>
            <a:endParaRPr lang="cs-CZ" altLang="cs-CZ" sz="4000" smtClean="0">
              <a:latin typeface="Tahoma" pitchFamily="34" charset="0"/>
            </a:endParaRPr>
          </a:p>
        </p:txBody>
      </p:sp>
      <p:sp>
        <p:nvSpPr>
          <p:cNvPr id="35843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1556792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400" dirty="0" smtClean="0">
                <a:latin typeface="Tahoma" pitchFamily="34" charset="0"/>
              </a:rPr>
              <a:t>U. von Alemann:</a:t>
            </a:r>
          </a:p>
          <a:p>
            <a:pPr marL="320040" indent="-32004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400" b="1" dirty="0" smtClean="0">
                <a:latin typeface="Tahoma" pitchFamily="34" charset="0"/>
              </a:rPr>
              <a:t>	V politologii přichází metody často zkrátka.</a:t>
            </a:r>
          </a:p>
          <a:p>
            <a:pPr marL="320040" indent="-32004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400" i="1" dirty="0" smtClean="0">
                <a:solidFill>
                  <a:schemeClr val="accent1"/>
                </a:solidFill>
                <a:latin typeface="Tahoma" pitchFamily="34" charset="0"/>
              </a:rPr>
              <a:t>Toto Alemannovo tvrzení (podobně jako např. Berg-Schlosser, Stammen) reflektuje </a:t>
            </a:r>
            <a:r>
              <a:rPr lang="cs-CZ" altLang="cs-CZ" sz="2400" b="1" i="1" dirty="0" smtClean="0">
                <a:solidFill>
                  <a:schemeClr val="accent1"/>
                </a:solidFill>
                <a:latin typeface="Tahoma" pitchFamily="34" charset="0"/>
              </a:rPr>
              <a:t>specifickou situaci německé politologie</a:t>
            </a:r>
            <a:r>
              <a:rPr lang="cs-CZ" altLang="cs-CZ" sz="2400" i="1" dirty="0" smtClean="0">
                <a:solidFill>
                  <a:schemeClr val="accent1"/>
                </a:solidFill>
                <a:latin typeface="Tahoma" pitchFamily="34" charset="0"/>
              </a:rPr>
              <a:t>, nikoliv politologii jako celek. Odkazuje tak k úvodu přednášky a širšímu pojetí vědy jako kolektivní aktivity (v tomto případě německá politologická komunita). Americká problém reflektuje zcela opačně</a:t>
            </a:r>
          </a:p>
          <a:p>
            <a:pPr marL="320040" indent="-32004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400" b="1" dirty="0" smtClean="0">
                <a:latin typeface="Tahoma" pitchFamily="34" charset="0"/>
              </a:rPr>
              <a:t>vs. Rebecca Morton</a:t>
            </a:r>
          </a:p>
          <a:p>
            <a:pPr marL="320040" indent="-320040" algn="ctr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400" dirty="0" smtClean="0">
                <a:latin typeface="Tahoma" pitchFamily="34" charset="0"/>
              </a:rPr>
              <a:t>Politologie, jak se vyvinula, je buďto charakteristická množstvím teoretických předpokladů bez dat nebo sofistikovanými metodami bez teorie (americká situace)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Klíčové body přednášky</a:t>
            </a:r>
          </a:p>
        </p:txBody>
      </p:sp>
      <p:sp>
        <p:nvSpPr>
          <p:cNvPr id="3686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8229600" cy="4327525"/>
          </a:xfrm>
        </p:spPr>
        <p:txBody>
          <a:bodyPr/>
          <a:lstStyle/>
          <a:p>
            <a:pPr marL="514350" indent="-514350" eaLnBrk="1" hangingPunct="1">
              <a:buFont typeface="Wingdings" pitchFamily="2" charset="2"/>
              <a:buAutoNum type="arabicPeriod"/>
            </a:pPr>
            <a:r>
              <a:rPr lang="cs-CZ" altLang="cs-CZ" sz="2000" smtClean="0"/>
              <a:t>Pro to, jak politologii pojímat jako vědu, má klíčový význam, jestli se rozhodneme pro užší nebo širší vymezení vědy.</a:t>
            </a:r>
          </a:p>
          <a:p>
            <a:pPr marL="514350" indent="-514350" eaLnBrk="1" hangingPunct="1">
              <a:buFont typeface="Wingdings" pitchFamily="2" charset="2"/>
              <a:buAutoNum type="arabicPeriod"/>
            </a:pPr>
            <a:r>
              <a:rPr lang="cs-CZ" altLang="cs-CZ" sz="2000" smtClean="0"/>
              <a:t>Všeobecněji akceptovanou odpověď na otázku, jak dělit směry v politologii, nalezneme pouze v případě, pokud pracujeme s </a:t>
            </a:r>
            <a:r>
              <a:rPr lang="cs-CZ" altLang="cs-CZ" sz="2000" b="1" smtClean="0"/>
              <a:t>užším</a:t>
            </a:r>
            <a:r>
              <a:rPr lang="cs-CZ" altLang="cs-CZ" sz="2000" smtClean="0"/>
              <a:t> pojetím vědy- pak lze rozlišit různé ontologické, epistemologické i metodologické pozice (z nichž tři základní, kombinující specifické ontologie, epistemologie a metodologie, jsou naturalismus, konstruktivismus a realismus)</a:t>
            </a:r>
          </a:p>
          <a:p>
            <a:pPr marL="514350" indent="-514350" eaLnBrk="1" hangingPunct="1">
              <a:buFont typeface="Wingdings" pitchFamily="2" charset="2"/>
              <a:buAutoNum type="arabicPeriod"/>
            </a:pPr>
            <a:r>
              <a:rPr lang="cs-CZ" altLang="cs-CZ" sz="2000" smtClean="0"/>
              <a:t>Pokud pracujeme s </a:t>
            </a:r>
            <a:r>
              <a:rPr lang="cs-CZ" altLang="cs-CZ" sz="2000" b="1" smtClean="0"/>
              <a:t>širokým</a:t>
            </a:r>
            <a:r>
              <a:rPr lang="cs-CZ" altLang="cs-CZ" sz="2000" smtClean="0"/>
              <a:t> pojetím vědy (včetně vědecké komunity), je nutné brát do úvahy fakt, že politologie má silný národní rámec, způsobující, že se toto dělení stát od státu liší a odráží se v něm vývoj dané politologické komunity.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Etika v sociálních vědách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600" smtClean="0"/>
              <a:t>Neexistují jednoznačná etická kritéria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2 tradice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Striktní: Výzkumník se během výzkumu řídí předem definovanou sadou etických principů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Volnější: Etické principy výzkumníka jsou flexibilní a mj. výsledkem reflexe situace, v níž mají být uplatněny.</a:t>
            </a:r>
          </a:p>
          <a:p>
            <a:pPr eaLnBrk="1" hangingPunct="1">
              <a:lnSpc>
                <a:spcPct val="80000"/>
              </a:lnSpc>
            </a:pPr>
            <a:r>
              <a:rPr lang="cs-CZ" sz="2600" smtClean="0"/>
              <a:t>Některé etické problémy souvisí s „výrobou vědy“- tento koncept se etabloval v posledních několika desetiletích.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/>
              <a:t>SOKALOVA (1996) a SCHÖNOVA (1998) AFÉRA, SCIGEN (2005)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100" dirty="0" smtClean="0"/>
              <a:t>Fyzik Alan J. </a:t>
            </a:r>
            <a:r>
              <a:rPr lang="cs-CZ" sz="2100" dirty="0" err="1" smtClean="0"/>
              <a:t>Sokal</a:t>
            </a:r>
            <a:r>
              <a:rPr lang="cs-CZ" sz="2100" dirty="0" smtClean="0"/>
              <a:t> opublikoval v nerecenzovaném časopise </a:t>
            </a:r>
            <a:r>
              <a:rPr lang="cs-CZ" sz="2100" dirty="0" err="1" smtClean="0"/>
              <a:t>Social</a:t>
            </a:r>
            <a:r>
              <a:rPr lang="cs-CZ" sz="2100" dirty="0" smtClean="0"/>
              <a:t> text článek </a:t>
            </a:r>
            <a:r>
              <a:rPr lang="cs-CZ" sz="2100" b="1" i="1" dirty="0" err="1" smtClean="0"/>
              <a:t>Transgressing</a:t>
            </a:r>
            <a:r>
              <a:rPr lang="cs-CZ" sz="2100" b="1" i="1" dirty="0" smtClean="0"/>
              <a:t> the </a:t>
            </a:r>
            <a:r>
              <a:rPr lang="cs-CZ" sz="2100" b="1" i="1" dirty="0" err="1" smtClean="0"/>
              <a:t>Boundaries</a:t>
            </a:r>
            <a:r>
              <a:rPr lang="cs-CZ" sz="2100" b="1" i="1" dirty="0" smtClean="0"/>
              <a:t>: </a:t>
            </a:r>
            <a:r>
              <a:rPr lang="cs-CZ" sz="2100" b="1" i="1" dirty="0" err="1" smtClean="0"/>
              <a:t>Towards</a:t>
            </a:r>
            <a:r>
              <a:rPr lang="cs-CZ" sz="2100" b="1" i="1" dirty="0" smtClean="0"/>
              <a:t> a </a:t>
            </a:r>
            <a:r>
              <a:rPr lang="cs-CZ" sz="2100" b="1" i="1" dirty="0" err="1" smtClean="0"/>
              <a:t>Transformative</a:t>
            </a:r>
            <a:r>
              <a:rPr lang="cs-CZ" sz="2100" b="1" i="1" dirty="0" smtClean="0"/>
              <a:t> </a:t>
            </a:r>
            <a:r>
              <a:rPr lang="cs-CZ" sz="2100" b="1" i="1" dirty="0" err="1" smtClean="0"/>
              <a:t>Hermeneutics</a:t>
            </a:r>
            <a:r>
              <a:rPr lang="cs-CZ" sz="2100" b="1" i="1" dirty="0" smtClean="0"/>
              <a:t> of </a:t>
            </a:r>
            <a:r>
              <a:rPr lang="cs-CZ" sz="2100" b="1" i="1" dirty="0" err="1" smtClean="0"/>
              <a:t>Quantum</a:t>
            </a:r>
            <a:r>
              <a:rPr lang="cs-CZ" sz="2100" b="1" i="1" dirty="0" smtClean="0"/>
              <a:t> </a:t>
            </a:r>
            <a:r>
              <a:rPr lang="cs-CZ" sz="2100" b="1" i="1" dirty="0" err="1" smtClean="0"/>
              <a:t>Gravity</a:t>
            </a:r>
            <a:r>
              <a:rPr lang="cs-CZ" sz="2100" b="1" i="1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dirty="0" smtClean="0"/>
              <a:t>Přimlouvá se v něm za k využití teorie kvantové gravitace za účelem vytvoření</a:t>
            </a:r>
            <a:r>
              <a:rPr lang="cs-CZ" sz="2100" b="1" i="1" dirty="0" smtClean="0"/>
              <a:t> „osvobozující vědy“ a „emancipační matematiky“ </a:t>
            </a:r>
            <a:r>
              <a:rPr lang="cs-CZ" sz="2100" dirty="0" smtClean="0"/>
              <a:t>jako základu pro vytvoření postmoderního politického projektu.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dirty="0" smtClean="0"/>
              <a:t>Později napsal text „</a:t>
            </a:r>
            <a:r>
              <a:rPr lang="cs-CZ" sz="2100" b="1" dirty="0" smtClean="0"/>
              <a:t>Módní nesmysl. Zneužívání vědy intelektuály</a:t>
            </a:r>
            <a:r>
              <a:rPr lang="cs-CZ" sz="2100" dirty="0" smtClean="0"/>
              <a:t>“. 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dirty="0" smtClean="0"/>
              <a:t>1998- </a:t>
            </a:r>
            <a:r>
              <a:rPr lang="cs-CZ" sz="2100" b="1" dirty="0" smtClean="0"/>
              <a:t>Schönova aféra-</a:t>
            </a:r>
            <a:r>
              <a:rPr lang="cs-CZ" sz="2100" dirty="0" smtClean="0"/>
              <a:t> publikování článků v recenzovaných časopisech se zfalšovanými daty</a:t>
            </a:r>
          </a:p>
          <a:p>
            <a:pPr eaLnBrk="1" hangingPunct="1">
              <a:lnSpc>
                <a:spcPct val="80000"/>
              </a:lnSpc>
            </a:pPr>
            <a:r>
              <a:rPr lang="cs-CZ" sz="2100" dirty="0" smtClean="0"/>
              <a:t>2005-</a:t>
            </a:r>
            <a:r>
              <a:rPr lang="cs-CZ" sz="2100" b="1" dirty="0" smtClean="0"/>
              <a:t>SciGen</a:t>
            </a:r>
            <a:r>
              <a:rPr lang="cs-CZ" sz="2100" dirty="0" smtClean="0"/>
              <a:t>- počítačový program, generující „vědecké texty“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Aféra </a:t>
            </a:r>
            <a:r>
              <a:rPr lang="cs-CZ" dirty="0" err="1" smtClean="0"/>
              <a:t>LaCour</a:t>
            </a:r>
            <a:r>
              <a:rPr lang="cs-CZ" dirty="0" smtClean="0"/>
              <a:t> (2015)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b="1" i="1" dirty="0" smtClean="0"/>
              <a:t>Science</a:t>
            </a:r>
            <a:r>
              <a:rPr lang="cs-CZ" sz="2000" dirty="0" smtClean="0"/>
              <a:t> publikovalo studii Michaela </a:t>
            </a:r>
            <a:r>
              <a:rPr lang="cs-CZ" sz="2000" dirty="0" err="1" smtClean="0"/>
              <a:t>LaCoura</a:t>
            </a:r>
            <a:r>
              <a:rPr lang="cs-CZ" sz="2000" dirty="0" smtClean="0"/>
              <a:t> (doktoranda z Kalifornie) a Donalda </a:t>
            </a:r>
            <a:r>
              <a:rPr lang="cs-CZ" sz="2000" dirty="0" err="1" smtClean="0"/>
              <a:t>Greena</a:t>
            </a:r>
            <a:r>
              <a:rPr lang="cs-CZ" sz="2000" dirty="0" smtClean="0"/>
              <a:t> (jednoho z nejvýznamnějších vědců v oblasti politického chování</a:t>
            </a:r>
            <a:r>
              <a:rPr lang="cs-CZ" sz="2000" dirty="0" smtClean="0"/>
              <a:t>): </a:t>
            </a:r>
            <a:r>
              <a:rPr lang="en-US" sz="2000" b="1" i="1" dirty="0"/>
              <a:t>When contact changes minds: An experiment on transmission of support for gay </a:t>
            </a:r>
            <a:r>
              <a:rPr lang="en-US" sz="2000" b="1" i="1" dirty="0" smtClean="0"/>
              <a:t>equality</a:t>
            </a:r>
            <a:r>
              <a:rPr lang="cs-CZ" sz="2000" b="1" i="1" dirty="0"/>
              <a:t> (http://</a:t>
            </a:r>
            <a:r>
              <a:rPr lang="cs-CZ" sz="2000" b="1" i="1" dirty="0" smtClean="0"/>
              <a:t>www.sciencemag.org/</a:t>
            </a:r>
            <a:r>
              <a:rPr lang="cs-CZ" sz="2000" b="1" i="1" dirty="0" err="1" smtClean="0"/>
              <a:t>content</a:t>
            </a:r>
            <a:r>
              <a:rPr lang="cs-CZ" sz="2000" b="1" i="1" dirty="0" smtClean="0"/>
              <a:t>/346/6215/1366)</a:t>
            </a:r>
            <a:endParaRPr lang="cs-CZ" sz="2000" i="1" dirty="0" smtClean="0"/>
          </a:p>
          <a:p>
            <a:r>
              <a:rPr lang="cs-CZ" sz="2000" dirty="0" smtClean="0"/>
              <a:t>Týkala se F2F přesvědčování, podle ní mělo větší efekt na změnu postoje, pokud přesvědčování prováděli lidé, kterých se kauza týkala (v tomto případě bylo téma manželství homosexuálů).</a:t>
            </a:r>
          </a:p>
          <a:p>
            <a:r>
              <a:rPr lang="cs-CZ" sz="2000" dirty="0" smtClean="0"/>
              <a:t>Statistici odhalili nenormální distribuci dat, postupně zesílilo podezření, že </a:t>
            </a:r>
            <a:r>
              <a:rPr lang="cs-CZ" sz="2000" dirty="0" err="1" smtClean="0"/>
              <a:t>LaCour</a:t>
            </a:r>
            <a:r>
              <a:rPr lang="cs-CZ" sz="2000" dirty="0" smtClean="0"/>
              <a:t> si data vymyslel (přesvědčování neproběhlo), Green se od článku distancoval.</a:t>
            </a:r>
          </a:p>
          <a:p>
            <a:r>
              <a:rPr lang="cs-CZ" sz="2000" dirty="0" smtClean="0"/>
              <a:t>Podobné jako Sch</a:t>
            </a:r>
            <a:r>
              <a:rPr lang="cs-CZ" sz="2000" dirty="0"/>
              <a:t>ö</a:t>
            </a:r>
            <a:r>
              <a:rPr lang="cs-CZ" sz="2000" dirty="0" smtClean="0"/>
              <a:t>nova aféra (zfalšované měření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POL 181 Metodologie politologie, Roman Chytilek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17332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Jedna politologie nebo více?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981200"/>
            <a:ext cx="8229600" cy="4543425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Dělení velmi závisí na tom, zda chápeme vědu v </a:t>
            </a:r>
            <a:r>
              <a:rPr lang="cs-CZ" altLang="cs-CZ" b="1" dirty="0" smtClean="0"/>
              <a:t>užším nebo širším smyslu slova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užším: tři hlavní paradigmata </a:t>
            </a:r>
            <a:r>
              <a:rPr lang="cs-CZ" altLang="cs-CZ" b="1" dirty="0" smtClean="0"/>
              <a:t>pozitivismus, </a:t>
            </a:r>
            <a:r>
              <a:rPr lang="cs-CZ" altLang="cs-CZ" b="1" dirty="0" err="1" smtClean="0"/>
              <a:t>interpretativismus</a:t>
            </a:r>
            <a:r>
              <a:rPr lang="cs-CZ" altLang="cs-CZ" b="1" dirty="0" smtClean="0"/>
              <a:t>, realismus</a:t>
            </a:r>
          </a:p>
          <a:p>
            <a:pPr eaLnBrk="1" hangingPunct="1"/>
            <a:endParaRPr lang="cs-CZ" altLang="cs-CZ" dirty="0" smtClean="0"/>
          </a:p>
          <a:p>
            <a:pPr eaLnBrk="1" hangingPunct="1"/>
            <a:r>
              <a:rPr lang="cs-CZ" altLang="cs-CZ" dirty="0" smtClean="0"/>
              <a:t>V širším: „národní“ politologie vs. internacionální věda?</a:t>
            </a:r>
          </a:p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Etické kodexy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23850" y="1773238"/>
            <a:ext cx="8504238" cy="4267200"/>
          </a:xfrm>
        </p:spPr>
        <p:txBody>
          <a:bodyPr/>
          <a:lstStyle/>
          <a:p>
            <a:pPr eaLnBrk="1" hangingPunct="1"/>
            <a:r>
              <a:rPr lang="cs-CZ" dirty="0" smtClean="0"/>
              <a:t>Neexistuje jeden všeobecně akceptovaný kodex, dokonce ani v národních kontextech.</a:t>
            </a:r>
          </a:p>
          <a:p>
            <a:pPr eaLnBrk="1" hangingPunct="1"/>
            <a:r>
              <a:rPr lang="cs-CZ" dirty="0" smtClean="0"/>
              <a:t>V USA: </a:t>
            </a:r>
            <a:r>
              <a:rPr lang="cs-CZ" b="1" dirty="0" smtClean="0"/>
              <a:t>IRB (</a:t>
            </a:r>
            <a:r>
              <a:rPr lang="cs-CZ" b="1" dirty="0" err="1" smtClean="0"/>
              <a:t>Institutional</a:t>
            </a:r>
            <a:r>
              <a:rPr lang="cs-CZ" b="1" dirty="0" smtClean="0"/>
              <a:t> Review </a:t>
            </a:r>
            <a:r>
              <a:rPr lang="cs-CZ" b="1" dirty="0" err="1" smtClean="0"/>
              <a:t>Board</a:t>
            </a:r>
            <a:r>
              <a:rPr lang="cs-CZ" b="1" dirty="0" smtClean="0"/>
              <a:t>) </a:t>
            </a:r>
          </a:p>
          <a:p>
            <a:pPr eaLnBrk="1" hangingPunct="1"/>
            <a:r>
              <a:rPr lang="cs-CZ" dirty="0" smtClean="0"/>
              <a:t>Přehled etických kodexů: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hlinkClick r:id="rId2"/>
              </a:rPr>
              <a:t>http://www.york.ac.uk/res/ref/kb.htm</a:t>
            </a: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3400" smtClean="0"/>
              <a:t>Etický kodex Respect (Evropská komise)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Jde o doporučení a manuál, ne o závazný dokument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smtClean="0"/>
              <a:t>Cíle: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UDRŽOVÁNÍ VĚDECKÝCH STANDARDŮ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ZÁKONNOST VÝZKUMU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PREVENCE NEGATIVNÍCH SPOLEČENSKÝCH (INDIVIDUÁLNÍCH) DOPADŮ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VĚDECKÉ STANDARDY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1900" smtClean="0"/>
              <a:t>FAKTICKÁ PŘESNOST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POVINNOST REFLEKTOVAT PŘEDCHOZÍ VÝZKUM V DANÉ OBLASTI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FORMULOVAT HYPOTÉZY TAK, ABY EXISTOVALA ŠANCE, ŽE BUDOU ZAMÍTNUTY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VĚNOVAT POZORNOST METODOLOGII VÝZKUMU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UVĚDOMOVAT SI LIMITY VÝZKUMU 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PŘEDEM DEKLAROVAT KONFLIKT ZÁJMŮ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POSKYTOVAT ZADAVATELŮM VÝZKUMU OBJEKTIVNÍ INFORMACE O SVÉ KVALIFIKACI A PROFESNÍCH SKILLS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KOMPLETNÍ A PRAVDIVÁ INTERPRETACE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ZAJIŠTĚNÍ PUBLIKACE VÝSLEDKŮ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DŮSTOJNÁ POZICE MÉNĚ KVALIFIKOVANÝCH ČLENŮ VĚDECKÉHO TÝMU</a:t>
            </a:r>
          </a:p>
          <a:p>
            <a:pPr eaLnBrk="1" hangingPunct="1">
              <a:lnSpc>
                <a:spcPct val="80000"/>
              </a:lnSpc>
            </a:pPr>
            <a:r>
              <a:rPr lang="cs-CZ" sz="1900" smtClean="0"/>
              <a:t>DODŽOVÁNÍ SMLUV SE ZADAVATELI, ZVEŘEJNIT ZDROJ FINANCOVÁNÍ V KAŽDÉM VÝSTUPU Z VÝZKUMU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ZÁKONNOST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100" b="1" smtClean="0"/>
              <a:t>NAKLÁDÁNÍ S OSOBNÍMI DATY</a:t>
            </a:r>
            <a:r>
              <a:rPr lang="cs-CZ" sz="2100" smtClean="0"/>
              <a:t> (důležité pro mezinárodní výzkumy)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SBĚR DAT VÝHRADNĚ PRO ÚČELY, KTERÉ JSOU EXPLICITNĚ SPECIFIKOVÁNY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REALIABILNÍ, AKTUÁLNÍ DATA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smtClean="0"/>
              <a:t>RESPEKTOVÁNÍ ANONYMITY A SOUKROMÍ RESPONDETŮ</a:t>
            </a:r>
          </a:p>
          <a:p>
            <a:pPr eaLnBrk="1" hangingPunct="1">
              <a:lnSpc>
                <a:spcPct val="90000"/>
              </a:lnSpc>
            </a:pPr>
            <a:r>
              <a:rPr lang="cs-CZ" sz="2100" b="1" smtClean="0"/>
              <a:t>DUŠEVNÍ VLASTNICTVÍ</a:t>
            </a:r>
            <a:r>
              <a:rPr lang="cs-CZ" sz="2100" smtClean="0"/>
              <a:t>: OCHRANA AUTORSKÝCH PRÁV, VČETNĚ ELEKTRONICKÝCH DATABÁZÍ, SOUHLAS S VYUŽITÍM CIZÍCH VÝSLEDKŮ VÝZKUMU, ŹAMĚSTNANECKÉ SMLOUVY A DUŠEVNÍ VLASTNICTVÍ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3400" smtClean="0"/>
              <a:t>PREVENCE NEGATIVNÍCH DOPADŮ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600" smtClean="0"/>
              <a:t>DOBROVOLNOST VÝZKUMU, „INFORMOVANÝ SOUHLAS“ ZKOUMANÝCH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ZVLÁŠTNÍ PRAVIDLA PRO DĚTI, SENIORY, MENTÁLNĚ POSTIŽENÉ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ZKOUMANÍ NEBUDOU VYSTAVENI ZHORŠENÝM PODMÍNKÁM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VÝZKUM NEDISKRIMINUJE PODLE RASY, ETNIKA, POHLAVÍ, NÁBOŽENSTVÍ ATD.</a:t>
            </a:r>
          </a:p>
          <a:p>
            <a:pPr eaLnBrk="1" hangingPunct="1">
              <a:lnSpc>
                <a:spcPct val="90000"/>
              </a:lnSpc>
            </a:pPr>
            <a:r>
              <a:rPr lang="cs-CZ" sz="2600" smtClean="0"/>
              <a:t>PREVENCE NEGATIVNÍCH DOPADŮ VŮČI MLADŠÍM ČLENŮM ŘEŠITELSKÉHO TÝMU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mtClean="0">
                <a:latin typeface="Calibri" pitchFamily="34" charset="0"/>
              </a:rPr>
              <a:t>Má politologie (v užším slova smyslu) jedno paradigma?</a:t>
            </a:r>
          </a:p>
        </p:txBody>
      </p:sp>
      <p:sp>
        <p:nvSpPr>
          <p:cNvPr id="21507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i="1" dirty="0" smtClean="0">
                <a:latin typeface="Calibri" pitchFamily="34" charset="0"/>
              </a:rPr>
              <a:t>Část autorů souhlasí (obvykle nabízí pravidla vědeckého přístupu), část (větší) nikoliv.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Náhledy na možnosti zkoumání politiky (produkci </a:t>
            </a:r>
            <a:r>
              <a:rPr lang="cs-CZ" altLang="cs-CZ" sz="2000" dirty="0" smtClean="0">
                <a:latin typeface="Calibri" pitchFamily="34" charset="0"/>
              </a:rPr>
              <a:t>inferencí- výpovědí o světě- požadavek KKV na vědu) </a:t>
            </a:r>
            <a:r>
              <a:rPr lang="cs-CZ" altLang="cs-CZ" sz="2000" dirty="0" smtClean="0">
                <a:latin typeface="Calibri" pitchFamily="34" charset="0"/>
              </a:rPr>
              <a:t>se podle nich liší v: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ontologii</a:t>
            </a:r>
            <a:r>
              <a:rPr lang="cs-CZ" altLang="cs-CZ" sz="2000" b="1" i="1" dirty="0" smtClean="0">
                <a:latin typeface="Calibri" pitchFamily="34" charset="0"/>
              </a:rPr>
              <a:t> </a:t>
            </a:r>
            <a:r>
              <a:rPr lang="cs-CZ" altLang="cs-CZ" sz="2000" dirty="0" smtClean="0">
                <a:latin typeface="Calibri" pitchFamily="34" charset="0"/>
              </a:rPr>
              <a:t>(předpokladech o existenci reálného a objektivního světa)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epistemologii</a:t>
            </a:r>
            <a:r>
              <a:rPr lang="cs-CZ" altLang="cs-CZ" sz="2000" dirty="0" smtClean="0">
                <a:latin typeface="Calibri" pitchFamily="34" charset="0"/>
              </a:rPr>
              <a:t> (rozsahu možnosti získávat o tomto světě poznatky)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 dirty="0" smtClean="0">
                <a:latin typeface="Calibri" pitchFamily="34" charset="0"/>
              </a:rPr>
              <a:t>metodologii</a:t>
            </a:r>
            <a:r>
              <a:rPr lang="cs-CZ" altLang="cs-CZ" sz="2000" dirty="0" smtClean="0">
                <a:latin typeface="Calibri" pitchFamily="34" charset="0"/>
              </a:rPr>
              <a:t> (způsobu, jakým jsou tyto poznatky získávány).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dirty="0" smtClean="0">
                <a:latin typeface="Calibri" pitchFamily="34" charset="0"/>
              </a:rPr>
              <a:t> </a:t>
            </a:r>
            <a:endParaRPr lang="cs-CZ" altLang="cs-CZ" sz="2000" b="1" i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 smtClean="0">
              <a:latin typeface="Calibri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000" i="1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936526"/>
          </a:xfrm>
        </p:spPr>
        <p:txBody>
          <a:bodyPr/>
          <a:lstStyle/>
          <a:p>
            <a:pPr algn="ctr" eaLnBrk="1" hangingPunct="1"/>
            <a:r>
              <a:rPr lang="cs-CZ" altLang="cs-CZ" dirty="0" smtClean="0"/>
              <a:t>Pozitivismus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altLang="cs-CZ" sz="2400" dirty="0" smtClean="0">
                <a:latin typeface="Calibri" pitchFamily="34" charset="0"/>
              </a:rPr>
              <a:t>alias (z 95%) naturalismus , </a:t>
            </a:r>
            <a:r>
              <a:rPr lang="cs-CZ" altLang="cs-CZ" sz="2400" dirty="0" err="1" smtClean="0">
                <a:latin typeface="Calibri" pitchFamily="34" charset="0"/>
              </a:rPr>
              <a:t>behavioralismus</a:t>
            </a:r>
            <a:r>
              <a:rPr lang="cs-CZ" altLang="cs-CZ" sz="2400" dirty="0" smtClean="0">
                <a:latin typeface="Calibri" pitchFamily="34" charset="0"/>
              </a:rPr>
              <a:t>. Jeho předpoklady: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400" dirty="0" smtClean="0">
                <a:latin typeface="Calibri" pitchFamily="34" charset="0"/>
              </a:rPr>
              <a:t>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altLang="cs-CZ" sz="2400" dirty="0" smtClean="0">
                <a:latin typeface="Calibri" pitchFamily="34" charset="0"/>
              </a:rPr>
              <a:t>Existuje </a:t>
            </a:r>
            <a:r>
              <a:rPr lang="cs-CZ" altLang="cs-CZ" sz="2400" b="1" dirty="0" smtClean="0">
                <a:latin typeface="Calibri" pitchFamily="34" charset="0"/>
              </a:rPr>
              <a:t>reálný svět</a:t>
            </a:r>
            <a:r>
              <a:rPr lang="cs-CZ" altLang="cs-CZ" sz="2400" dirty="0" smtClean="0">
                <a:latin typeface="Calibri" pitchFamily="34" charset="0"/>
              </a:rPr>
              <a:t>, nezávislý na vědci, do kterého se vstupuje prostřednictvím myšlení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altLang="cs-CZ" sz="2400" dirty="0" smtClean="0">
                <a:latin typeface="Calibri" pitchFamily="34" charset="0"/>
              </a:rPr>
              <a:t>Existují (v tomto světě) </a:t>
            </a:r>
            <a:r>
              <a:rPr lang="cs-CZ" altLang="cs-CZ" sz="2400" b="1" dirty="0" smtClean="0">
                <a:latin typeface="Calibri" pitchFamily="34" charset="0"/>
              </a:rPr>
              <a:t>pravidelnosti či vzorce</a:t>
            </a:r>
            <a:r>
              <a:rPr lang="cs-CZ" altLang="cs-CZ" sz="2400" dirty="0" smtClean="0">
                <a:latin typeface="Calibri" pitchFamily="34" charset="0"/>
              </a:rPr>
              <a:t>, které mohou být pozorovány (smysly) a popsány 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altLang="cs-CZ" sz="2400" dirty="0" smtClean="0">
                <a:latin typeface="Calibri" pitchFamily="34" charset="0"/>
              </a:rPr>
              <a:t>Vztahy mezi jednotlivými částmi tohoto světa mají </a:t>
            </a:r>
            <a:r>
              <a:rPr lang="cs-CZ" altLang="cs-CZ" sz="2400" b="1" dirty="0" smtClean="0">
                <a:latin typeface="Calibri" pitchFamily="34" charset="0"/>
              </a:rPr>
              <a:t>kauzální charakter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altLang="cs-CZ" sz="2400" dirty="0" smtClean="0">
                <a:latin typeface="Calibri" pitchFamily="34" charset="0"/>
              </a:rPr>
              <a:t>Tvrzení, vzniklá na základě těchto poznání, mohou být v budoucnosti </a:t>
            </a:r>
            <a:r>
              <a:rPr lang="cs-CZ" altLang="cs-CZ" sz="2400" b="1" dirty="0" smtClean="0">
                <a:latin typeface="Calibri" pitchFamily="34" charset="0"/>
              </a:rPr>
              <a:t>přezkušována</a:t>
            </a:r>
            <a:r>
              <a:rPr lang="cs-CZ" altLang="cs-CZ" sz="2400" dirty="0" smtClean="0">
                <a:latin typeface="Calibri" pitchFamily="34" charset="0"/>
              </a:rPr>
              <a:t> (existence </a:t>
            </a:r>
            <a:r>
              <a:rPr lang="cs-CZ" altLang="cs-CZ" sz="2400" dirty="0" err="1" smtClean="0">
                <a:latin typeface="Calibri" pitchFamily="34" charset="0"/>
              </a:rPr>
              <a:t>přezkušovacích</a:t>
            </a:r>
            <a:r>
              <a:rPr lang="cs-CZ" altLang="cs-CZ" sz="2400" dirty="0" smtClean="0">
                <a:latin typeface="Calibri" pitchFamily="34" charset="0"/>
              </a:rPr>
              <a:t> procedur)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altLang="cs-CZ" sz="2400" dirty="0" smtClean="0">
                <a:latin typeface="Calibri" pitchFamily="34" charset="0"/>
              </a:rPr>
              <a:t>Je možné rozlišit mezi </a:t>
            </a:r>
            <a:r>
              <a:rPr lang="cs-CZ" altLang="cs-CZ" sz="2400" b="1" dirty="0" smtClean="0">
                <a:latin typeface="Calibri" pitchFamily="34" charset="0"/>
              </a:rPr>
              <a:t>„fakty“ a „hodnotami“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altLang="cs-CZ" sz="2400" dirty="0" smtClean="0">
                <a:latin typeface="Calibri" pitchFamily="34" charset="0"/>
              </a:rPr>
              <a:t>Věda se má soustředit na </a:t>
            </a:r>
            <a:r>
              <a:rPr lang="cs-CZ" altLang="cs-CZ" sz="2400" b="1" dirty="0" smtClean="0">
                <a:latin typeface="Calibri" pitchFamily="34" charset="0"/>
              </a:rPr>
              <a:t>obecné</a:t>
            </a:r>
            <a:r>
              <a:rPr lang="cs-CZ" altLang="cs-CZ" sz="2400" dirty="0" smtClean="0">
                <a:latin typeface="Calibri" pitchFamily="34" charset="0"/>
              </a:rPr>
              <a:t> na úkor jednotlivého-“SOCIÁLNÍ ZÁKONY“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260350"/>
            <a:ext cx="8056563" cy="108041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4000" dirty="0" smtClean="0">
                <a:latin typeface="Calibri" pitchFamily="34" charset="0"/>
              </a:rPr>
              <a:t>Pozitivismus a kauzální argumenty (pozitivistická metodologie: nejstarší)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2411413" y="1628775"/>
            <a:ext cx="6400800" cy="4495800"/>
          </a:xfrm>
        </p:spPr>
        <p:txBody>
          <a:bodyPr>
            <a:normAutofit fontScale="92500" lnSpcReduction="2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800" dirty="0" smtClean="0">
                <a:latin typeface="Calibri" pitchFamily="34" charset="0"/>
              </a:rPr>
              <a:t>Pozitivismus a jeho přímí následovníci se snaží uvažovat o světě (a tedy i politice) prostřednictvím </a:t>
            </a:r>
            <a:r>
              <a:rPr lang="cs-CZ" altLang="cs-CZ" sz="2800" b="1" dirty="0" smtClean="0">
                <a:latin typeface="Calibri" pitchFamily="34" charset="0"/>
              </a:rPr>
              <a:t>proměnných a vztahů mezi nimi</a:t>
            </a:r>
            <a:r>
              <a:rPr lang="cs-CZ" altLang="cs-CZ" sz="2800" dirty="0" smtClean="0">
                <a:latin typeface="Calibri" pitchFamily="34" charset="0"/>
              </a:rPr>
              <a:t>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800" dirty="0" smtClean="0">
                <a:latin typeface="Calibri" pitchFamily="34" charset="0"/>
              </a:rPr>
              <a:t>Napodoboval přitom postupy přírodních věd (experimenty, matematické modely)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800" b="1" dirty="0" smtClean="0">
                <a:latin typeface="Calibri" pitchFamily="34" charset="0"/>
              </a:rPr>
              <a:t>Proměnná </a:t>
            </a:r>
            <a:r>
              <a:rPr lang="cs-CZ" altLang="cs-CZ" sz="2800" dirty="0" smtClean="0">
                <a:latin typeface="Calibri" pitchFamily="34" charset="0"/>
              </a:rPr>
              <a:t>je reprezentantem nějakého pojmu (konceptu), dá se slovně popsat a může nabývat nejrůznějších hodnot (nejčastěji, ale ne nezbytně, číselných).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altLang="cs-CZ" sz="2800" dirty="0" smtClean="0">
                <a:latin typeface="Calibri" pitchFamily="34" charset="0"/>
              </a:rPr>
              <a:t>Při ustavování vztahů mezi proměnnými se rozlišuje mezi </a:t>
            </a:r>
            <a:r>
              <a:rPr lang="cs-CZ" altLang="cs-CZ" sz="2800" b="1" dirty="0" smtClean="0">
                <a:latin typeface="Calibri" pitchFamily="34" charset="0"/>
              </a:rPr>
              <a:t>nezávislou</a:t>
            </a:r>
            <a:r>
              <a:rPr lang="cs-CZ" altLang="cs-CZ" sz="2800" dirty="0" smtClean="0">
                <a:latin typeface="Calibri" pitchFamily="34" charset="0"/>
              </a:rPr>
              <a:t> a </a:t>
            </a:r>
            <a:r>
              <a:rPr lang="cs-CZ" altLang="cs-CZ" sz="2800" b="1" dirty="0" smtClean="0">
                <a:latin typeface="Calibri" pitchFamily="34" charset="0"/>
              </a:rPr>
              <a:t>závislou </a:t>
            </a:r>
            <a:r>
              <a:rPr lang="cs-CZ" altLang="cs-CZ" sz="2800" dirty="0" smtClean="0">
                <a:latin typeface="Calibri" pitchFamily="34" charset="0"/>
              </a:rPr>
              <a:t>proměnnou (změna hodnoty nezávislé proměnné způsobí změnu závislé proměnné).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altLang="cs-CZ" sz="28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Podoby kauzálních argumentů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X způsobuje 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Vyšší X způsobuje vyšší Y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Vyšší X způsobuje nižší Y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(X „nezávislá proměnná“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mtClean="0"/>
              <a:t>  Y „závislá proměnná“)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mtClean="0"/>
              <a:t>Interpretativismus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alias (z 95%) konstruktivismus. Základní předpoklady: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Svět není poznatelný přímo, ale skrze reflexivního a inteligentního pozorovatele, „objektivní“ a „subjektivní“ je neoddělitelně propojeno.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Zkoumá, jak vnímáme svět (není „jeden svět“, protože není „jedno vnímání“)´, jak ho „doplňujeme“ skrze toto vnímání, jak a jaké mu udělujeme významy.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Snahou porozumění zkoumané události, případně jejímu pozorovateli, nesnaží se o kauzální vysvětlení, uznávají pluralitu interpretací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smtClean="0">
                <a:latin typeface="Calibri" pitchFamily="34" charset="0"/>
              </a:rPr>
              <a:t>V politologii vlivný směr pouze v některých tématech. </a:t>
            </a:r>
          </a:p>
          <a:p>
            <a:pPr eaLnBrk="1" hangingPunct="1">
              <a:lnSpc>
                <a:spcPct val="90000"/>
              </a:lnSpc>
            </a:pPr>
            <a:endParaRPr lang="cs-CZ" altLang="cs-CZ" sz="240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40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Konstruktivistická metodologie</a:t>
            </a:r>
          </a:p>
        </p:txBody>
      </p:sp>
      <p:sp>
        <p:nvSpPr>
          <p:cNvPr id="27651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 sz="2900">
                <a:solidFill>
                  <a:schemeClr val="tx1"/>
                </a:solidFill>
                <a:latin typeface="Tw Cen MT" pitchFamily="34" charset="-18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SzPct val="70000"/>
              <a:buFont typeface="Wingdings 2" pitchFamily="18" charset="2"/>
              <a:buChar char=""/>
              <a:defRPr sz="2600">
                <a:solidFill>
                  <a:schemeClr val="tx1"/>
                </a:solidFill>
                <a:latin typeface="Tw Cen MT" pitchFamily="34" charset="-18"/>
              </a:defRPr>
            </a:lvl2pPr>
            <a:lvl3pPr marL="1143000" indent="-228600" eaLnBrk="0" hangingPunct="0">
              <a:spcBef>
                <a:spcPts val="500"/>
              </a:spcBef>
              <a:buClr>
                <a:schemeClr val="accent2"/>
              </a:buClr>
              <a:buSzPct val="75000"/>
              <a:buFont typeface="Wingdings" pitchFamily="2" charset="2"/>
              <a:buChar char=""/>
              <a:defRPr sz="2300">
                <a:solidFill>
                  <a:schemeClr val="tx1"/>
                </a:solidFill>
                <a:latin typeface="Tw Cen MT" pitchFamily="34" charset="-18"/>
              </a:defRPr>
            </a:lvl3pPr>
            <a:lvl4pPr marL="1600200" indent="-228600" eaLnBrk="0" hangingPunct="0">
              <a:spcBef>
                <a:spcPts val="400"/>
              </a:spcBef>
              <a:buClr>
                <a:srgbClr val="A5AB81"/>
              </a:buClr>
              <a:buSzPct val="7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4pPr>
            <a:lvl5pPr marL="2057400" indent="-228600" eaLnBrk="0" hangingPunct="0">
              <a:spcBef>
                <a:spcPts val="400"/>
              </a:spcBef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D8B25C"/>
              </a:buClr>
              <a:buSzPct val="65000"/>
              <a:buFont typeface="Wingdings" pitchFamily="2" charset="2"/>
              <a:buChar char=""/>
              <a:defRPr sz="2000">
                <a:solidFill>
                  <a:schemeClr val="tx1"/>
                </a:solidFill>
                <a:latin typeface="Tw Cen MT" pitchFamily="34" charset="-1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1400" smtClean="0">
                <a:solidFill>
                  <a:schemeClr val="tx2"/>
                </a:solidFill>
                <a:latin typeface="Tahoma" pitchFamily="34" charset="0"/>
              </a:rPr>
              <a:t>POL 181 Metodologie politologie, Roman Chytilek</a:t>
            </a:r>
          </a:p>
        </p:txBody>
      </p:sp>
      <p:sp>
        <p:nvSpPr>
          <p:cNvPr id="27652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Sběr dat a výstavba teorie probíhají často paralalně (tzv. </a:t>
            </a:r>
            <a:r>
              <a:rPr lang="cs-CZ" altLang="cs-CZ" b="1" smtClean="0"/>
              <a:t>grounded theory</a:t>
            </a:r>
            <a:r>
              <a:rPr lang="cs-CZ" altLang="cs-CZ" smtClean="0"/>
              <a:t>).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mtClean="0"/>
          </a:p>
          <a:p>
            <a:pPr eaLnBrk="1" hangingPunct="1"/>
            <a:r>
              <a:rPr lang="cs-CZ" altLang="cs-CZ" smtClean="0"/>
              <a:t>Klíčovou proměnnou je </a:t>
            </a:r>
            <a:r>
              <a:rPr lang="cs-CZ" altLang="cs-CZ" b="1" smtClean="0"/>
              <a:t>kontext</a:t>
            </a:r>
            <a:r>
              <a:rPr lang="cs-CZ" altLang="cs-CZ" smtClean="0"/>
              <a:t> (snaha o porozumění, skepse o možnosti generalizace).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altLang="cs-CZ" smtClean="0"/>
              <a:t>Realismus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alias (z 95%) kritický realismus, transcendentalismus, někdy post-pozitivismus. Nejmladší. Má velmi podobnou ontologii (přesvědčení o charakteru světa) jako naturalismus, epistemologií (úvahou o možnostech poznání) se blíží konstruktivismu.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Existuje reálný svět, nezávislý na naší zkušenosti (blíže naturalismu)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Zároveň souhlasí s tím, že člověk je zachycen v pavučině významů, kterou si sám upletl a proniknout do reálného světa nemusí být jednoduché (blíže konstruktivismu)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Úkolem vědy je odkrývat mechanismy reálného světa (blíže naturalismu)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Tyto mechanismy nemusí vždy produkovat pravidelnosti, záleží na kontextu (stejně daleko konstruktivismu i naturalismu)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„Dobrá věda“ by měla být řízena otázkami, nikoliv metodami (blíže konstruktivismu</a:t>
            </a:r>
            <a:r>
              <a:rPr lang="cs-CZ" altLang="cs-CZ" sz="1800" dirty="0" smtClean="0"/>
              <a:t>)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6629</TotalTime>
  <Words>1788</Words>
  <Application>Microsoft Office PowerPoint</Application>
  <PresentationFormat>Předvádění na obrazovce (4:3)</PresentationFormat>
  <Paragraphs>156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5" baseType="lpstr">
      <vt:lpstr>Medián</vt:lpstr>
      <vt:lpstr> Politologie jako „věda“ (II.). ETIKA VE VĚDĚ A VÝZKUMU </vt:lpstr>
      <vt:lpstr>Jedna politologie nebo více?</vt:lpstr>
      <vt:lpstr>Má politologie (v užším slova smyslu) jedno paradigma?</vt:lpstr>
      <vt:lpstr>Pozitivismus</vt:lpstr>
      <vt:lpstr>Pozitivismus a kauzální argumenty (pozitivistická metodologie: nejstarší)</vt:lpstr>
      <vt:lpstr>Podoby kauzálních argumentů</vt:lpstr>
      <vt:lpstr>Interpretativismus</vt:lpstr>
      <vt:lpstr>Konstruktivistická metodologie</vt:lpstr>
      <vt:lpstr>Realismus</vt:lpstr>
      <vt:lpstr>Realistická metodologie</vt:lpstr>
      <vt:lpstr>Nejvlivnější teorie vývoje vědy</vt:lpstr>
      <vt:lpstr>„Kvalitativní“ vs. „kvantitativní“ výzkum</vt:lpstr>
      <vt:lpstr>Věda jako sociální aktivita</vt:lpstr>
      <vt:lpstr>Politologie v širším slova smyslu</vt:lpstr>
      <vt:lpstr>Příklad 3:Metodologie a metody v politologii </vt:lpstr>
      <vt:lpstr>Klíčové body přednášky</vt:lpstr>
      <vt:lpstr>Etika v sociálních vědách</vt:lpstr>
      <vt:lpstr>SOKALOVA (1996) a SCHÖNOVA (1998) AFÉRA, SCIGEN (2005)</vt:lpstr>
      <vt:lpstr>Aféra LaCour (2015)</vt:lpstr>
      <vt:lpstr>Etické kodexy</vt:lpstr>
      <vt:lpstr>Etický kodex Respect (Evropská komise)</vt:lpstr>
      <vt:lpstr>VĚDECKÉ STANDARDY</vt:lpstr>
      <vt:lpstr>ZÁKONNOST</vt:lpstr>
      <vt:lpstr>PREVENCE NEGATIVNÍCH DOPADŮ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filozofie a metodologie sociálních věd</dc:title>
  <dc:creator>Romano</dc:creator>
  <cp:lastModifiedBy>Roman Chytilek</cp:lastModifiedBy>
  <cp:revision>183</cp:revision>
  <dcterms:created xsi:type="dcterms:W3CDTF">2005-09-26T21:27:49Z</dcterms:created>
  <dcterms:modified xsi:type="dcterms:W3CDTF">2015-10-05T09:40:12Z</dcterms:modified>
</cp:coreProperties>
</file>