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8" r:id="rId3"/>
    <p:sldId id="269" r:id="rId4"/>
    <p:sldId id="270" r:id="rId5"/>
    <p:sldId id="271" r:id="rId6"/>
    <p:sldId id="272" r:id="rId7"/>
    <p:sldId id="273" r:id="rId8"/>
    <p:sldId id="274" r:id="rId9"/>
    <p:sldId id="275" r:id="rId10"/>
    <p:sldId id="276" r:id="rId11"/>
    <p:sldId id="277" r:id="rId12"/>
    <p:sldId id="257" r:id="rId13"/>
    <p:sldId id="258" r:id="rId14"/>
    <p:sldId id="260" r:id="rId15"/>
    <p:sldId id="259" r:id="rId16"/>
    <p:sldId id="261" r:id="rId17"/>
    <p:sldId id="262" r:id="rId18"/>
    <p:sldId id="263" r:id="rId19"/>
    <p:sldId id="264" r:id="rId20"/>
    <p:sldId id="265" r:id="rId21"/>
    <p:sldId id="266" r:id="rId22"/>
    <p:sldId id="267"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F5830-52D2-4784-B97E-C8943E0A9A45}" type="datetimeFigureOut">
              <a:rPr lang="cs-CZ" smtClean="0"/>
              <a:t>10.11.2015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85BB8-9C07-41BD-91D2-9AFED04C9132}" type="slidenum">
              <a:rPr lang="cs-CZ" smtClean="0"/>
              <a:t>‹#›</a:t>
            </a:fld>
            <a:endParaRPr lang="cs-CZ"/>
          </a:p>
        </p:txBody>
      </p:sp>
    </p:spTree>
    <p:extLst>
      <p:ext uri="{BB962C8B-B14F-4D97-AF65-F5344CB8AC3E}">
        <p14:creationId xmlns:p14="http://schemas.microsoft.com/office/powerpoint/2010/main" val="280483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F485BB8-9C07-41BD-91D2-9AFED04C9132}" type="slidenum">
              <a:rPr lang="cs-CZ" smtClean="0"/>
              <a:t>1</a:t>
            </a:fld>
            <a:endParaRPr lang="cs-CZ"/>
          </a:p>
        </p:txBody>
      </p:sp>
    </p:spTree>
    <p:extLst>
      <p:ext uri="{BB962C8B-B14F-4D97-AF65-F5344CB8AC3E}">
        <p14:creationId xmlns:p14="http://schemas.microsoft.com/office/powerpoint/2010/main" val="987311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8860A9B0-87AB-4EA3-B18D-FB5ECBEEC120}" type="slidenum">
              <a:rPr lang="cs-CZ" smtClean="0"/>
              <a:t>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38012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291919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7428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303921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213288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1A9E63D-5415-42D8-B9D4-F6AAFB556552}" type="datetimeFigureOut">
              <a:rPr lang="cs-CZ" smtClean="0"/>
              <a:t>10.11.2015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38804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1A9E63D-5415-42D8-B9D4-F6AAFB556552}" type="datetimeFigureOut">
              <a:rPr lang="cs-CZ" smtClean="0"/>
              <a:t>10.11.2015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20736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1A9E63D-5415-42D8-B9D4-F6AAFB556552}" type="datetimeFigureOut">
              <a:rPr lang="cs-CZ" smtClean="0"/>
              <a:t>10.11.2015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152489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1A9E63D-5415-42D8-B9D4-F6AAFB556552}" type="datetimeFigureOut">
              <a:rPr lang="cs-CZ" smtClean="0"/>
              <a:t>10.11.2015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149754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t>10.11.2015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248183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t>10.11.2015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t>‹#›</a:t>
            </a:fld>
            <a:endParaRPr lang="cs-CZ"/>
          </a:p>
        </p:txBody>
      </p:sp>
    </p:spTree>
    <p:extLst>
      <p:ext uri="{BB962C8B-B14F-4D97-AF65-F5344CB8AC3E}">
        <p14:creationId xmlns:p14="http://schemas.microsoft.com/office/powerpoint/2010/main" val="455969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9E63D-5415-42D8-B9D4-F6AAFB556552}" type="datetimeFigureOut">
              <a:rPr lang="cs-CZ" smtClean="0"/>
              <a:t>10.11.2015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71478-A5EF-4D09-8E12-8C42D1DD5A47}" type="slidenum">
              <a:rPr lang="cs-CZ" smtClean="0"/>
              <a:t>‹#›</a:t>
            </a:fld>
            <a:endParaRPr lang="cs-CZ"/>
          </a:p>
        </p:txBody>
      </p:sp>
    </p:spTree>
    <p:extLst>
      <p:ext uri="{BB962C8B-B14F-4D97-AF65-F5344CB8AC3E}">
        <p14:creationId xmlns:p14="http://schemas.microsoft.com/office/powerpoint/2010/main" val="375947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Seminář 2</a:t>
            </a:r>
            <a:endParaRPr lang="cs-CZ" dirty="0"/>
          </a:p>
        </p:txBody>
      </p:sp>
      <p:sp>
        <p:nvSpPr>
          <p:cNvPr id="3" name="Podnadpis 2"/>
          <p:cNvSpPr>
            <a:spLocks noGrp="1"/>
          </p:cNvSpPr>
          <p:nvPr>
            <p:ph type="subTitle" idx="1"/>
          </p:nvPr>
        </p:nvSpPr>
        <p:spPr/>
        <p:txBody>
          <a:bodyPr/>
          <a:lstStyle/>
          <a:p>
            <a:r>
              <a:rPr lang="cs-CZ" dirty="0" smtClean="0"/>
              <a:t>10.11</a:t>
            </a:r>
            <a:r>
              <a:rPr lang="cs-CZ" dirty="0" smtClean="0"/>
              <a:t>. </a:t>
            </a:r>
            <a:r>
              <a:rPr lang="cs-CZ" dirty="0" smtClean="0"/>
              <a:t>2015</a:t>
            </a:r>
            <a:endParaRPr lang="cs-CZ" dirty="0"/>
          </a:p>
        </p:txBody>
      </p:sp>
    </p:spTree>
    <p:extLst>
      <p:ext uri="{BB962C8B-B14F-4D97-AF65-F5344CB8AC3E}">
        <p14:creationId xmlns:p14="http://schemas.microsoft.com/office/powerpoint/2010/main" val="2769703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9</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smtClean="0"/>
              <a:t>Tyto kauzální argumenty operacionalizujte</a:t>
            </a:r>
            <a:endParaRPr lang="cs-CZ" dirty="0"/>
          </a:p>
        </p:txBody>
      </p:sp>
    </p:spTree>
    <p:extLst>
      <p:ext uri="{BB962C8B-B14F-4D97-AF65-F5344CB8AC3E}">
        <p14:creationId xmlns:p14="http://schemas.microsoft.com/office/powerpoint/2010/main" val="3475811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10</a:t>
            </a:r>
            <a:endParaRPr lang="cs-CZ" dirty="0"/>
          </a:p>
        </p:txBody>
      </p:sp>
      <p:sp>
        <p:nvSpPr>
          <p:cNvPr id="3" name="Content Placeholder 2"/>
          <p:cNvSpPr>
            <a:spLocks noGrp="1"/>
          </p:cNvSpPr>
          <p:nvPr>
            <p:ph idx="1"/>
          </p:nvPr>
        </p:nvSpPr>
        <p:spPr/>
        <p:txBody>
          <a:bodyPr/>
          <a:lstStyle/>
          <a:p>
            <a:r>
              <a:rPr lang="cs-CZ" dirty="0" smtClean="0"/>
              <a:t>Uvažujte </a:t>
            </a:r>
            <a:r>
              <a:rPr lang="cs-CZ" dirty="0"/>
              <a:t>nyní o tom, že by </a:t>
            </a:r>
            <a:r>
              <a:rPr lang="cs-CZ" u="sng" dirty="0"/>
              <a:t>volba </a:t>
            </a:r>
            <a:r>
              <a:rPr lang="cs-CZ" u="sng" smtClean="0"/>
              <a:t>prezidenta 2012/13 </a:t>
            </a:r>
            <a:r>
              <a:rPr lang="cs-CZ" u="sng" dirty="0"/>
              <a:t>probíhala </a:t>
            </a:r>
            <a:r>
              <a:rPr lang="cs-CZ" u="sng" dirty="0" smtClean="0"/>
              <a:t>parlamentem</a:t>
            </a:r>
          </a:p>
          <a:p>
            <a:endParaRPr lang="cs-CZ" dirty="0"/>
          </a:p>
          <a:p>
            <a:r>
              <a:rPr lang="cs-CZ" dirty="0" smtClean="0"/>
              <a:t>Zkoumali byste na ní stejné dimenze a proč? Jsou tam nějaké důležitější?</a:t>
            </a:r>
            <a:endParaRPr lang="cs-CZ" dirty="0"/>
          </a:p>
          <a:p>
            <a:endParaRPr lang="cs-CZ" dirty="0" smtClean="0"/>
          </a:p>
          <a:p>
            <a:endParaRPr lang="cs-CZ" dirty="0"/>
          </a:p>
        </p:txBody>
      </p:sp>
    </p:spTree>
    <p:extLst>
      <p:ext uri="{BB962C8B-B14F-4D97-AF65-F5344CB8AC3E}">
        <p14:creationId xmlns:p14="http://schemas.microsoft.com/office/powerpoint/2010/main" val="123171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10</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Navrhněte důvody (nezávislé proměnné), které mohou vysvětlit vývoj v Československu v únoru 1948.</a:t>
            </a:r>
            <a:endParaRPr lang="cs-CZ" dirty="0"/>
          </a:p>
        </p:txBody>
      </p:sp>
    </p:spTree>
    <p:extLst>
      <p:ext uri="{BB962C8B-B14F-4D97-AF65-F5344CB8AC3E}">
        <p14:creationId xmlns:p14="http://schemas.microsoft.com/office/powerpoint/2010/main" val="1888918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11</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r>
              <a:rPr lang="cs-CZ" dirty="0" smtClean="0"/>
              <a:t>Posuďte tyto události konceptem čtyř kauzálních překážek</a:t>
            </a:r>
            <a:endParaRPr lang="cs-CZ" dirty="0"/>
          </a:p>
        </p:txBody>
      </p:sp>
    </p:spTree>
    <p:extLst>
      <p:ext uri="{BB962C8B-B14F-4D97-AF65-F5344CB8AC3E}">
        <p14:creationId xmlns:p14="http://schemas.microsoft.com/office/powerpoint/2010/main" val="2280858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12</a:t>
            </a:r>
            <a:endParaRPr lang="cs-CZ" dirty="0"/>
          </a:p>
        </p:txBody>
      </p:sp>
      <p:sp>
        <p:nvSpPr>
          <p:cNvPr id="3" name="Zástupný symbol pro obsah 2"/>
          <p:cNvSpPr>
            <a:spLocks noGrp="1"/>
          </p:cNvSpPr>
          <p:nvPr>
            <p:ph idx="1"/>
          </p:nvPr>
        </p:nvSpPr>
        <p:spPr/>
        <p:txBody>
          <a:bodyPr/>
          <a:lstStyle/>
          <a:p>
            <a:r>
              <a:rPr lang="cs-CZ" dirty="0" smtClean="0"/>
              <a:t>Komentujte následující kauzální tvrzení pomocí konceptu čtyř překážek</a:t>
            </a:r>
          </a:p>
          <a:p>
            <a:endParaRPr lang="cs-CZ" dirty="0" smtClean="0"/>
          </a:p>
          <a:p>
            <a:endParaRPr lang="cs-CZ" dirty="0"/>
          </a:p>
          <a:p>
            <a:r>
              <a:rPr lang="cs-CZ" b="1" i="1" dirty="0" smtClean="0"/>
              <a:t>Těsnost parlamentní většiny ovlivňuje disciplínu hlasování v parlamentu</a:t>
            </a:r>
            <a:endParaRPr lang="cs-CZ" b="1" i="1" dirty="0"/>
          </a:p>
        </p:txBody>
      </p:sp>
    </p:spTree>
    <p:extLst>
      <p:ext uri="{BB962C8B-B14F-4D97-AF65-F5344CB8AC3E}">
        <p14:creationId xmlns:p14="http://schemas.microsoft.com/office/powerpoint/2010/main" val="773759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Úkol </a:t>
            </a:r>
            <a:r>
              <a:rPr lang="cs-CZ" dirty="0" smtClean="0"/>
              <a:t>13</a:t>
            </a:r>
            <a:endParaRPr lang="cs-CZ" dirty="0"/>
          </a:p>
        </p:txBody>
      </p:sp>
      <p:sp>
        <p:nvSpPr>
          <p:cNvPr id="3" name="Zástupný symbol pro obsah 2"/>
          <p:cNvSpPr>
            <a:spLocks noGrp="1"/>
          </p:cNvSpPr>
          <p:nvPr>
            <p:ph idx="1"/>
          </p:nvPr>
        </p:nvSpPr>
        <p:spPr/>
        <p:txBody>
          <a:bodyPr/>
          <a:lstStyle/>
          <a:p>
            <a:r>
              <a:rPr lang="cs-CZ" dirty="0" smtClean="0"/>
              <a:t>Komentujte následující kauzální tvrzení pomocí konceptu čtyř překážek</a:t>
            </a:r>
          </a:p>
          <a:p>
            <a:endParaRPr lang="cs-CZ" dirty="0"/>
          </a:p>
          <a:p>
            <a:r>
              <a:rPr lang="cs-CZ" b="1" i="1" dirty="0"/>
              <a:t>Zavedení genderových kvót by zabránilo zneužívání žen kapitalismem </a:t>
            </a:r>
            <a:endParaRPr lang="cs-CZ" i="1" dirty="0" smtClean="0"/>
          </a:p>
          <a:p>
            <a:endParaRPr lang="cs-CZ" dirty="0"/>
          </a:p>
        </p:txBody>
      </p:sp>
    </p:spTree>
    <p:extLst>
      <p:ext uri="{BB962C8B-B14F-4D97-AF65-F5344CB8AC3E}">
        <p14:creationId xmlns:p14="http://schemas.microsoft.com/office/powerpoint/2010/main" val="999806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14</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Komentujte následující kauzální tvrzení z pohledu čtvrté kauzální překážky:</a:t>
            </a:r>
          </a:p>
          <a:p>
            <a:endParaRPr lang="cs-CZ" dirty="0"/>
          </a:p>
          <a:p>
            <a:pPr marL="0" indent="0">
              <a:buNone/>
            </a:pPr>
            <a:r>
              <a:rPr lang="cs-CZ" b="1" i="1" dirty="0" smtClean="0"/>
              <a:t>Čím více sní člověk ústřic, tím více podporuje pravici.</a:t>
            </a:r>
            <a:endParaRPr lang="cs-CZ" b="1" i="1" dirty="0"/>
          </a:p>
        </p:txBody>
      </p:sp>
    </p:spTree>
    <p:extLst>
      <p:ext uri="{BB962C8B-B14F-4D97-AF65-F5344CB8AC3E}">
        <p14:creationId xmlns:p14="http://schemas.microsoft.com/office/powerpoint/2010/main" val="806764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15</a:t>
            </a:r>
            <a:endParaRPr lang="cs-CZ" dirty="0"/>
          </a:p>
        </p:txBody>
      </p:sp>
      <p:sp>
        <p:nvSpPr>
          <p:cNvPr id="3" name="Zástupný symbol pro obsah 2"/>
          <p:cNvSpPr>
            <a:spLocks noGrp="1"/>
          </p:cNvSpPr>
          <p:nvPr>
            <p:ph idx="1"/>
          </p:nvPr>
        </p:nvSpPr>
        <p:spPr/>
        <p:txBody>
          <a:bodyPr/>
          <a:lstStyle/>
          <a:p>
            <a:r>
              <a:rPr lang="cs-CZ" dirty="0" smtClean="0"/>
              <a:t>Komentujte následující kauzální tvrzení z pohledu čtvrté kauzální překážky:</a:t>
            </a:r>
          </a:p>
          <a:p>
            <a:endParaRPr lang="cs-CZ" dirty="0"/>
          </a:p>
          <a:p>
            <a:endParaRPr lang="cs-CZ" dirty="0" smtClean="0"/>
          </a:p>
          <a:p>
            <a:r>
              <a:rPr lang="cs-CZ" dirty="0" smtClean="0"/>
              <a:t>Čím více peněz utratí kandidáti ve druhém kole senátních voleb, tím méně procent hlasů získají.</a:t>
            </a:r>
          </a:p>
          <a:p>
            <a:endParaRPr lang="cs-CZ" dirty="0"/>
          </a:p>
          <a:p>
            <a:endParaRPr lang="cs-CZ" dirty="0" smtClean="0"/>
          </a:p>
          <a:p>
            <a:endParaRPr lang="cs-CZ" dirty="0" smtClean="0"/>
          </a:p>
          <a:p>
            <a:endParaRPr lang="cs-CZ" dirty="0"/>
          </a:p>
        </p:txBody>
      </p:sp>
    </p:spTree>
    <p:extLst>
      <p:ext uri="{BB962C8B-B14F-4D97-AF65-F5344CB8AC3E}">
        <p14:creationId xmlns:p14="http://schemas.microsoft.com/office/powerpoint/2010/main" val="1216285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16</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Vysvětlete koncept probabilistického vztahu na příkladu vztahu volebního rozhodování rodičů a volby jedince.</a:t>
            </a:r>
            <a:endParaRPr lang="cs-CZ" dirty="0"/>
          </a:p>
        </p:txBody>
      </p:sp>
    </p:spTree>
    <p:extLst>
      <p:ext uri="{BB962C8B-B14F-4D97-AF65-F5344CB8AC3E}">
        <p14:creationId xmlns:p14="http://schemas.microsoft.com/office/powerpoint/2010/main" val="1080345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17</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Je následující téma vhodné zkoumat a) observačně b) experimentálně c) oběma způsoby (a proč):</a:t>
            </a:r>
          </a:p>
          <a:p>
            <a:endParaRPr lang="cs-CZ" dirty="0"/>
          </a:p>
          <a:p>
            <a:pPr algn="ctr"/>
            <a:r>
              <a:rPr lang="cs-CZ" dirty="0" smtClean="0"/>
              <a:t>Vztah mezi aktivním kouřením jedince a sympatiemi k prezidentu Zemanovi </a:t>
            </a:r>
            <a:endParaRPr lang="cs-CZ" dirty="0"/>
          </a:p>
        </p:txBody>
      </p:sp>
    </p:spTree>
    <p:extLst>
      <p:ext uri="{BB962C8B-B14F-4D97-AF65-F5344CB8AC3E}">
        <p14:creationId xmlns:p14="http://schemas.microsoft.com/office/powerpoint/2010/main" val="219717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1</a:t>
            </a:r>
            <a:endParaRPr lang="cs-CZ" dirty="0"/>
          </a:p>
        </p:txBody>
      </p:sp>
      <p:sp>
        <p:nvSpPr>
          <p:cNvPr id="3" name="Content Placeholder 2"/>
          <p:cNvSpPr>
            <a:spLocks noGrp="1"/>
          </p:cNvSpPr>
          <p:nvPr>
            <p:ph idx="1"/>
          </p:nvPr>
        </p:nvSpPr>
        <p:spPr/>
        <p:txBody>
          <a:bodyPr/>
          <a:lstStyle/>
          <a:p>
            <a:pPr>
              <a:buNone/>
            </a:pPr>
            <a:endParaRPr lang="cs-CZ" dirty="0" smtClean="0"/>
          </a:p>
          <a:p>
            <a:pPr>
              <a:buNone/>
            </a:pPr>
            <a:endParaRPr lang="cs-CZ" dirty="0"/>
          </a:p>
          <a:p>
            <a:pPr>
              <a:buNone/>
            </a:pPr>
            <a:r>
              <a:rPr lang="cs-CZ" dirty="0"/>
              <a:t>1.1. Máte </a:t>
            </a:r>
            <a:r>
              <a:rPr lang="cs-CZ" dirty="0" smtClean="0"/>
              <a:t>proměnnou „ochota účastnit se voleb“. </a:t>
            </a:r>
            <a:r>
              <a:rPr lang="cs-CZ" dirty="0"/>
              <a:t>Uvažujte o ní jako o </a:t>
            </a:r>
            <a:r>
              <a:rPr lang="cs-CZ" u="sng" dirty="0"/>
              <a:t>závislé a nezávislé proměnné, navrhněte, co ovlivňuje a čím je </a:t>
            </a:r>
            <a:r>
              <a:rPr lang="cs-CZ" u="sng" dirty="0" smtClean="0"/>
              <a:t>ovlivněna </a:t>
            </a:r>
            <a:r>
              <a:rPr lang="cs-CZ" u="sng" dirty="0"/>
              <a:t>a jak.</a:t>
            </a:r>
          </a:p>
          <a:p>
            <a:pPr>
              <a:buNone/>
            </a:pPr>
            <a:endParaRPr lang="cs-CZ" dirty="0"/>
          </a:p>
        </p:txBody>
      </p:sp>
    </p:spTree>
    <p:extLst>
      <p:ext uri="{BB962C8B-B14F-4D97-AF65-F5344CB8AC3E}">
        <p14:creationId xmlns:p14="http://schemas.microsoft.com/office/powerpoint/2010/main" val="29198931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18</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Je následující téma vhodné zkoumat a) observačně b) experimentálně c) oběma způsoby (a proč):</a:t>
            </a:r>
          </a:p>
          <a:p>
            <a:endParaRPr lang="cs-CZ" dirty="0" smtClean="0"/>
          </a:p>
          <a:p>
            <a:r>
              <a:rPr lang="cs-CZ" dirty="0" smtClean="0"/>
              <a:t>Vztah mezi mírou sledování bulvárních zpráv a mírou spokojenosti s politikou.</a:t>
            </a:r>
            <a:endParaRPr lang="cs-CZ" dirty="0"/>
          </a:p>
        </p:txBody>
      </p:sp>
    </p:spTree>
    <p:extLst>
      <p:ext uri="{BB962C8B-B14F-4D97-AF65-F5344CB8AC3E}">
        <p14:creationId xmlns:p14="http://schemas.microsoft.com/office/powerpoint/2010/main" val="2301823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19</a:t>
            </a:r>
            <a:endParaRPr lang="cs-CZ" dirty="0"/>
          </a:p>
        </p:txBody>
      </p:sp>
      <p:sp>
        <p:nvSpPr>
          <p:cNvPr id="3" name="Zástupný symbol pro obsah 2"/>
          <p:cNvSpPr>
            <a:spLocks noGrp="1"/>
          </p:cNvSpPr>
          <p:nvPr>
            <p:ph idx="1"/>
          </p:nvPr>
        </p:nvSpPr>
        <p:spPr/>
        <p:txBody>
          <a:bodyPr>
            <a:normAutofit fontScale="92500"/>
          </a:bodyPr>
          <a:lstStyle/>
          <a:p>
            <a:endParaRPr lang="cs-CZ" dirty="0" smtClean="0"/>
          </a:p>
          <a:p>
            <a:r>
              <a:rPr lang="cs-CZ" dirty="0" smtClean="0"/>
              <a:t>Chcete zkoumat vztah mezi </a:t>
            </a:r>
            <a:r>
              <a:rPr lang="cs-CZ" b="1" dirty="0" smtClean="0"/>
              <a:t>příjmem jedince </a:t>
            </a:r>
            <a:r>
              <a:rPr lang="cs-CZ" dirty="0" smtClean="0"/>
              <a:t>a </a:t>
            </a:r>
            <a:r>
              <a:rPr lang="cs-CZ" b="1" dirty="0" smtClean="0"/>
              <a:t>mírou volební účasti</a:t>
            </a:r>
            <a:r>
              <a:rPr lang="cs-CZ" dirty="0" smtClean="0"/>
              <a:t>.</a:t>
            </a:r>
          </a:p>
          <a:p>
            <a:endParaRPr lang="cs-CZ" dirty="0"/>
          </a:p>
          <a:p>
            <a:r>
              <a:rPr lang="cs-CZ" dirty="0" smtClean="0"/>
              <a:t>Zamyslete se nad přesvědčivým designem </a:t>
            </a:r>
            <a:r>
              <a:rPr lang="cs-CZ" b="1" dirty="0" smtClean="0"/>
              <a:t>longitudinální (</a:t>
            </a:r>
            <a:r>
              <a:rPr lang="cs-CZ" b="1" i="1" dirty="0" err="1" smtClean="0"/>
              <a:t>time-series</a:t>
            </a:r>
            <a:r>
              <a:rPr lang="cs-CZ" b="1" dirty="0" smtClean="0"/>
              <a:t>)</a:t>
            </a:r>
            <a:r>
              <a:rPr lang="cs-CZ" dirty="0" smtClean="0"/>
              <a:t> a </a:t>
            </a:r>
            <a:r>
              <a:rPr lang="cs-CZ" b="1" dirty="0" smtClean="0"/>
              <a:t>průřezové</a:t>
            </a:r>
            <a:r>
              <a:rPr lang="cs-CZ" dirty="0" smtClean="0"/>
              <a:t> observační studie (co budete zkoumat, kauzální mechanismus, operacionalizace závislé a nezávislé proměnné, čtvrtá překážka atd.).</a:t>
            </a:r>
            <a:endParaRPr lang="cs-CZ" dirty="0"/>
          </a:p>
        </p:txBody>
      </p:sp>
    </p:spTree>
    <p:extLst>
      <p:ext uri="{BB962C8B-B14F-4D97-AF65-F5344CB8AC3E}">
        <p14:creationId xmlns:p14="http://schemas.microsoft.com/office/powerpoint/2010/main" val="3757198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dirty="0" smtClean="0"/>
              <a:t>20</a:t>
            </a:r>
            <a:endParaRPr lang="cs-CZ" dirty="0"/>
          </a:p>
        </p:txBody>
      </p:sp>
      <p:sp>
        <p:nvSpPr>
          <p:cNvPr id="3" name="Zástupný symbol pro obsah 2"/>
          <p:cNvSpPr>
            <a:spLocks noGrp="1"/>
          </p:cNvSpPr>
          <p:nvPr>
            <p:ph idx="1"/>
          </p:nvPr>
        </p:nvSpPr>
        <p:spPr/>
        <p:txBody>
          <a:bodyPr/>
          <a:lstStyle/>
          <a:p>
            <a:r>
              <a:rPr lang="cs-CZ" dirty="0" smtClean="0"/>
              <a:t>Jakou výzkumnou strategii (podle </a:t>
            </a:r>
            <a:r>
              <a:rPr lang="cs-CZ" dirty="0" err="1" smtClean="0"/>
              <a:t>Blaikieho</a:t>
            </a:r>
            <a:r>
              <a:rPr lang="cs-CZ" dirty="0" smtClean="0"/>
              <a:t>) byste nejlépe použili (a proč), pokud byste zkoumali:</a:t>
            </a:r>
          </a:p>
          <a:p>
            <a:endParaRPr lang="cs-CZ" dirty="0"/>
          </a:p>
          <a:p>
            <a:r>
              <a:rPr lang="cs-CZ" dirty="0"/>
              <a:t>n</a:t>
            </a:r>
            <a:r>
              <a:rPr lang="cs-CZ" dirty="0" smtClean="0"/>
              <a:t>a čem závisí disciplína hlasování v PS PČR</a:t>
            </a:r>
          </a:p>
          <a:p>
            <a:r>
              <a:rPr lang="cs-CZ" dirty="0" smtClean="0"/>
              <a:t>artikulaci a agregaci zájmů v Pirátské straně</a:t>
            </a:r>
          </a:p>
          <a:p>
            <a:r>
              <a:rPr lang="cs-CZ" dirty="0" smtClean="0"/>
              <a:t>jakou roli hrají jednotlivé emoce v politické participaci </a:t>
            </a:r>
            <a:endParaRPr lang="cs-CZ" dirty="0"/>
          </a:p>
        </p:txBody>
      </p:sp>
    </p:spTree>
    <p:extLst>
      <p:ext uri="{BB962C8B-B14F-4D97-AF65-F5344CB8AC3E}">
        <p14:creationId xmlns:p14="http://schemas.microsoft.com/office/powerpoint/2010/main" val="3795654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2</a:t>
            </a:r>
            <a:endParaRPr lang="cs-CZ" dirty="0"/>
          </a:p>
        </p:txBody>
      </p:sp>
      <p:sp>
        <p:nvSpPr>
          <p:cNvPr id="3" name="Content Placeholder 2"/>
          <p:cNvSpPr>
            <a:spLocks noGrp="1"/>
          </p:cNvSpPr>
          <p:nvPr>
            <p:ph idx="1"/>
          </p:nvPr>
        </p:nvSpPr>
        <p:spPr/>
        <p:txBody>
          <a:bodyPr>
            <a:normAutofit fontScale="85000" lnSpcReduction="20000"/>
          </a:bodyPr>
          <a:lstStyle/>
          <a:p>
            <a:r>
              <a:rPr lang="cs-CZ" dirty="0"/>
              <a:t>zkuste najít kauzální argumenty, identifikujte závislou a nezávislou proměnnou a operacionalizujte je tak, aby měly co největší kontextový </a:t>
            </a:r>
            <a:r>
              <a:rPr lang="cs-CZ" dirty="0" smtClean="0"/>
              <a:t>rozsah</a:t>
            </a:r>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 (</a:t>
            </a:r>
            <a:r>
              <a:rPr lang="cs-CZ" i="1" dirty="0" err="1"/>
              <a:t>Fico</a:t>
            </a:r>
            <a:r>
              <a:rPr lang="cs-CZ" i="1" dirty="0"/>
              <a:t>)</a:t>
            </a:r>
            <a:endParaRPr lang="cs-CZ" dirty="0"/>
          </a:p>
          <a:p>
            <a:endParaRPr lang="cs-CZ" dirty="0" smtClean="0"/>
          </a:p>
        </p:txBody>
      </p:sp>
    </p:spTree>
    <p:extLst>
      <p:ext uri="{BB962C8B-B14F-4D97-AF65-F5344CB8AC3E}">
        <p14:creationId xmlns:p14="http://schemas.microsoft.com/office/powerpoint/2010/main" val="4072645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3</a:t>
            </a:r>
            <a:endParaRPr lang="cs-CZ" dirty="0"/>
          </a:p>
        </p:txBody>
      </p:sp>
      <p:sp>
        <p:nvSpPr>
          <p:cNvPr id="3" name="Content Placeholder 2"/>
          <p:cNvSpPr>
            <a:spLocks noGrp="1"/>
          </p:cNvSpPr>
          <p:nvPr>
            <p:ph idx="1"/>
          </p:nvPr>
        </p:nvSpPr>
        <p:spPr>
          <a:xfrm>
            <a:off x="467544" y="1628800"/>
            <a:ext cx="8229600" cy="4525963"/>
          </a:xfrm>
        </p:spPr>
        <p:txBody>
          <a:bodyPr>
            <a:normAutofit/>
          </a:bodyPr>
          <a:lstStyle/>
          <a:p>
            <a:endParaRPr lang="cs-CZ" dirty="0" smtClean="0"/>
          </a:p>
          <a:p>
            <a:r>
              <a:rPr lang="cs-CZ" dirty="0"/>
              <a:t>U předchozích kauzálních argumentů se zamyslete nad tím, jak bude vypadat závislá proměnná, pokud hodnota nezávislé proměnné 1. bude nízká a 2.bude vysoká. </a:t>
            </a:r>
            <a:endParaRPr lang="cs-CZ" dirty="0" smtClean="0"/>
          </a:p>
          <a:p>
            <a:endParaRPr lang="cs-CZ" dirty="0"/>
          </a:p>
          <a:p>
            <a:pPr>
              <a:buNone/>
            </a:pPr>
            <a:endParaRPr lang="cs-CZ" dirty="0"/>
          </a:p>
        </p:txBody>
      </p:sp>
    </p:spTree>
    <p:extLst>
      <p:ext uri="{BB962C8B-B14F-4D97-AF65-F5344CB8AC3E}">
        <p14:creationId xmlns:p14="http://schemas.microsoft.com/office/powerpoint/2010/main" val="3216646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4</a:t>
            </a:r>
            <a:endParaRPr lang="cs-CZ" dirty="0"/>
          </a:p>
        </p:txBody>
      </p:sp>
      <p:sp>
        <p:nvSpPr>
          <p:cNvPr id="3" name="Content Placeholder 2"/>
          <p:cNvSpPr>
            <a:spLocks noGrp="1"/>
          </p:cNvSpPr>
          <p:nvPr>
            <p:ph idx="1"/>
          </p:nvPr>
        </p:nvSpPr>
        <p:spPr/>
        <p:txBody>
          <a:bodyPr/>
          <a:lstStyle/>
          <a:p>
            <a:r>
              <a:rPr lang="cs-CZ" dirty="0" smtClean="0"/>
              <a:t>Navrhněte</a:t>
            </a:r>
            <a:r>
              <a:rPr lang="cs-CZ" dirty="0"/>
              <a:t>, co by mohla ovlivňovat závislá proměnná z předchozího příkladu (tj., kde by se mohla stát nezávislou proměnnou) a posuďte, jak pak bude vypadat tato závislá proměnná, pokud bude nezávislá proměnná dosahovat nízkých a vysokých hodnot.</a:t>
            </a:r>
          </a:p>
        </p:txBody>
      </p:sp>
    </p:spTree>
    <p:extLst>
      <p:ext uri="{BB962C8B-B14F-4D97-AF65-F5344CB8AC3E}">
        <p14:creationId xmlns:p14="http://schemas.microsoft.com/office/powerpoint/2010/main" val="3099575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5</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a:t>2.3. Popište průběh </a:t>
            </a:r>
            <a:r>
              <a:rPr lang="cs-CZ" u="sng" dirty="0"/>
              <a:t>přímé prezidentské volby v ČR </a:t>
            </a:r>
            <a:r>
              <a:rPr lang="cs-CZ" u="sng" dirty="0" smtClean="0"/>
              <a:t>2012/13 tak</a:t>
            </a:r>
            <a:r>
              <a:rPr lang="cs-CZ" dirty="0" smtClean="0"/>
              <a:t>, že ho rozdělíte </a:t>
            </a:r>
            <a:r>
              <a:rPr lang="cs-CZ" dirty="0"/>
              <a:t>do jednotlivých dimenzí- tj. co vše bychom na </a:t>
            </a:r>
            <a:r>
              <a:rPr lang="cs-CZ" dirty="0" smtClean="0"/>
              <a:t>ní </a:t>
            </a:r>
            <a:r>
              <a:rPr lang="cs-CZ" dirty="0"/>
              <a:t>mohli zkoumat </a:t>
            </a:r>
            <a:r>
              <a:rPr lang="cs-CZ" dirty="0" smtClean="0"/>
              <a:t>(aspoň pět dimenzí).</a:t>
            </a:r>
            <a:endParaRPr lang="cs-CZ" dirty="0"/>
          </a:p>
        </p:txBody>
      </p:sp>
    </p:spTree>
    <p:extLst>
      <p:ext uri="{BB962C8B-B14F-4D97-AF65-F5344CB8AC3E}">
        <p14:creationId xmlns:p14="http://schemas.microsoft.com/office/powerpoint/2010/main" val="3767146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6</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a:t>2.3.2. U každé z nich nabídněte vysvětlení, proč byla její hodnota taková, jaká byla.</a:t>
            </a:r>
          </a:p>
          <a:p>
            <a:pPr>
              <a:buNone/>
            </a:pPr>
            <a:endParaRPr lang="cs-CZ" dirty="0"/>
          </a:p>
        </p:txBody>
      </p:sp>
    </p:spTree>
    <p:extLst>
      <p:ext uri="{BB962C8B-B14F-4D97-AF65-F5344CB8AC3E}">
        <p14:creationId xmlns:p14="http://schemas.microsoft.com/office/powerpoint/2010/main" val="1023291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7</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2.3.2. U každé z nich nabídněte vysvětlení, proč byla její hodnota taková, jaká byla.</a:t>
            </a:r>
          </a:p>
        </p:txBody>
      </p:sp>
    </p:spTree>
    <p:extLst>
      <p:ext uri="{BB962C8B-B14F-4D97-AF65-F5344CB8AC3E}">
        <p14:creationId xmlns:p14="http://schemas.microsoft.com/office/powerpoint/2010/main" val="3317024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8</a:t>
            </a:r>
            <a:endParaRPr lang="cs-CZ" dirty="0"/>
          </a:p>
        </p:txBody>
      </p:sp>
      <p:sp>
        <p:nvSpPr>
          <p:cNvPr id="3" name="Content Placeholder 2"/>
          <p:cNvSpPr>
            <a:spLocks noGrp="1"/>
          </p:cNvSpPr>
          <p:nvPr>
            <p:ph idx="1"/>
          </p:nvPr>
        </p:nvSpPr>
        <p:spPr/>
        <p:txBody>
          <a:bodyPr/>
          <a:lstStyle/>
          <a:p>
            <a:endParaRPr lang="cs-CZ" dirty="0" smtClean="0"/>
          </a:p>
          <a:p>
            <a:endParaRPr lang="cs-CZ" dirty="0"/>
          </a:p>
          <a:p>
            <a:endParaRPr lang="cs-CZ" dirty="0" smtClean="0"/>
          </a:p>
          <a:p>
            <a:r>
              <a:rPr lang="cs-CZ" dirty="0"/>
              <a:t>2.3.3. Zkuste tyto vztahy více generalizovat a vytvořit z nich kauzální argumenty.</a:t>
            </a:r>
          </a:p>
          <a:p>
            <a:endParaRPr lang="cs-CZ" dirty="0"/>
          </a:p>
        </p:txBody>
      </p:sp>
    </p:spTree>
    <p:extLst>
      <p:ext uri="{BB962C8B-B14F-4D97-AF65-F5344CB8AC3E}">
        <p14:creationId xmlns:p14="http://schemas.microsoft.com/office/powerpoint/2010/main" val="4023553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603</Words>
  <Application>Microsoft Office PowerPoint</Application>
  <PresentationFormat>Předvádění na obrazovce (4:3)</PresentationFormat>
  <Paragraphs>97</Paragraphs>
  <Slides>22</Slides>
  <Notes>2</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systému Office</vt:lpstr>
      <vt:lpstr>Seminář 2</vt:lpstr>
      <vt:lpstr>Úkol 1</vt:lpstr>
      <vt:lpstr>Úkol 2</vt:lpstr>
      <vt:lpstr>Úkol 3</vt:lpstr>
      <vt:lpstr>Úkol 4</vt:lpstr>
      <vt:lpstr>Úkol 5</vt:lpstr>
      <vt:lpstr>Úkol 6</vt:lpstr>
      <vt:lpstr>Úkol 7</vt:lpstr>
      <vt:lpstr>Úkol 8</vt:lpstr>
      <vt:lpstr>Úkol 9</vt:lpstr>
      <vt:lpstr>Úkol 10</vt:lpstr>
      <vt:lpstr>Úkol 10</vt:lpstr>
      <vt:lpstr>Úkol 11</vt:lpstr>
      <vt:lpstr>Úkol 12</vt:lpstr>
      <vt:lpstr>Úkol 13</vt:lpstr>
      <vt:lpstr>Úkol 14</vt:lpstr>
      <vt:lpstr>Úkol 15</vt:lpstr>
      <vt:lpstr>Úkol 16</vt:lpstr>
      <vt:lpstr>Úkol 17</vt:lpstr>
      <vt:lpstr>Úkol 18</vt:lpstr>
      <vt:lpstr>Úkol 19</vt:lpstr>
      <vt:lpstr>Úkol 20</vt:lpstr>
    </vt:vector>
  </TitlesOfParts>
  <Company>CIKT 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2</dc:title>
  <dc:creator>Roman Chytilek</dc:creator>
  <cp:lastModifiedBy>Roman Chytilek</cp:lastModifiedBy>
  <cp:revision>14</cp:revision>
  <dcterms:created xsi:type="dcterms:W3CDTF">2013-11-05T13:31:29Z</dcterms:created>
  <dcterms:modified xsi:type="dcterms:W3CDTF">2015-11-10T15:28:29Z</dcterms:modified>
</cp:coreProperties>
</file>