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8" r:id="rId3"/>
    <p:sldId id="269" r:id="rId4"/>
    <p:sldId id="270" r:id="rId5"/>
    <p:sldId id="271" r:id="rId6"/>
    <p:sldId id="272" r:id="rId7"/>
    <p:sldId id="273" r:id="rId8"/>
    <p:sldId id="274" r:id="rId9"/>
    <p:sldId id="275" r:id="rId10"/>
    <p:sldId id="276" r:id="rId11"/>
    <p:sldId id="277" r:id="rId12"/>
    <p:sldId id="257" r:id="rId13"/>
    <p:sldId id="258" r:id="rId14"/>
    <p:sldId id="260" r:id="rId15"/>
    <p:sldId id="259" r:id="rId16"/>
    <p:sldId id="261" r:id="rId17"/>
    <p:sldId id="262" r:id="rId18"/>
    <p:sldId id="263" r:id="rId19"/>
    <p:sldId id="264" r:id="rId20"/>
    <p:sldId id="265" r:id="rId21"/>
    <p:sldId id="266" r:id="rId22"/>
    <p:sldId id="267"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8F5830-52D2-4784-B97E-C8943E0A9A45}" type="datetimeFigureOut">
              <a:rPr lang="cs-CZ" smtClean="0"/>
              <a:t>10.11.2015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485BB8-9C07-41BD-91D2-9AFED04C9132}" type="slidenum">
              <a:rPr lang="cs-CZ" smtClean="0"/>
              <a:t>‹#›</a:t>
            </a:fld>
            <a:endParaRPr lang="cs-CZ"/>
          </a:p>
        </p:txBody>
      </p:sp>
    </p:spTree>
    <p:extLst>
      <p:ext uri="{BB962C8B-B14F-4D97-AF65-F5344CB8AC3E}">
        <p14:creationId xmlns:p14="http://schemas.microsoft.com/office/powerpoint/2010/main" val="28048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F485BB8-9C07-41BD-91D2-9AFED04C9132}" type="slidenum">
              <a:rPr lang="cs-CZ" smtClean="0"/>
              <a:t>1</a:t>
            </a:fld>
            <a:endParaRPr lang="cs-CZ"/>
          </a:p>
        </p:txBody>
      </p:sp>
    </p:spTree>
    <p:extLst>
      <p:ext uri="{BB962C8B-B14F-4D97-AF65-F5344CB8AC3E}">
        <p14:creationId xmlns:p14="http://schemas.microsoft.com/office/powerpoint/2010/main" val="987311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8860A9B0-87AB-4EA3-B18D-FB5ECBEEC120}" type="slidenum">
              <a:rPr lang="cs-CZ" smtClean="0"/>
              <a:t>2</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F1A9E63D-5415-42D8-B9D4-F6AAFB556552}" type="datetimeFigureOut">
              <a:rPr lang="cs-CZ" smtClean="0"/>
              <a:t>10.11.2015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t>‹#›</a:t>
            </a:fld>
            <a:endParaRPr lang="cs-CZ"/>
          </a:p>
        </p:txBody>
      </p:sp>
    </p:spTree>
    <p:extLst>
      <p:ext uri="{BB962C8B-B14F-4D97-AF65-F5344CB8AC3E}">
        <p14:creationId xmlns:p14="http://schemas.microsoft.com/office/powerpoint/2010/main" val="38012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1A9E63D-5415-42D8-B9D4-F6AAFB556552}" type="datetimeFigureOut">
              <a:rPr lang="cs-CZ" smtClean="0"/>
              <a:t>10.11.2015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t>‹#›</a:t>
            </a:fld>
            <a:endParaRPr lang="cs-CZ"/>
          </a:p>
        </p:txBody>
      </p:sp>
    </p:spTree>
    <p:extLst>
      <p:ext uri="{BB962C8B-B14F-4D97-AF65-F5344CB8AC3E}">
        <p14:creationId xmlns:p14="http://schemas.microsoft.com/office/powerpoint/2010/main" val="291919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1A9E63D-5415-42D8-B9D4-F6AAFB556552}" type="datetimeFigureOut">
              <a:rPr lang="cs-CZ" smtClean="0"/>
              <a:t>10.11.2015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t>‹#›</a:t>
            </a:fld>
            <a:endParaRPr lang="cs-CZ"/>
          </a:p>
        </p:txBody>
      </p:sp>
    </p:spTree>
    <p:extLst>
      <p:ext uri="{BB962C8B-B14F-4D97-AF65-F5344CB8AC3E}">
        <p14:creationId xmlns:p14="http://schemas.microsoft.com/office/powerpoint/2010/main" val="74288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1A9E63D-5415-42D8-B9D4-F6AAFB556552}" type="datetimeFigureOut">
              <a:rPr lang="cs-CZ" smtClean="0"/>
              <a:t>10.11.2015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t>‹#›</a:t>
            </a:fld>
            <a:endParaRPr lang="cs-CZ"/>
          </a:p>
        </p:txBody>
      </p:sp>
    </p:spTree>
    <p:extLst>
      <p:ext uri="{BB962C8B-B14F-4D97-AF65-F5344CB8AC3E}">
        <p14:creationId xmlns:p14="http://schemas.microsoft.com/office/powerpoint/2010/main" val="303921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F1A9E63D-5415-42D8-B9D4-F6AAFB556552}" type="datetimeFigureOut">
              <a:rPr lang="cs-CZ" smtClean="0"/>
              <a:t>10.11.2015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t>‹#›</a:t>
            </a:fld>
            <a:endParaRPr lang="cs-CZ"/>
          </a:p>
        </p:txBody>
      </p:sp>
    </p:spTree>
    <p:extLst>
      <p:ext uri="{BB962C8B-B14F-4D97-AF65-F5344CB8AC3E}">
        <p14:creationId xmlns:p14="http://schemas.microsoft.com/office/powerpoint/2010/main" val="2132882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1A9E63D-5415-42D8-B9D4-F6AAFB556552}" type="datetimeFigureOut">
              <a:rPr lang="cs-CZ" smtClean="0"/>
              <a:t>10.11.2015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771478-A5EF-4D09-8E12-8C42D1DD5A47}" type="slidenum">
              <a:rPr lang="cs-CZ" smtClean="0"/>
              <a:t>‹#›</a:t>
            </a:fld>
            <a:endParaRPr lang="cs-CZ"/>
          </a:p>
        </p:txBody>
      </p:sp>
    </p:spTree>
    <p:extLst>
      <p:ext uri="{BB962C8B-B14F-4D97-AF65-F5344CB8AC3E}">
        <p14:creationId xmlns:p14="http://schemas.microsoft.com/office/powerpoint/2010/main" val="388042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1A9E63D-5415-42D8-B9D4-F6AAFB556552}" type="datetimeFigureOut">
              <a:rPr lang="cs-CZ" smtClean="0"/>
              <a:t>10.11.2015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B771478-A5EF-4D09-8E12-8C42D1DD5A47}" type="slidenum">
              <a:rPr lang="cs-CZ" smtClean="0"/>
              <a:t>‹#›</a:t>
            </a:fld>
            <a:endParaRPr lang="cs-CZ"/>
          </a:p>
        </p:txBody>
      </p:sp>
    </p:spTree>
    <p:extLst>
      <p:ext uri="{BB962C8B-B14F-4D97-AF65-F5344CB8AC3E}">
        <p14:creationId xmlns:p14="http://schemas.microsoft.com/office/powerpoint/2010/main" val="20736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1A9E63D-5415-42D8-B9D4-F6AAFB556552}" type="datetimeFigureOut">
              <a:rPr lang="cs-CZ" smtClean="0"/>
              <a:t>10.11.2015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B771478-A5EF-4D09-8E12-8C42D1DD5A47}" type="slidenum">
              <a:rPr lang="cs-CZ" smtClean="0"/>
              <a:t>‹#›</a:t>
            </a:fld>
            <a:endParaRPr lang="cs-CZ"/>
          </a:p>
        </p:txBody>
      </p:sp>
    </p:spTree>
    <p:extLst>
      <p:ext uri="{BB962C8B-B14F-4D97-AF65-F5344CB8AC3E}">
        <p14:creationId xmlns:p14="http://schemas.microsoft.com/office/powerpoint/2010/main" val="1524897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1A9E63D-5415-42D8-B9D4-F6AAFB556552}" type="datetimeFigureOut">
              <a:rPr lang="cs-CZ" smtClean="0"/>
              <a:t>10.11.2015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B771478-A5EF-4D09-8E12-8C42D1DD5A47}" type="slidenum">
              <a:rPr lang="cs-CZ" smtClean="0"/>
              <a:t>‹#›</a:t>
            </a:fld>
            <a:endParaRPr lang="cs-CZ"/>
          </a:p>
        </p:txBody>
      </p:sp>
    </p:spTree>
    <p:extLst>
      <p:ext uri="{BB962C8B-B14F-4D97-AF65-F5344CB8AC3E}">
        <p14:creationId xmlns:p14="http://schemas.microsoft.com/office/powerpoint/2010/main" val="149754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1A9E63D-5415-42D8-B9D4-F6AAFB556552}" type="datetimeFigureOut">
              <a:rPr lang="cs-CZ" smtClean="0"/>
              <a:t>10.11.2015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771478-A5EF-4D09-8E12-8C42D1DD5A47}" type="slidenum">
              <a:rPr lang="cs-CZ" smtClean="0"/>
              <a:t>‹#›</a:t>
            </a:fld>
            <a:endParaRPr lang="cs-CZ"/>
          </a:p>
        </p:txBody>
      </p:sp>
    </p:spTree>
    <p:extLst>
      <p:ext uri="{BB962C8B-B14F-4D97-AF65-F5344CB8AC3E}">
        <p14:creationId xmlns:p14="http://schemas.microsoft.com/office/powerpoint/2010/main" val="248183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F1A9E63D-5415-42D8-B9D4-F6AAFB556552}" type="datetimeFigureOut">
              <a:rPr lang="cs-CZ" smtClean="0"/>
              <a:t>10.11.2015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771478-A5EF-4D09-8E12-8C42D1DD5A47}" type="slidenum">
              <a:rPr lang="cs-CZ" smtClean="0"/>
              <a:t>‹#›</a:t>
            </a:fld>
            <a:endParaRPr lang="cs-CZ"/>
          </a:p>
        </p:txBody>
      </p:sp>
    </p:spTree>
    <p:extLst>
      <p:ext uri="{BB962C8B-B14F-4D97-AF65-F5344CB8AC3E}">
        <p14:creationId xmlns:p14="http://schemas.microsoft.com/office/powerpoint/2010/main" val="45596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9E63D-5415-42D8-B9D4-F6AAFB556552}" type="datetimeFigureOut">
              <a:rPr lang="cs-CZ" smtClean="0"/>
              <a:t>10.11.2015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71478-A5EF-4D09-8E12-8C42D1DD5A47}" type="slidenum">
              <a:rPr lang="cs-CZ" smtClean="0"/>
              <a:t>‹#›</a:t>
            </a:fld>
            <a:endParaRPr lang="cs-CZ"/>
          </a:p>
        </p:txBody>
      </p:sp>
    </p:spTree>
    <p:extLst>
      <p:ext uri="{BB962C8B-B14F-4D97-AF65-F5344CB8AC3E}">
        <p14:creationId xmlns:p14="http://schemas.microsoft.com/office/powerpoint/2010/main" val="3759470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Seminář 2</a:t>
            </a:r>
            <a:endParaRPr lang="cs-CZ" dirty="0"/>
          </a:p>
        </p:txBody>
      </p:sp>
      <p:sp>
        <p:nvSpPr>
          <p:cNvPr id="3" name="Podnadpis 2"/>
          <p:cNvSpPr>
            <a:spLocks noGrp="1"/>
          </p:cNvSpPr>
          <p:nvPr>
            <p:ph type="subTitle" idx="1"/>
          </p:nvPr>
        </p:nvSpPr>
        <p:spPr/>
        <p:txBody>
          <a:bodyPr/>
          <a:lstStyle/>
          <a:p>
            <a:r>
              <a:rPr lang="cs-CZ" dirty="0" smtClean="0"/>
              <a:t>10.11</a:t>
            </a:r>
            <a:r>
              <a:rPr lang="cs-CZ" dirty="0" smtClean="0"/>
              <a:t>. </a:t>
            </a:r>
            <a:r>
              <a:rPr lang="cs-CZ" dirty="0" smtClean="0"/>
              <a:t>2015</a:t>
            </a:r>
            <a:endParaRPr lang="cs-CZ" dirty="0"/>
          </a:p>
        </p:txBody>
      </p:sp>
    </p:spTree>
    <p:extLst>
      <p:ext uri="{BB962C8B-B14F-4D97-AF65-F5344CB8AC3E}">
        <p14:creationId xmlns:p14="http://schemas.microsoft.com/office/powerpoint/2010/main" val="2769703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9</a:t>
            </a:r>
            <a:endParaRPr lang="cs-CZ" dirty="0"/>
          </a:p>
        </p:txBody>
      </p:sp>
      <p:sp>
        <p:nvSpPr>
          <p:cNvPr id="3" name="Content Placeholder 2"/>
          <p:cNvSpPr>
            <a:spLocks noGrp="1"/>
          </p:cNvSpPr>
          <p:nvPr>
            <p:ph idx="1"/>
          </p:nvPr>
        </p:nvSpPr>
        <p:spPr/>
        <p:txBody>
          <a:bodyPr/>
          <a:lstStyle/>
          <a:p>
            <a:endParaRPr lang="cs-CZ" dirty="0" smtClean="0"/>
          </a:p>
          <a:p>
            <a:endParaRPr lang="cs-CZ" dirty="0"/>
          </a:p>
          <a:p>
            <a:endParaRPr lang="cs-CZ" dirty="0" smtClean="0"/>
          </a:p>
          <a:p>
            <a:r>
              <a:rPr lang="cs-CZ" dirty="0" smtClean="0"/>
              <a:t>Tyto kauzální argumenty operacionalizujte</a:t>
            </a:r>
            <a:endParaRPr lang="cs-CZ" dirty="0"/>
          </a:p>
        </p:txBody>
      </p:sp>
    </p:spTree>
    <p:extLst>
      <p:ext uri="{BB962C8B-B14F-4D97-AF65-F5344CB8AC3E}">
        <p14:creationId xmlns:p14="http://schemas.microsoft.com/office/powerpoint/2010/main" val="3475811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10</a:t>
            </a:r>
            <a:endParaRPr lang="cs-CZ" dirty="0"/>
          </a:p>
        </p:txBody>
      </p:sp>
      <p:sp>
        <p:nvSpPr>
          <p:cNvPr id="3" name="Content Placeholder 2"/>
          <p:cNvSpPr>
            <a:spLocks noGrp="1"/>
          </p:cNvSpPr>
          <p:nvPr>
            <p:ph idx="1"/>
          </p:nvPr>
        </p:nvSpPr>
        <p:spPr/>
        <p:txBody>
          <a:bodyPr/>
          <a:lstStyle/>
          <a:p>
            <a:r>
              <a:rPr lang="cs-CZ" dirty="0" smtClean="0"/>
              <a:t>Uvažujte </a:t>
            </a:r>
            <a:r>
              <a:rPr lang="cs-CZ" dirty="0"/>
              <a:t>nyní o tom, že by </a:t>
            </a:r>
            <a:r>
              <a:rPr lang="cs-CZ" u="sng" dirty="0"/>
              <a:t>volba </a:t>
            </a:r>
            <a:r>
              <a:rPr lang="cs-CZ" u="sng" smtClean="0"/>
              <a:t>prezidenta 2012/13 </a:t>
            </a:r>
            <a:r>
              <a:rPr lang="cs-CZ" u="sng" dirty="0"/>
              <a:t>probíhala </a:t>
            </a:r>
            <a:r>
              <a:rPr lang="cs-CZ" u="sng" dirty="0" smtClean="0"/>
              <a:t>parlamentem</a:t>
            </a:r>
          </a:p>
          <a:p>
            <a:endParaRPr lang="cs-CZ" dirty="0"/>
          </a:p>
          <a:p>
            <a:r>
              <a:rPr lang="cs-CZ" dirty="0" smtClean="0"/>
              <a:t>Zkoumali byste na ní stejné dimenze a proč? Jsou tam nějaké důležitější?</a:t>
            </a:r>
            <a:endParaRPr lang="cs-CZ" dirty="0"/>
          </a:p>
          <a:p>
            <a:endParaRPr lang="cs-CZ" dirty="0" smtClean="0"/>
          </a:p>
          <a:p>
            <a:endParaRPr lang="cs-CZ" dirty="0"/>
          </a:p>
        </p:txBody>
      </p:sp>
    </p:spTree>
    <p:extLst>
      <p:ext uri="{BB962C8B-B14F-4D97-AF65-F5344CB8AC3E}">
        <p14:creationId xmlns:p14="http://schemas.microsoft.com/office/powerpoint/2010/main" val="123171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r>
              <a:rPr lang="cs-CZ" dirty="0" smtClean="0"/>
              <a:t>10</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r>
              <a:rPr lang="cs-CZ" dirty="0" smtClean="0"/>
              <a:t>Navrhněte důvody (nezávislé proměnné), které mohou vysvětlit vývoj v Československu v únoru 1948.</a:t>
            </a:r>
            <a:endParaRPr lang="cs-CZ" dirty="0"/>
          </a:p>
        </p:txBody>
      </p:sp>
    </p:spTree>
    <p:extLst>
      <p:ext uri="{BB962C8B-B14F-4D97-AF65-F5344CB8AC3E}">
        <p14:creationId xmlns:p14="http://schemas.microsoft.com/office/powerpoint/2010/main" val="1888918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r>
              <a:rPr lang="cs-CZ" dirty="0" smtClean="0"/>
              <a:t>11</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r>
              <a:rPr lang="cs-CZ" dirty="0" smtClean="0"/>
              <a:t>Posuďte tyto události konceptem čtyř kauzálních překážek</a:t>
            </a:r>
            <a:endParaRPr lang="cs-CZ" dirty="0"/>
          </a:p>
        </p:txBody>
      </p:sp>
    </p:spTree>
    <p:extLst>
      <p:ext uri="{BB962C8B-B14F-4D97-AF65-F5344CB8AC3E}">
        <p14:creationId xmlns:p14="http://schemas.microsoft.com/office/powerpoint/2010/main" val="2280858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r>
              <a:rPr lang="cs-CZ" dirty="0" smtClean="0"/>
              <a:t>12</a:t>
            </a:r>
            <a:endParaRPr lang="cs-CZ" dirty="0"/>
          </a:p>
        </p:txBody>
      </p:sp>
      <p:sp>
        <p:nvSpPr>
          <p:cNvPr id="3" name="Zástupný symbol pro obsah 2"/>
          <p:cNvSpPr>
            <a:spLocks noGrp="1"/>
          </p:cNvSpPr>
          <p:nvPr>
            <p:ph idx="1"/>
          </p:nvPr>
        </p:nvSpPr>
        <p:spPr/>
        <p:txBody>
          <a:bodyPr/>
          <a:lstStyle/>
          <a:p>
            <a:r>
              <a:rPr lang="cs-CZ" dirty="0" smtClean="0"/>
              <a:t>Komentujte následující kauzální tvrzení pomocí konceptu čtyř překážek</a:t>
            </a:r>
          </a:p>
          <a:p>
            <a:endParaRPr lang="cs-CZ" dirty="0" smtClean="0"/>
          </a:p>
          <a:p>
            <a:endParaRPr lang="cs-CZ" dirty="0"/>
          </a:p>
          <a:p>
            <a:r>
              <a:rPr lang="cs-CZ" b="1" i="1" dirty="0" smtClean="0"/>
              <a:t>Těsnost parlamentní většiny ovlivňuje disciplínu hlasování v parlamentu</a:t>
            </a:r>
            <a:endParaRPr lang="cs-CZ" b="1" i="1" dirty="0"/>
          </a:p>
        </p:txBody>
      </p:sp>
    </p:spTree>
    <p:extLst>
      <p:ext uri="{BB962C8B-B14F-4D97-AF65-F5344CB8AC3E}">
        <p14:creationId xmlns:p14="http://schemas.microsoft.com/office/powerpoint/2010/main" val="7737594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Úkol </a:t>
            </a:r>
            <a:r>
              <a:rPr lang="cs-CZ" dirty="0" smtClean="0"/>
              <a:t>13</a:t>
            </a:r>
            <a:endParaRPr lang="cs-CZ" dirty="0"/>
          </a:p>
        </p:txBody>
      </p:sp>
      <p:sp>
        <p:nvSpPr>
          <p:cNvPr id="3" name="Zástupný symbol pro obsah 2"/>
          <p:cNvSpPr>
            <a:spLocks noGrp="1"/>
          </p:cNvSpPr>
          <p:nvPr>
            <p:ph idx="1"/>
          </p:nvPr>
        </p:nvSpPr>
        <p:spPr/>
        <p:txBody>
          <a:bodyPr/>
          <a:lstStyle/>
          <a:p>
            <a:r>
              <a:rPr lang="cs-CZ" dirty="0" smtClean="0"/>
              <a:t>Komentujte následující kauzální tvrzení pomocí konceptu čtyř překážek</a:t>
            </a:r>
          </a:p>
          <a:p>
            <a:endParaRPr lang="cs-CZ" dirty="0"/>
          </a:p>
          <a:p>
            <a:r>
              <a:rPr lang="cs-CZ" b="1" i="1" dirty="0"/>
              <a:t>Zavedení genderových kvót by zabránilo zneužívání žen kapitalismem </a:t>
            </a:r>
            <a:endParaRPr lang="cs-CZ" i="1" dirty="0" smtClean="0"/>
          </a:p>
          <a:p>
            <a:endParaRPr lang="cs-CZ" dirty="0"/>
          </a:p>
        </p:txBody>
      </p:sp>
    </p:spTree>
    <p:extLst>
      <p:ext uri="{BB962C8B-B14F-4D97-AF65-F5344CB8AC3E}">
        <p14:creationId xmlns:p14="http://schemas.microsoft.com/office/powerpoint/2010/main" val="999806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r>
              <a:rPr lang="cs-CZ" dirty="0" smtClean="0"/>
              <a:t>14</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Komentujte následující kauzální tvrzení z pohledu čtvrté kauzální překážky:</a:t>
            </a:r>
          </a:p>
          <a:p>
            <a:endParaRPr lang="cs-CZ" dirty="0"/>
          </a:p>
          <a:p>
            <a:pPr marL="0" indent="0">
              <a:buNone/>
            </a:pPr>
            <a:r>
              <a:rPr lang="cs-CZ" b="1" i="1" dirty="0" smtClean="0"/>
              <a:t>Čím více sní člověk ústřic, tím více podporuje pravici.</a:t>
            </a:r>
            <a:endParaRPr lang="cs-CZ" b="1" i="1" dirty="0"/>
          </a:p>
        </p:txBody>
      </p:sp>
    </p:spTree>
    <p:extLst>
      <p:ext uri="{BB962C8B-B14F-4D97-AF65-F5344CB8AC3E}">
        <p14:creationId xmlns:p14="http://schemas.microsoft.com/office/powerpoint/2010/main" val="8067645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r>
              <a:rPr lang="cs-CZ" dirty="0" smtClean="0"/>
              <a:t>15</a:t>
            </a:r>
            <a:endParaRPr lang="cs-CZ" dirty="0"/>
          </a:p>
        </p:txBody>
      </p:sp>
      <p:sp>
        <p:nvSpPr>
          <p:cNvPr id="3" name="Zástupný symbol pro obsah 2"/>
          <p:cNvSpPr>
            <a:spLocks noGrp="1"/>
          </p:cNvSpPr>
          <p:nvPr>
            <p:ph idx="1"/>
          </p:nvPr>
        </p:nvSpPr>
        <p:spPr/>
        <p:txBody>
          <a:bodyPr/>
          <a:lstStyle/>
          <a:p>
            <a:r>
              <a:rPr lang="cs-CZ" dirty="0" smtClean="0"/>
              <a:t>Komentujte následující kauzální tvrzení z pohledu čtvrté kauzální překážky:</a:t>
            </a:r>
          </a:p>
          <a:p>
            <a:endParaRPr lang="cs-CZ" dirty="0"/>
          </a:p>
          <a:p>
            <a:endParaRPr lang="cs-CZ" dirty="0" smtClean="0"/>
          </a:p>
          <a:p>
            <a:r>
              <a:rPr lang="cs-CZ" dirty="0" smtClean="0"/>
              <a:t>Čím více peněz utratí kandidáti ve druhém kole senátních voleb, tím méně procent hlasů získají.</a:t>
            </a:r>
          </a:p>
          <a:p>
            <a:endParaRPr lang="cs-CZ" dirty="0"/>
          </a:p>
          <a:p>
            <a:endParaRPr lang="cs-CZ" dirty="0" smtClean="0"/>
          </a:p>
          <a:p>
            <a:endParaRPr lang="cs-CZ" dirty="0" smtClean="0"/>
          </a:p>
          <a:p>
            <a:endParaRPr lang="cs-CZ" dirty="0"/>
          </a:p>
        </p:txBody>
      </p:sp>
    </p:spTree>
    <p:extLst>
      <p:ext uri="{BB962C8B-B14F-4D97-AF65-F5344CB8AC3E}">
        <p14:creationId xmlns:p14="http://schemas.microsoft.com/office/powerpoint/2010/main" val="1216285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r>
              <a:rPr lang="cs-CZ" dirty="0" smtClean="0"/>
              <a:t>16</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Vysvětlete koncept probabilistického vztahu na příkladu vztahu volebního rozhodování rodičů a volby jedince.</a:t>
            </a:r>
            <a:endParaRPr lang="cs-CZ" dirty="0"/>
          </a:p>
        </p:txBody>
      </p:sp>
    </p:spTree>
    <p:extLst>
      <p:ext uri="{BB962C8B-B14F-4D97-AF65-F5344CB8AC3E}">
        <p14:creationId xmlns:p14="http://schemas.microsoft.com/office/powerpoint/2010/main" val="1080345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r>
              <a:rPr lang="cs-CZ" dirty="0" smtClean="0"/>
              <a:t>17</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Je následující téma vhodné zkoumat a) observačně b) experimentálně c) oběma způsoby (a proč):</a:t>
            </a:r>
          </a:p>
          <a:p>
            <a:endParaRPr lang="cs-CZ" dirty="0"/>
          </a:p>
          <a:p>
            <a:pPr algn="ctr"/>
            <a:r>
              <a:rPr lang="cs-CZ" dirty="0" smtClean="0"/>
              <a:t>Vztah mezi aktivním kouřením jedince a sympatiemi k prezidentu Zemanovi </a:t>
            </a:r>
            <a:endParaRPr lang="cs-CZ" dirty="0"/>
          </a:p>
        </p:txBody>
      </p:sp>
    </p:spTree>
    <p:extLst>
      <p:ext uri="{BB962C8B-B14F-4D97-AF65-F5344CB8AC3E}">
        <p14:creationId xmlns:p14="http://schemas.microsoft.com/office/powerpoint/2010/main" val="219717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1</a:t>
            </a:r>
            <a:endParaRPr lang="cs-CZ" dirty="0"/>
          </a:p>
        </p:txBody>
      </p:sp>
      <p:sp>
        <p:nvSpPr>
          <p:cNvPr id="3" name="Content Placeholder 2"/>
          <p:cNvSpPr>
            <a:spLocks noGrp="1"/>
          </p:cNvSpPr>
          <p:nvPr>
            <p:ph idx="1"/>
          </p:nvPr>
        </p:nvSpPr>
        <p:spPr/>
        <p:txBody>
          <a:bodyPr/>
          <a:lstStyle/>
          <a:p>
            <a:pPr>
              <a:buNone/>
            </a:pPr>
            <a:endParaRPr lang="cs-CZ" dirty="0" smtClean="0"/>
          </a:p>
          <a:p>
            <a:pPr>
              <a:buNone/>
            </a:pPr>
            <a:endParaRPr lang="cs-CZ" dirty="0"/>
          </a:p>
          <a:p>
            <a:pPr>
              <a:buNone/>
            </a:pPr>
            <a:r>
              <a:rPr lang="cs-CZ" dirty="0"/>
              <a:t>1.1. Máte </a:t>
            </a:r>
            <a:r>
              <a:rPr lang="cs-CZ" dirty="0" smtClean="0"/>
              <a:t>proměnnou „ochota účastnit se voleb“. </a:t>
            </a:r>
            <a:r>
              <a:rPr lang="cs-CZ" dirty="0"/>
              <a:t>Uvažujte o ní jako o </a:t>
            </a:r>
            <a:r>
              <a:rPr lang="cs-CZ" u="sng" dirty="0"/>
              <a:t>závislé a nezávislé proměnné, navrhněte, co ovlivňuje a čím je </a:t>
            </a:r>
            <a:r>
              <a:rPr lang="cs-CZ" u="sng" dirty="0" smtClean="0"/>
              <a:t>ovlivněna </a:t>
            </a:r>
            <a:r>
              <a:rPr lang="cs-CZ" u="sng" dirty="0"/>
              <a:t>a jak.</a:t>
            </a:r>
          </a:p>
          <a:p>
            <a:pPr>
              <a:buNone/>
            </a:pPr>
            <a:endParaRPr lang="cs-CZ" dirty="0"/>
          </a:p>
        </p:txBody>
      </p:sp>
    </p:spTree>
    <p:extLst>
      <p:ext uri="{BB962C8B-B14F-4D97-AF65-F5344CB8AC3E}">
        <p14:creationId xmlns:p14="http://schemas.microsoft.com/office/powerpoint/2010/main" val="2919893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r>
              <a:rPr lang="cs-CZ" dirty="0" smtClean="0"/>
              <a:t>18</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Je následující téma vhodné zkoumat a) observačně b) experimentálně c) oběma způsoby (a proč):</a:t>
            </a:r>
          </a:p>
          <a:p>
            <a:endParaRPr lang="cs-CZ" dirty="0" smtClean="0"/>
          </a:p>
          <a:p>
            <a:r>
              <a:rPr lang="cs-CZ" dirty="0" smtClean="0"/>
              <a:t>Vztah mezi mírou sledování bulvárních zpráv a mírou spokojenosti s politikou.</a:t>
            </a:r>
            <a:endParaRPr lang="cs-CZ" dirty="0"/>
          </a:p>
        </p:txBody>
      </p:sp>
    </p:spTree>
    <p:extLst>
      <p:ext uri="{BB962C8B-B14F-4D97-AF65-F5344CB8AC3E}">
        <p14:creationId xmlns:p14="http://schemas.microsoft.com/office/powerpoint/2010/main" val="2301823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r>
              <a:rPr lang="cs-CZ" dirty="0" smtClean="0"/>
              <a:t>19</a:t>
            </a:r>
            <a:endParaRPr lang="cs-CZ" dirty="0"/>
          </a:p>
        </p:txBody>
      </p:sp>
      <p:sp>
        <p:nvSpPr>
          <p:cNvPr id="3" name="Zástupný symbol pro obsah 2"/>
          <p:cNvSpPr>
            <a:spLocks noGrp="1"/>
          </p:cNvSpPr>
          <p:nvPr>
            <p:ph idx="1"/>
          </p:nvPr>
        </p:nvSpPr>
        <p:spPr/>
        <p:txBody>
          <a:bodyPr>
            <a:normAutofit fontScale="92500"/>
          </a:bodyPr>
          <a:lstStyle/>
          <a:p>
            <a:endParaRPr lang="cs-CZ" dirty="0" smtClean="0"/>
          </a:p>
          <a:p>
            <a:r>
              <a:rPr lang="cs-CZ" dirty="0" smtClean="0"/>
              <a:t>Chcete zkoumat vztah mezi </a:t>
            </a:r>
            <a:r>
              <a:rPr lang="cs-CZ" b="1" dirty="0" smtClean="0"/>
              <a:t>příjmem jedince </a:t>
            </a:r>
            <a:r>
              <a:rPr lang="cs-CZ" dirty="0" smtClean="0"/>
              <a:t>a </a:t>
            </a:r>
            <a:r>
              <a:rPr lang="cs-CZ" b="1" dirty="0" smtClean="0"/>
              <a:t>mírou volební účasti</a:t>
            </a:r>
            <a:r>
              <a:rPr lang="cs-CZ" dirty="0" smtClean="0"/>
              <a:t>.</a:t>
            </a:r>
          </a:p>
          <a:p>
            <a:endParaRPr lang="cs-CZ" dirty="0"/>
          </a:p>
          <a:p>
            <a:r>
              <a:rPr lang="cs-CZ" dirty="0" smtClean="0"/>
              <a:t>Zamyslete se nad přesvědčivým designem </a:t>
            </a:r>
            <a:r>
              <a:rPr lang="cs-CZ" b="1" dirty="0" smtClean="0"/>
              <a:t>longitudinální (</a:t>
            </a:r>
            <a:r>
              <a:rPr lang="cs-CZ" b="1" i="1" dirty="0" err="1" smtClean="0"/>
              <a:t>time-series</a:t>
            </a:r>
            <a:r>
              <a:rPr lang="cs-CZ" b="1" dirty="0" smtClean="0"/>
              <a:t>)</a:t>
            </a:r>
            <a:r>
              <a:rPr lang="cs-CZ" dirty="0" smtClean="0"/>
              <a:t> a </a:t>
            </a:r>
            <a:r>
              <a:rPr lang="cs-CZ" b="1" dirty="0" smtClean="0"/>
              <a:t>průřezové</a:t>
            </a:r>
            <a:r>
              <a:rPr lang="cs-CZ" dirty="0" smtClean="0"/>
              <a:t> observační studie (co budete zkoumat, kauzální mechanismus, operacionalizace závislé a nezávislé proměnné, čtvrtá překážka atd.).</a:t>
            </a:r>
            <a:endParaRPr lang="cs-CZ" dirty="0"/>
          </a:p>
        </p:txBody>
      </p:sp>
    </p:spTree>
    <p:extLst>
      <p:ext uri="{BB962C8B-B14F-4D97-AF65-F5344CB8AC3E}">
        <p14:creationId xmlns:p14="http://schemas.microsoft.com/office/powerpoint/2010/main" val="3757198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a:t>
            </a:r>
            <a:r>
              <a:rPr lang="cs-CZ" dirty="0" smtClean="0"/>
              <a:t>20</a:t>
            </a:r>
            <a:endParaRPr lang="cs-CZ" dirty="0"/>
          </a:p>
        </p:txBody>
      </p:sp>
      <p:sp>
        <p:nvSpPr>
          <p:cNvPr id="3" name="Zástupný symbol pro obsah 2"/>
          <p:cNvSpPr>
            <a:spLocks noGrp="1"/>
          </p:cNvSpPr>
          <p:nvPr>
            <p:ph idx="1"/>
          </p:nvPr>
        </p:nvSpPr>
        <p:spPr/>
        <p:txBody>
          <a:bodyPr/>
          <a:lstStyle/>
          <a:p>
            <a:r>
              <a:rPr lang="cs-CZ" dirty="0" smtClean="0"/>
              <a:t>Jakou výzkumnou strategii (podle </a:t>
            </a:r>
            <a:r>
              <a:rPr lang="cs-CZ" dirty="0" err="1" smtClean="0"/>
              <a:t>Blaikieho</a:t>
            </a:r>
            <a:r>
              <a:rPr lang="cs-CZ" dirty="0" smtClean="0"/>
              <a:t>) byste nejlépe použili (a proč), pokud byste zkoumali:</a:t>
            </a:r>
          </a:p>
          <a:p>
            <a:endParaRPr lang="cs-CZ" dirty="0"/>
          </a:p>
          <a:p>
            <a:r>
              <a:rPr lang="cs-CZ" dirty="0"/>
              <a:t>n</a:t>
            </a:r>
            <a:r>
              <a:rPr lang="cs-CZ" dirty="0" smtClean="0"/>
              <a:t>a čem závisí disciplína hlasování v PS PČR</a:t>
            </a:r>
          </a:p>
          <a:p>
            <a:r>
              <a:rPr lang="cs-CZ" dirty="0" smtClean="0"/>
              <a:t>artikulaci a agregaci zájmů v Pirátské straně</a:t>
            </a:r>
          </a:p>
          <a:p>
            <a:r>
              <a:rPr lang="cs-CZ" dirty="0" smtClean="0"/>
              <a:t>jakou roli hrají jednotlivé emoce v politické participaci </a:t>
            </a:r>
            <a:endParaRPr lang="cs-CZ" dirty="0"/>
          </a:p>
        </p:txBody>
      </p:sp>
    </p:spTree>
    <p:extLst>
      <p:ext uri="{BB962C8B-B14F-4D97-AF65-F5344CB8AC3E}">
        <p14:creationId xmlns:p14="http://schemas.microsoft.com/office/powerpoint/2010/main" val="3795654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2</a:t>
            </a:r>
            <a:endParaRPr lang="cs-CZ" dirty="0"/>
          </a:p>
        </p:txBody>
      </p:sp>
      <p:sp>
        <p:nvSpPr>
          <p:cNvPr id="3" name="Content Placeholder 2"/>
          <p:cNvSpPr>
            <a:spLocks noGrp="1"/>
          </p:cNvSpPr>
          <p:nvPr>
            <p:ph idx="1"/>
          </p:nvPr>
        </p:nvSpPr>
        <p:spPr/>
        <p:txBody>
          <a:bodyPr>
            <a:normAutofit fontScale="85000" lnSpcReduction="20000"/>
          </a:bodyPr>
          <a:lstStyle/>
          <a:p>
            <a:r>
              <a:rPr lang="cs-CZ" dirty="0"/>
              <a:t>zkuste najít kauzální argumenty, identifikujte závislou a nezávislou proměnnou a operacionalizujte je tak, aby měly co největší kontextový </a:t>
            </a:r>
            <a:r>
              <a:rPr lang="cs-CZ" dirty="0" smtClean="0"/>
              <a:t>rozsah</a:t>
            </a:r>
          </a:p>
          <a:p>
            <a:r>
              <a:rPr lang="cs-CZ" i="1" dirty="0"/>
              <a:t>"Česká sociální demokracie má ve srovnání s tou slovenskou určité limity. V Česku působí velmi silná komunistická strana. Výsledek není tak vysoký, jak se původně očekávalo, ale ČSSD vyhrála volby. Teď se musí pokusit sestavit vládu, což bude poměrně náročné. Předsedovi strany to vůbec nezávidím. Vítěz voleb musí převzít zodpovědnost. Zásadní problém vidím v tom, že se na politické scéně objevují nové strany, které nejsou základem stabilní politiky.„ (</a:t>
            </a:r>
            <a:r>
              <a:rPr lang="cs-CZ" i="1" dirty="0" err="1"/>
              <a:t>Fico</a:t>
            </a:r>
            <a:r>
              <a:rPr lang="cs-CZ" i="1" dirty="0"/>
              <a:t>)</a:t>
            </a:r>
            <a:endParaRPr lang="cs-CZ" dirty="0"/>
          </a:p>
          <a:p>
            <a:endParaRPr lang="cs-CZ" dirty="0" smtClean="0"/>
          </a:p>
        </p:txBody>
      </p:sp>
    </p:spTree>
    <p:extLst>
      <p:ext uri="{BB962C8B-B14F-4D97-AF65-F5344CB8AC3E}">
        <p14:creationId xmlns:p14="http://schemas.microsoft.com/office/powerpoint/2010/main" val="4072645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3</a:t>
            </a:r>
            <a:endParaRPr lang="cs-CZ" dirty="0"/>
          </a:p>
        </p:txBody>
      </p:sp>
      <p:sp>
        <p:nvSpPr>
          <p:cNvPr id="3" name="Content Placeholder 2"/>
          <p:cNvSpPr>
            <a:spLocks noGrp="1"/>
          </p:cNvSpPr>
          <p:nvPr>
            <p:ph idx="1"/>
          </p:nvPr>
        </p:nvSpPr>
        <p:spPr>
          <a:xfrm>
            <a:off x="467544" y="1628800"/>
            <a:ext cx="8229600" cy="4525963"/>
          </a:xfrm>
        </p:spPr>
        <p:txBody>
          <a:bodyPr>
            <a:normAutofit/>
          </a:bodyPr>
          <a:lstStyle/>
          <a:p>
            <a:endParaRPr lang="cs-CZ" dirty="0" smtClean="0"/>
          </a:p>
          <a:p>
            <a:r>
              <a:rPr lang="cs-CZ" dirty="0"/>
              <a:t>U předchozích kauzálních argumentů se zamyslete nad tím, jak bude vypadat závislá proměnná, pokud hodnota nezávislé proměnné 1. bude nízká a 2.bude vysoká. </a:t>
            </a:r>
            <a:endParaRPr lang="cs-CZ" dirty="0" smtClean="0"/>
          </a:p>
          <a:p>
            <a:endParaRPr lang="cs-CZ" dirty="0"/>
          </a:p>
          <a:p>
            <a:pPr>
              <a:buNone/>
            </a:pPr>
            <a:endParaRPr lang="cs-CZ" dirty="0"/>
          </a:p>
        </p:txBody>
      </p:sp>
    </p:spTree>
    <p:extLst>
      <p:ext uri="{BB962C8B-B14F-4D97-AF65-F5344CB8AC3E}">
        <p14:creationId xmlns:p14="http://schemas.microsoft.com/office/powerpoint/2010/main" val="3216646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4</a:t>
            </a:r>
            <a:endParaRPr lang="cs-CZ" dirty="0"/>
          </a:p>
        </p:txBody>
      </p:sp>
      <p:sp>
        <p:nvSpPr>
          <p:cNvPr id="3" name="Content Placeholder 2"/>
          <p:cNvSpPr>
            <a:spLocks noGrp="1"/>
          </p:cNvSpPr>
          <p:nvPr>
            <p:ph idx="1"/>
          </p:nvPr>
        </p:nvSpPr>
        <p:spPr/>
        <p:txBody>
          <a:bodyPr/>
          <a:lstStyle/>
          <a:p>
            <a:r>
              <a:rPr lang="cs-CZ" dirty="0" smtClean="0"/>
              <a:t>Navrhněte</a:t>
            </a:r>
            <a:r>
              <a:rPr lang="cs-CZ" dirty="0"/>
              <a:t>, co by mohla ovlivňovat závislá proměnná z předchozího příkladu (tj., kde by se mohla stát nezávislou proměnnou) a posuďte, jak pak bude vypadat tato závislá proměnná, pokud bude nezávislá proměnná dosahovat nízkých a vysokých hodnot.</a:t>
            </a:r>
          </a:p>
        </p:txBody>
      </p:sp>
    </p:spTree>
    <p:extLst>
      <p:ext uri="{BB962C8B-B14F-4D97-AF65-F5344CB8AC3E}">
        <p14:creationId xmlns:p14="http://schemas.microsoft.com/office/powerpoint/2010/main" val="3099575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5</a:t>
            </a:r>
            <a:endParaRPr lang="cs-CZ" dirty="0"/>
          </a:p>
        </p:txBody>
      </p:sp>
      <p:sp>
        <p:nvSpPr>
          <p:cNvPr id="3" name="Content Placeholder 2"/>
          <p:cNvSpPr>
            <a:spLocks noGrp="1"/>
          </p:cNvSpPr>
          <p:nvPr>
            <p:ph idx="1"/>
          </p:nvPr>
        </p:nvSpPr>
        <p:spPr/>
        <p:txBody>
          <a:bodyPr/>
          <a:lstStyle/>
          <a:p>
            <a:endParaRPr lang="cs-CZ" dirty="0" smtClean="0"/>
          </a:p>
          <a:p>
            <a:endParaRPr lang="cs-CZ" dirty="0"/>
          </a:p>
          <a:p>
            <a:r>
              <a:rPr lang="cs-CZ" dirty="0"/>
              <a:t>2.3. Popište průběh </a:t>
            </a:r>
            <a:r>
              <a:rPr lang="cs-CZ" u="sng" dirty="0"/>
              <a:t>přímé prezidentské volby v ČR </a:t>
            </a:r>
            <a:r>
              <a:rPr lang="cs-CZ" u="sng" dirty="0" smtClean="0"/>
              <a:t>2012/13 tak</a:t>
            </a:r>
            <a:r>
              <a:rPr lang="cs-CZ" dirty="0" smtClean="0"/>
              <a:t>, že ho rozdělíte </a:t>
            </a:r>
            <a:r>
              <a:rPr lang="cs-CZ" dirty="0"/>
              <a:t>do jednotlivých dimenzí- tj. co vše bychom na </a:t>
            </a:r>
            <a:r>
              <a:rPr lang="cs-CZ" dirty="0" smtClean="0"/>
              <a:t>ní </a:t>
            </a:r>
            <a:r>
              <a:rPr lang="cs-CZ" dirty="0"/>
              <a:t>mohli zkoumat </a:t>
            </a:r>
            <a:r>
              <a:rPr lang="cs-CZ" dirty="0" smtClean="0"/>
              <a:t>(aspoň pět dimenzí).</a:t>
            </a:r>
            <a:endParaRPr lang="cs-CZ" dirty="0"/>
          </a:p>
        </p:txBody>
      </p:sp>
    </p:spTree>
    <p:extLst>
      <p:ext uri="{BB962C8B-B14F-4D97-AF65-F5344CB8AC3E}">
        <p14:creationId xmlns:p14="http://schemas.microsoft.com/office/powerpoint/2010/main" val="3767146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6</a:t>
            </a:r>
            <a:endParaRPr lang="cs-CZ" dirty="0"/>
          </a:p>
        </p:txBody>
      </p:sp>
      <p:sp>
        <p:nvSpPr>
          <p:cNvPr id="3" name="Content Placeholder 2"/>
          <p:cNvSpPr>
            <a:spLocks noGrp="1"/>
          </p:cNvSpPr>
          <p:nvPr>
            <p:ph idx="1"/>
          </p:nvPr>
        </p:nvSpPr>
        <p:spPr/>
        <p:txBody>
          <a:bodyPr/>
          <a:lstStyle/>
          <a:p>
            <a:endParaRPr lang="cs-CZ" dirty="0" smtClean="0"/>
          </a:p>
          <a:p>
            <a:endParaRPr lang="cs-CZ" dirty="0"/>
          </a:p>
          <a:p>
            <a:r>
              <a:rPr lang="cs-CZ" dirty="0"/>
              <a:t>2.3.2. U každé z nich nabídněte vysvětlení, proč byla její hodnota taková, jaká byla.</a:t>
            </a:r>
          </a:p>
          <a:p>
            <a:pPr>
              <a:buNone/>
            </a:pPr>
            <a:endParaRPr lang="cs-CZ" dirty="0"/>
          </a:p>
        </p:txBody>
      </p:sp>
    </p:spTree>
    <p:extLst>
      <p:ext uri="{BB962C8B-B14F-4D97-AF65-F5344CB8AC3E}">
        <p14:creationId xmlns:p14="http://schemas.microsoft.com/office/powerpoint/2010/main" val="1023291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7</a:t>
            </a:r>
            <a:endParaRPr lang="cs-CZ" dirty="0"/>
          </a:p>
        </p:txBody>
      </p:sp>
      <p:sp>
        <p:nvSpPr>
          <p:cNvPr id="3" name="Content Placeholder 2"/>
          <p:cNvSpPr>
            <a:spLocks noGrp="1"/>
          </p:cNvSpPr>
          <p:nvPr>
            <p:ph idx="1"/>
          </p:nvPr>
        </p:nvSpPr>
        <p:spPr/>
        <p:txBody>
          <a:bodyPr/>
          <a:lstStyle/>
          <a:p>
            <a:endParaRPr lang="cs-CZ" dirty="0" smtClean="0"/>
          </a:p>
          <a:p>
            <a:endParaRPr lang="cs-CZ" dirty="0"/>
          </a:p>
          <a:p>
            <a:endParaRPr lang="cs-CZ" dirty="0" smtClean="0"/>
          </a:p>
          <a:p>
            <a:r>
              <a:rPr lang="cs-CZ" dirty="0"/>
              <a:t>2.3.2. U každé z nich nabídněte vysvětlení, proč byla její hodnota taková, jaká byla.</a:t>
            </a:r>
          </a:p>
        </p:txBody>
      </p:sp>
    </p:spTree>
    <p:extLst>
      <p:ext uri="{BB962C8B-B14F-4D97-AF65-F5344CB8AC3E}">
        <p14:creationId xmlns:p14="http://schemas.microsoft.com/office/powerpoint/2010/main" val="3317024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8</a:t>
            </a:r>
            <a:endParaRPr lang="cs-CZ" dirty="0"/>
          </a:p>
        </p:txBody>
      </p:sp>
      <p:sp>
        <p:nvSpPr>
          <p:cNvPr id="3" name="Content Placeholder 2"/>
          <p:cNvSpPr>
            <a:spLocks noGrp="1"/>
          </p:cNvSpPr>
          <p:nvPr>
            <p:ph idx="1"/>
          </p:nvPr>
        </p:nvSpPr>
        <p:spPr/>
        <p:txBody>
          <a:bodyPr/>
          <a:lstStyle/>
          <a:p>
            <a:endParaRPr lang="cs-CZ" dirty="0" smtClean="0"/>
          </a:p>
          <a:p>
            <a:endParaRPr lang="cs-CZ" dirty="0"/>
          </a:p>
          <a:p>
            <a:endParaRPr lang="cs-CZ" dirty="0" smtClean="0"/>
          </a:p>
          <a:p>
            <a:r>
              <a:rPr lang="cs-CZ" dirty="0"/>
              <a:t>2.3.3. Zkuste tyto vztahy více generalizovat a vytvořit z nich kauzální argumenty.</a:t>
            </a:r>
          </a:p>
          <a:p>
            <a:endParaRPr lang="cs-CZ" dirty="0"/>
          </a:p>
        </p:txBody>
      </p:sp>
    </p:spTree>
    <p:extLst>
      <p:ext uri="{BB962C8B-B14F-4D97-AF65-F5344CB8AC3E}">
        <p14:creationId xmlns:p14="http://schemas.microsoft.com/office/powerpoint/2010/main" val="4023553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603</Words>
  <Application>Microsoft Office PowerPoint</Application>
  <PresentationFormat>Předvádění na obrazovce (4:3)</PresentationFormat>
  <Paragraphs>97</Paragraphs>
  <Slides>22</Slides>
  <Notes>2</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systému Office</vt:lpstr>
      <vt:lpstr>Seminář 2</vt:lpstr>
      <vt:lpstr>Úkol 1</vt:lpstr>
      <vt:lpstr>Úkol 2</vt:lpstr>
      <vt:lpstr>Úkol 3</vt:lpstr>
      <vt:lpstr>Úkol 4</vt:lpstr>
      <vt:lpstr>Úkol 5</vt:lpstr>
      <vt:lpstr>Úkol 6</vt:lpstr>
      <vt:lpstr>Úkol 7</vt:lpstr>
      <vt:lpstr>Úkol 8</vt:lpstr>
      <vt:lpstr>Úkol 9</vt:lpstr>
      <vt:lpstr>Úkol 10</vt:lpstr>
      <vt:lpstr>Úkol 10</vt:lpstr>
      <vt:lpstr>Úkol 11</vt:lpstr>
      <vt:lpstr>Úkol 12</vt:lpstr>
      <vt:lpstr>Úkol 13</vt:lpstr>
      <vt:lpstr>Úkol 14</vt:lpstr>
      <vt:lpstr>Úkol 15</vt:lpstr>
      <vt:lpstr>Úkol 16</vt:lpstr>
      <vt:lpstr>Úkol 17</vt:lpstr>
      <vt:lpstr>Úkol 18</vt:lpstr>
      <vt:lpstr>Úkol 19</vt:lpstr>
      <vt:lpstr>Úkol 20</vt:lpstr>
    </vt:vector>
  </TitlesOfParts>
  <Company>CIKT FSS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2</dc:title>
  <dc:creator>Roman Chytilek</dc:creator>
  <cp:lastModifiedBy>Roman Chytilek</cp:lastModifiedBy>
  <cp:revision>14</cp:revision>
  <dcterms:created xsi:type="dcterms:W3CDTF">2013-11-05T13:31:29Z</dcterms:created>
  <dcterms:modified xsi:type="dcterms:W3CDTF">2015-11-10T15:28:29Z</dcterms:modified>
</cp:coreProperties>
</file>