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4" r:id="rId6"/>
    <p:sldId id="260" r:id="rId7"/>
    <p:sldId id="259" r:id="rId8"/>
    <p:sldId id="261" r:id="rId9"/>
    <p:sldId id="262" r:id="rId10"/>
    <p:sldId id="265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9447-5167-4C4A-A903-9AD95DF2FD2C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3520-9A82-4DAB-BCFD-9A61B00CA7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 181</a:t>
            </a:r>
            <a:br>
              <a:rPr lang="cs-CZ" dirty="0" smtClean="0"/>
            </a:br>
            <a:r>
              <a:rPr lang="cs-CZ" dirty="0" smtClean="0"/>
              <a:t>Co je věda? A co je podstatou „výzkumu“?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Klíčový koncept pro pochopení výzkumu: zpřesňování odhadu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Rtěnka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Osobá </a:t>
            </a:r>
            <a:r>
              <a:rPr lang="cs-CZ" b="1" dirty="0" smtClean="0"/>
              <a:t>má rtěnku</a:t>
            </a:r>
            <a:r>
              <a:rPr lang="cs-CZ" dirty="0" smtClean="0"/>
              <a:t>: náš odhad je žena, spleteme se v 5/1000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Osoba </a:t>
            </a:r>
            <a:r>
              <a:rPr lang="cs-CZ" b="1" dirty="0" smtClean="0"/>
              <a:t>nemá rtěnku</a:t>
            </a:r>
            <a:r>
              <a:rPr lang="cs-CZ" dirty="0" smtClean="0"/>
              <a:t>: náš odhad je muž, spleteme se v 85/1000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Korektně přiřadíme 910 osob z 1000.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Tanga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</a:t>
            </a:r>
            <a:r>
              <a:rPr lang="cs-CZ" b="1" dirty="0" smtClean="0"/>
              <a:t>má tanga</a:t>
            </a:r>
            <a:r>
              <a:rPr lang="cs-CZ" dirty="0" smtClean="0"/>
              <a:t>: náš odhad je žena, spleteme se v 25/1000</a:t>
            </a:r>
          </a:p>
          <a:p>
            <a:endParaRPr lang="cs-CZ" dirty="0"/>
          </a:p>
          <a:p>
            <a:r>
              <a:rPr lang="cs-CZ" dirty="0" smtClean="0"/>
              <a:t>Osoba </a:t>
            </a:r>
            <a:r>
              <a:rPr lang="cs-CZ" b="1" dirty="0" smtClean="0"/>
              <a:t>nemá tanga</a:t>
            </a:r>
            <a:r>
              <a:rPr lang="cs-CZ" dirty="0" smtClean="0"/>
              <a:t>: náš odhad je muž, spleteme se v 300/1000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Korektně přiřadíme 675 osob z 1000</a:t>
            </a:r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83768" y="5949280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Výzkum je o tom, že si vybíráme cesty, pomocí </a:t>
            </a:r>
            <a:r>
              <a:rPr lang="cs-CZ" b="1" dirty="0" smtClean="0"/>
              <a:t>kterých 1. jsme si co nejvíc jisti našimi závěry</a:t>
            </a:r>
            <a:r>
              <a:rPr lang="cs-CZ" dirty="0" smtClean="0"/>
              <a:t> a </a:t>
            </a:r>
            <a:r>
              <a:rPr lang="cs-CZ" b="1" dirty="0" smtClean="0"/>
              <a:t>2. jsme schopni říci, jak moc jsme si jisti.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Věda jako zpřesňování odhadu</a:t>
            </a:r>
          </a:p>
        </p:txBody>
      </p:sp>
      <p:sp>
        <p:nvSpPr>
          <p:cNvPr id="19459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19460" name="Zástupný symbol pro obsah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Chceme vysvětlit, proč v některých zemích existuje </a:t>
            </a:r>
            <a:r>
              <a:rPr lang="cs-CZ" altLang="cs-CZ" dirty="0" err="1" smtClean="0"/>
              <a:t>dvoustranický</a:t>
            </a:r>
            <a:r>
              <a:rPr lang="cs-CZ" altLang="cs-CZ" dirty="0" smtClean="0"/>
              <a:t> systém, zatímco v jiných nikoliv. Jak to budeme zkoumat? </a:t>
            </a:r>
          </a:p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1800" dirty="0" smtClean="0"/>
              <a:t>(my si vybíráme jako vysvětlující faktory </a:t>
            </a:r>
            <a:r>
              <a:rPr lang="cs-CZ" altLang="cs-CZ" sz="1800" u="sng" dirty="0" smtClean="0"/>
              <a:t>volební systém </a:t>
            </a:r>
            <a:r>
              <a:rPr lang="cs-CZ" altLang="cs-CZ" sz="1800" dirty="0" smtClean="0"/>
              <a:t>a úroveň </a:t>
            </a:r>
            <a:r>
              <a:rPr lang="cs-CZ" altLang="cs-CZ" sz="1800" u="sng" dirty="0" smtClean="0"/>
              <a:t>etnické fragmentace, </a:t>
            </a:r>
            <a:r>
              <a:rPr lang="cs-CZ" altLang="cs-CZ" sz="1800" dirty="0" smtClean="0"/>
              <a:t>jak to udělal francouzský politolog Maurice </a:t>
            </a:r>
            <a:r>
              <a:rPr lang="cs-CZ" altLang="cs-CZ" sz="1800" dirty="0" err="1" smtClean="0"/>
              <a:t>Duverger</a:t>
            </a:r>
            <a:r>
              <a:rPr lang="cs-CZ" altLang="cs-CZ" sz="1800" dirty="0" smtClean="0"/>
              <a:t>: pokud nebudeme o zemích znát nic jiného (např. jejich název, počet obyvatel, historii, dobu nezávislosti), na základě těchto charakteristik dramaticky </a:t>
            </a:r>
            <a:r>
              <a:rPr lang="cs-CZ" altLang="cs-CZ" sz="1800" b="1" dirty="0" smtClean="0"/>
              <a:t>zredukujeme omyl v odhadu).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jako kriminalistika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ohle a Hart jsou zcela rovnocennými partn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934325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1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>
                <a:latin typeface="Calibri" pitchFamily="34" charset="0"/>
              </a:rPr>
              <a:t>Věda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507413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Možná pojetí vědy: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smtClean="0">
                <a:latin typeface="Calibri" pitchFamily="34" charset="0"/>
              </a:rPr>
              <a:t>Individualistické, úzké</a:t>
            </a:r>
            <a:r>
              <a:rPr lang="cs-CZ" altLang="cs-CZ" sz="200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individuální aktivita, cílem </a:t>
            </a:r>
            <a:r>
              <a:rPr lang="cs-CZ" altLang="cs-CZ" sz="2000" b="1" smtClean="0">
                <a:latin typeface="Calibri" pitchFamily="34" charset="0"/>
              </a:rPr>
              <a:t>pozorovat, popsat a vysvětlit (sociální) realitu, porozumět ji</a:t>
            </a:r>
            <a:r>
              <a:rPr lang="cs-CZ" altLang="cs-CZ" sz="2000" b="1" smtClean="0"/>
              <a:t>, </a:t>
            </a:r>
            <a:r>
              <a:rPr lang="cs-CZ" altLang="cs-CZ" sz="2000" b="1" smtClean="0">
                <a:latin typeface="Calibri" pitchFamily="34" charset="0"/>
              </a:rPr>
              <a:t>případně predikovat</a:t>
            </a:r>
            <a:r>
              <a:rPr lang="cs-CZ" altLang="cs-CZ" sz="2000" smtClean="0">
                <a:latin typeface="Calibri" pitchFamily="34" charset="0"/>
              </a:rPr>
              <a:t> </a:t>
            </a:r>
            <a:r>
              <a:rPr lang="cs-CZ" altLang="cs-CZ" sz="1400" smtClean="0">
                <a:latin typeface="Calibri" pitchFamily="34" charset="0"/>
              </a:rPr>
              <a:t>(výsledkem obvykle systém vět -výroků-, splňujících určité nároky).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 i="1" smtClean="0">
                <a:latin typeface="Calibri" pitchFamily="34" charset="0"/>
              </a:rPr>
              <a:t>Systematizované vědění, získané pozorováním, studiem či experimentem, prováděnými za účelem zjištění povahy toho, co je zkoumáno.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altLang="cs-CZ" sz="2000" b="1" smtClean="0">
              <a:latin typeface="Calibri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000" b="1" smtClean="0">
                <a:latin typeface="Calibri" pitchFamily="34" charset="0"/>
              </a:rPr>
              <a:t>Kolektivní, široké</a:t>
            </a:r>
            <a:endParaRPr lang="cs-CZ" altLang="cs-CZ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b="1" smtClean="0">
                <a:latin typeface="Calibri" pitchFamily="34" charset="0"/>
              </a:rPr>
              <a:t>kolektivní aktivita</a:t>
            </a:r>
            <a:r>
              <a:rPr lang="cs-CZ" altLang="cs-CZ" sz="2000" smtClean="0">
                <a:latin typeface="Calibri" pitchFamily="34" charset="0"/>
              </a:rPr>
              <a:t>, hodnoty vědecké komunity ovlivňují obsah vědeckého poznání </a:t>
            </a:r>
            <a:r>
              <a:rPr lang="cs-CZ" altLang="cs-CZ" sz="1400" smtClean="0">
                <a:latin typeface="Calibri" pitchFamily="34" charset="0"/>
              </a:rPr>
              <a:t>zahrnuje –kromě užšího pojetí- i </a:t>
            </a:r>
            <a:r>
              <a:rPr lang="cs-CZ" altLang="cs-CZ" sz="1400" b="1" i="1" smtClean="0">
                <a:latin typeface="Calibri" pitchFamily="34" charset="0"/>
              </a:rPr>
              <a:t>podmínky získávání poznání</a:t>
            </a:r>
            <a:r>
              <a:rPr lang="cs-CZ" altLang="cs-CZ" sz="1400" smtClean="0">
                <a:latin typeface="Calibri" pitchFamily="34" charset="0"/>
              </a:rPr>
              <a:t> (vědecké ústavy, laboratoře, spolupráci a hierarchii vědeckých pracovníků), </a:t>
            </a:r>
            <a:r>
              <a:rPr lang="cs-CZ" altLang="cs-CZ" sz="1400" b="1" i="1" smtClean="0">
                <a:latin typeface="Calibri" pitchFamily="34" charset="0"/>
              </a:rPr>
              <a:t>pojmosloví používané v konkrétním společenství vědců a závazné pro celý obor</a:t>
            </a:r>
            <a:r>
              <a:rPr lang="cs-CZ" altLang="cs-CZ" sz="1400" smtClean="0">
                <a:latin typeface="Calibri" pitchFamily="34" charset="0"/>
              </a:rPr>
              <a:t> a </a:t>
            </a:r>
            <a:r>
              <a:rPr lang="cs-CZ" altLang="cs-CZ" sz="1400" b="1" i="1" smtClean="0">
                <a:latin typeface="Calibri" pitchFamily="34" charset="0"/>
              </a:rPr>
              <a:t>jazykovou formulaci výsledků</a:t>
            </a:r>
            <a:r>
              <a:rPr lang="cs-CZ" altLang="cs-CZ" sz="1400" smtClean="0">
                <a:latin typeface="Calibri" pitchFamily="34" charset="0"/>
              </a:rPr>
              <a:t> ve vědeckých zákonech, jejich důkazech a vysvětleních.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400" smtClean="0">
              <a:latin typeface="Tahoma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Calibri" pitchFamily="34" charset="0"/>
              </a:rPr>
              <a:t>Jak oddělit vědu a nevědu?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Calibri" pitchFamily="34" charset="0"/>
              </a:rPr>
              <a:t>Možná definiční kritéria/podmínky: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dostatečně velká</a:t>
            </a:r>
            <a:r>
              <a:rPr lang="cs-CZ" altLang="cs-CZ" sz="1600" b="1" smtClean="0"/>
              <a:t> </a:t>
            </a:r>
            <a:r>
              <a:rPr lang="cs-CZ" altLang="cs-CZ" sz="1600" b="1" smtClean="0">
                <a:latin typeface="Calibri" pitchFamily="34" charset="0"/>
              </a:rPr>
              <a:t>suma organizovaného vědění</a:t>
            </a:r>
            <a:r>
              <a:rPr lang="cs-CZ" altLang="cs-CZ" sz="1600" smtClean="0">
                <a:latin typeface="Calibri" pitchFamily="34" charset="0"/>
              </a:rPr>
              <a:t> (</a:t>
            </a:r>
            <a:r>
              <a:rPr lang="cs-CZ" altLang="cs-CZ" sz="1600" i="1" smtClean="0">
                <a:latin typeface="Calibri" pitchFamily="34" charset="0"/>
              </a:rPr>
              <a:t>organised knowledge</a:t>
            </a:r>
            <a:r>
              <a:rPr lang="cs-CZ" altLang="cs-CZ" sz="1600" smtClean="0">
                <a:latin typeface="Calibri" pitchFamily="34" charset="0"/>
              </a:rPr>
              <a:t>), základním znakem pro rozlišení vědění a ne/vědění konsensus zúčastněných stran o tom, že vědění existuje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zaměření na empirické (smysly pozorovatelné) fenomény</a:t>
            </a:r>
            <a:r>
              <a:rPr lang="cs-CZ" altLang="cs-CZ" sz="1600" smtClean="0">
                <a:latin typeface="Calibri" pitchFamily="34" charset="0"/>
              </a:rPr>
              <a:t> (schopnost popsat, analyzovat, vysvětlit, předvídat- vyloučilo by matematiku!)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oblast hledání pravidelností </a:t>
            </a:r>
            <a:r>
              <a:rPr lang="cs-CZ" altLang="cs-CZ" sz="1600" smtClean="0">
                <a:latin typeface="Calibri" pitchFamily="34" charset="0"/>
              </a:rPr>
              <a:t>(sporné s rozvojem postmoderních koncepcí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existence komunity vědců</a:t>
            </a:r>
            <a:r>
              <a:rPr lang="cs-CZ" altLang="cs-CZ" sz="1600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1600" b="1" smtClean="0">
                <a:latin typeface="Calibri" pitchFamily="34" charset="0"/>
              </a:rPr>
              <a:t>speciální mechanismus dosahování výsledků: systém, v jehož rámci existují etablované a nadále všeobecně přijímané způsoby, pomocí kterých se řeší vědecké rozpory- OBJEKTIVITA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600" b="1" smtClean="0">
                <a:latin typeface="Calibri" pitchFamily="34" charset="0"/>
              </a:rPr>
              <a:t> minimální definice: 1. sada prostředků a postupů, využívaných k získávání znalostí o faktech ve spojení s 2. akceptovanými mechanismy ověřování pravdivostní hodnoty získaných znalostí (předpokládá -a tedy umožňuje- rozdíly v </a:t>
            </a:r>
            <a:r>
              <a:rPr lang="cs-CZ" altLang="cs-CZ" sz="1600" b="1" u="sng" smtClean="0">
                <a:latin typeface="Calibri" pitchFamily="34" charset="0"/>
              </a:rPr>
              <a:t>1</a:t>
            </a:r>
            <a:r>
              <a:rPr lang="cs-CZ" altLang="cs-CZ" sz="1600" b="1" smtClean="0">
                <a:latin typeface="Calibri" pitchFamily="34" charset="0"/>
              </a:rPr>
              <a:t> i </a:t>
            </a:r>
            <a:r>
              <a:rPr lang="cs-CZ" altLang="cs-CZ" sz="1600" b="1" u="sng" smtClean="0">
                <a:latin typeface="Calibri" pitchFamily="34" charset="0"/>
              </a:rPr>
              <a:t>2 </a:t>
            </a:r>
            <a:r>
              <a:rPr lang="cs-CZ" altLang="cs-CZ" sz="1600" b="1" smtClean="0">
                <a:latin typeface="Calibri" pitchFamily="34" charset="0"/>
              </a:rPr>
              <a:t>mezi jednotlivými oblastmi vědy)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sz="1600" b="1" smtClean="0">
              <a:latin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Význam vědecké objektivity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dirty="0" smtClean="0"/>
              <a:t>S věkem zraje jak víno (</a:t>
            </a:r>
            <a:r>
              <a:rPr lang="cs-CZ" sz="2000" i="1" dirty="0" err="1" smtClean="0"/>
              <a:t>Like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good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wine</a:t>
            </a:r>
            <a:r>
              <a:rPr lang="cs-CZ" sz="2000" dirty="0" smtClean="0"/>
              <a:t>)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r>
              <a:rPr lang="cs-CZ" sz="1700" dirty="0" smtClean="0"/>
              <a:t>			(neznámý autor/pozorovatel)</a:t>
            </a:r>
            <a:endParaRPr lang="cs-CZ" sz="17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VS.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dirty="0" smtClean="0"/>
              <a:t>„</a:t>
            </a:r>
            <a:r>
              <a:rPr lang="en-US" sz="2000" dirty="0" smtClean="0"/>
              <a:t>But painful as it may be, ability don't last. And your days are just about over. Now that's a hard </a:t>
            </a:r>
            <a:r>
              <a:rPr lang="en-US" sz="2000" dirty="0" err="1" smtClean="0"/>
              <a:t>motherf</a:t>
            </a:r>
            <a:r>
              <a:rPr lang="cs-CZ" sz="2000" dirty="0" smtClean="0"/>
              <a:t>…</a:t>
            </a:r>
            <a:r>
              <a:rPr lang="en-US" sz="2000" dirty="0" smtClean="0"/>
              <a:t>n' fact of life, but that's a fact of life your ass is </a:t>
            </a:r>
            <a:r>
              <a:rPr lang="en-US" sz="2000" dirty="0" err="1" smtClean="0"/>
              <a:t>gonna</a:t>
            </a:r>
            <a:r>
              <a:rPr lang="en-US" sz="2000" dirty="0" smtClean="0"/>
              <a:t> have to get realistic about. See, this business is filled to the brim with unrealistic </a:t>
            </a:r>
            <a:r>
              <a:rPr lang="en-US" sz="2000" dirty="0" err="1" smtClean="0"/>
              <a:t>motherf</a:t>
            </a:r>
            <a:r>
              <a:rPr lang="cs-CZ" sz="2000" dirty="0" smtClean="0"/>
              <a:t>….</a:t>
            </a:r>
            <a:r>
              <a:rPr lang="en-US" sz="2000" dirty="0" smtClean="0"/>
              <a:t>s. </a:t>
            </a:r>
            <a:r>
              <a:rPr lang="en-US" sz="2000" dirty="0" err="1" smtClean="0"/>
              <a:t>Motherf</a:t>
            </a:r>
            <a:r>
              <a:rPr lang="cs-CZ" sz="2000" dirty="0" smtClean="0"/>
              <a:t>….</a:t>
            </a:r>
            <a:r>
              <a:rPr lang="en-US" sz="2000" dirty="0" smtClean="0"/>
              <a:t>s who thought their ass would age like wine. If you mean it turns to vinegar, it does. If you mean it gets better with age, it don't.</a:t>
            </a:r>
            <a:r>
              <a:rPr lang="cs-CZ" sz="2000" dirty="0" smtClean="0"/>
              <a:t>“</a:t>
            </a:r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(</a:t>
            </a:r>
            <a:r>
              <a:rPr lang="cs-CZ" dirty="0" err="1" smtClean="0"/>
              <a:t>Marcellus</a:t>
            </a:r>
            <a:r>
              <a:rPr lang="cs-CZ" dirty="0" smtClean="0"/>
              <a:t> </a:t>
            </a:r>
            <a:r>
              <a:rPr lang="cs-CZ" dirty="0" err="1" smtClean="0"/>
              <a:t>Wallace</a:t>
            </a:r>
            <a:r>
              <a:rPr lang="cs-CZ" dirty="0" smtClean="0"/>
              <a:t>, Pulp Fiction)</a:t>
            </a:r>
          </a:p>
          <a:p>
            <a:pPr lvl="4" eaLnBrk="1" hangingPunct="1">
              <a:buFont typeface="Wingdings" pitchFamily="2" charset="2"/>
              <a:buChar char="q"/>
              <a:defRPr/>
            </a:pPr>
            <a:r>
              <a:rPr lang="cs-CZ" sz="1400" dirty="0"/>
              <a:t>protože zkoumáme stejnou věc často různě, docházíme i k různým, často i protikladným výsledkům</a:t>
            </a:r>
            <a:r>
              <a:rPr lang="cs-CZ" sz="1400" dirty="0" smtClean="0"/>
              <a:t>. Pak má význam věda a vědecké postupy k rozhodnutí o tom, kterému </a:t>
            </a:r>
            <a:r>
              <a:rPr lang="cs-CZ" sz="1400" smtClean="0"/>
              <a:t>dát přednost.)</a:t>
            </a:r>
            <a:endParaRPr lang="cs-CZ" sz="1400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1600200" lvl="4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altLang="cs-CZ" smtClean="0">
                <a:latin typeface="Tahoma" pitchFamily="34" charset="0"/>
              </a:rPr>
              <a:t>VĚDECKÁ OBJEKTIVITA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Aby bylo možné nazvat nějakou oblast zkoumání vědou, musí mít výsledky tohoto zkoumání takovou povahu, aby je podobně kvalifikovaní vědci v dané oblasti zkoumání mohli v procesu dalšího zkoumání prověřit a případně vyvrátit.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latin typeface="Calibri" pitchFamily="34" charset="0"/>
              </a:rPr>
              <a:t>(Tato definice nepožaduje, aby věda „byla pravdivá“ či „korespondovala s realitou“(věda je často v rozporu se zdravým rozumem), naopak zdůrazňuje komunitní aspekty- vědou není oblast výzkumu, jejíž výsledky jsou závislé na činnosti </a:t>
            </a:r>
            <a:r>
              <a:rPr lang="cs-CZ" altLang="cs-CZ" sz="2000" u="sng" smtClean="0">
                <a:latin typeface="Calibri" pitchFamily="34" charset="0"/>
              </a:rPr>
              <a:t>jednoho</a:t>
            </a:r>
            <a:r>
              <a:rPr lang="cs-CZ" altLang="cs-CZ" sz="2000" smtClean="0">
                <a:latin typeface="Calibri" pitchFamily="34" charset="0"/>
              </a:rPr>
              <a:t> vědce)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smtClean="0"/>
              <a:t>Vlivná definice vědy v politologii (King-Keohane-Verba 1994)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800" smtClean="0">
                <a:latin typeface="Calibri" pitchFamily="34" charset="0"/>
              </a:rPr>
              <a:t>Cílem </a:t>
            </a:r>
            <a:r>
              <a:rPr lang="cs-CZ" altLang="cs-CZ" sz="2800" b="1" smtClean="0">
                <a:latin typeface="Calibri" pitchFamily="34" charset="0"/>
              </a:rPr>
              <a:t>inference (</a:t>
            </a:r>
            <a:r>
              <a:rPr lang="cs-CZ" altLang="cs-CZ" sz="2800" smtClean="0">
                <a:latin typeface="Calibri" pitchFamily="34" charset="0"/>
              </a:rPr>
              <a:t>činění vysvětlujících nebo popisných závěrů o předmětu zkoumání)</a:t>
            </a:r>
          </a:p>
          <a:p>
            <a:pPr eaLnBrk="1" hangingPunct="1"/>
            <a:r>
              <a:rPr lang="cs-CZ" altLang="cs-CZ" sz="2800" smtClean="0">
                <a:latin typeface="Calibri" pitchFamily="34" charset="0"/>
              </a:rPr>
              <a:t>Procedury inference jsou </a:t>
            </a:r>
            <a:r>
              <a:rPr lang="cs-CZ" altLang="cs-CZ" sz="2800" b="1" smtClean="0">
                <a:latin typeface="Calibri" pitchFamily="34" charset="0"/>
              </a:rPr>
              <a:t>veřejné</a:t>
            </a:r>
          </a:p>
          <a:p>
            <a:pPr eaLnBrk="1" hangingPunct="1"/>
            <a:r>
              <a:rPr lang="cs-CZ" altLang="cs-CZ" sz="2800" smtClean="0">
                <a:latin typeface="Calibri" pitchFamily="34" charset="0"/>
              </a:rPr>
              <a:t>Závěry v sobě vždy obsahují stupeň </a:t>
            </a:r>
            <a:r>
              <a:rPr lang="cs-CZ" altLang="cs-CZ" sz="2800" b="1" smtClean="0">
                <a:latin typeface="Calibri" pitchFamily="34" charset="0"/>
              </a:rPr>
              <a:t>nejistoty/neuzavřenosti</a:t>
            </a:r>
            <a:r>
              <a:rPr lang="cs-CZ" altLang="cs-CZ" sz="2800" smtClean="0">
                <a:latin typeface="Calibri" pitchFamily="34" charset="0"/>
              </a:rPr>
              <a:t> (souvisí se způsobem jejich získávání)</a:t>
            </a:r>
          </a:p>
          <a:p>
            <a:pPr eaLnBrk="1" hangingPunct="1"/>
            <a:r>
              <a:rPr lang="cs-CZ" altLang="cs-CZ" sz="2800" smtClean="0">
                <a:latin typeface="Calibri" pitchFamily="34" charset="0"/>
              </a:rPr>
              <a:t>„Obsahem“ vědy jsou </a:t>
            </a:r>
            <a:r>
              <a:rPr lang="cs-CZ" altLang="cs-CZ" sz="2800" b="1" smtClean="0">
                <a:latin typeface="Calibri" pitchFamily="34" charset="0"/>
              </a:rPr>
              <a:t>pravidla a procedury</a:t>
            </a:r>
            <a:r>
              <a:rPr lang="cs-CZ" altLang="cs-CZ" sz="2800" smtClean="0">
                <a:latin typeface="Calibri" pitchFamily="34" charset="0"/>
              </a:rPr>
              <a:t> inference, ne to, co studuje</a:t>
            </a:r>
          </a:p>
          <a:p>
            <a:pPr eaLnBrk="1" hangingPunct="1"/>
            <a:endParaRPr lang="cs-CZ" altLang="cs-CZ" sz="2800" b="1" smtClean="0">
              <a:latin typeface="Calibri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Dva základní principy poznání a zkoumání v sociálních vědách: </a:t>
            </a:r>
            <a:r>
              <a:rPr lang="cs-CZ" b="1" dirty="0" smtClean="0"/>
              <a:t>redukce reality </a:t>
            </a:r>
            <a:r>
              <a:rPr lang="cs-CZ" dirty="0" smtClean="0"/>
              <a:t>a </a:t>
            </a:r>
            <a:r>
              <a:rPr lang="cs-CZ" b="1" dirty="0" smtClean="0"/>
              <a:t>redukce omylu</a:t>
            </a:r>
            <a:endParaRPr lang="cs-CZ" b="1" dirty="0"/>
          </a:p>
        </p:txBody>
      </p:sp>
      <p:sp>
        <p:nvSpPr>
          <p:cNvPr id="17411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611188" y="6237288"/>
            <a:ext cx="54213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pic>
        <p:nvPicPr>
          <p:cNvPr id="17412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713" y="1916113"/>
            <a:ext cx="2478087" cy="3673475"/>
          </a:xfrm>
        </p:spPr>
      </p:pic>
      <p:sp>
        <p:nvSpPr>
          <p:cNvPr id="17413" name="TextovéPole 6"/>
          <p:cNvSpPr txBox="1">
            <a:spLocks noChangeArrowheads="1"/>
          </p:cNvSpPr>
          <p:nvPr/>
        </p:nvSpPr>
        <p:spPr bwMode="auto">
          <a:xfrm>
            <a:off x="5148263" y="2781300"/>
            <a:ext cx="37449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</a:t>
            </a:r>
            <a:r>
              <a:rPr lang="cs-CZ" altLang="cs-CZ" sz="1800" dirty="0">
                <a:latin typeface="Tahoma" pitchFamily="34" charset="0"/>
              </a:rPr>
              <a:t>osob, o každé z nich můžeme získat data jako o této. Chceme vědět, jestli je každá z nich muž nebo žena (jde nám tedy o </a:t>
            </a:r>
            <a:r>
              <a:rPr lang="cs-CZ" altLang="cs-CZ" sz="1800" b="1" dirty="0">
                <a:latin typeface="Tahoma" pitchFamily="34" charset="0"/>
              </a:rPr>
              <a:t>popis</a:t>
            </a:r>
            <a:r>
              <a:rPr lang="cs-CZ" altLang="cs-CZ" sz="1800" dirty="0">
                <a:latin typeface="Tahoma" pitchFamily="34" charset="0"/>
              </a:rPr>
              <a:t>, i to je věda). Jak to budeme zkoumat?</a:t>
            </a:r>
          </a:p>
        </p:txBody>
      </p:sp>
      <p:sp>
        <p:nvSpPr>
          <p:cNvPr id="17414" name="TextovéPole 2"/>
          <p:cNvSpPr txBox="1">
            <a:spLocks noChangeArrowheads="1"/>
          </p:cNvSpPr>
          <p:nvPr/>
        </p:nvSpPr>
        <p:spPr bwMode="auto">
          <a:xfrm>
            <a:off x="5940425" y="47974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latin typeface="Tahoma" pitchFamily="34" charset="0"/>
              </a:rPr>
              <a:t>Někdy jsme konfrontováni se situací, že nám realita nenabízí dost materiálu k tomu, abychom něco zkoumali.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tx2"/>
                </a:solidFill>
                <a:latin typeface="Tahoma" pitchFamily="34" charset="0"/>
              </a:rPr>
              <a:t>POL 181 Metodologie politologie, Roman Chytilek</a:t>
            </a:r>
          </a:p>
        </p:txBody>
      </p:sp>
      <p:sp>
        <p:nvSpPr>
          <p:cNvPr id="18436" name="TextovéPole 5"/>
          <p:cNvSpPr txBox="1">
            <a:spLocks noChangeArrowheads="1"/>
          </p:cNvSpPr>
          <p:nvPr/>
        </p:nvSpPr>
        <p:spPr bwMode="auto">
          <a:xfrm>
            <a:off x="5219700" y="2924175"/>
            <a:ext cx="35290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Tahoma" pitchFamily="34" charset="0"/>
              </a:rPr>
              <a:t>Máme </a:t>
            </a:r>
            <a:r>
              <a:rPr lang="cs-CZ" altLang="cs-CZ" sz="1800" dirty="0" smtClean="0">
                <a:latin typeface="Tahoma" pitchFamily="34" charset="0"/>
              </a:rPr>
              <a:t>tisíc osob</a:t>
            </a:r>
            <a:r>
              <a:rPr lang="cs-CZ" altLang="cs-CZ" sz="1800" dirty="0">
                <a:latin typeface="Tahoma" pitchFamily="34" charset="0"/>
              </a:rPr>
              <a:t>, o každé z nich můžeme získat </a:t>
            </a:r>
            <a:r>
              <a:rPr lang="cs-CZ" altLang="cs-CZ" sz="1800" b="1" dirty="0" smtClean="0">
                <a:latin typeface="Tahoma" pitchFamily="34" charset="0"/>
              </a:rPr>
              <a:t>právě jeden typ dat </a:t>
            </a:r>
            <a:r>
              <a:rPr lang="cs-CZ" altLang="cs-CZ" sz="1800" dirty="0" smtClean="0">
                <a:latin typeface="Tahoma" pitchFamily="34" charset="0"/>
              </a:rPr>
              <a:t>jako </a:t>
            </a:r>
            <a:r>
              <a:rPr lang="cs-CZ" altLang="cs-CZ" sz="1800" dirty="0">
                <a:latin typeface="Tahoma" pitchFamily="34" charset="0"/>
              </a:rPr>
              <a:t>o této. Chceme vědět, jestli je každá z nich muž nebo žena. Jak to budeme zkoumat?</a:t>
            </a:r>
          </a:p>
        </p:txBody>
      </p:sp>
      <p:pic>
        <p:nvPicPr>
          <p:cNvPr id="18437" name="Zástupný symbol pro obsah 7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700213"/>
            <a:ext cx="3033712" cy="4495800"/>
          </a:xfrm>
        </p:spPr>
      </p:pic>
      <p:sp>
        <p:nvSpPr>
          <p:cNvPr id="18438" name="TextovéPole 1"/>
          <p:cNvSpPr txBox="1">
            <a:spLocks noChangeArrowheads="1"/>
          </p:cNvSpPr>
          <p:nvPr/>
        </p:nvSpPr>
        <p:spPr bwMode="auto">
          <a:xfrm>
            <a:off x="5724525" y="4652963"/>
            <a:ext cx="3095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>
                <a:latin typeface="Tahoma" pitchFamily="34" charset="0"/>
              </a:rPr>
              <a:t>Obvykle nám ale realita nabízí více než jeden způsob a musíme si pečlivě vybírat.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755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POL 181 Co je věda? A co je podstatou „výzkumu“?</vt:lpstr>
      <vt:lpstr>Věda jako kriminalistika</vt:lpstr>
      <vt:lpstr>Věda</vt:lpstr>
      <vt:lpstr>Jak oddělit vědu a nevědu?</vt:lpstr>
      <vt:lpstr>Význam vědecké objektivity</vt:lpstr>
      <vt:lpstr>VĚDECKÁ OBJEKTIVITA</vt:lpstr>
      <vt:lpstr>Vlivná definice vědy v politologii (King-Keohane-Verba 1994)</vt:lpstr>
      <vt:lpstr>Dva základní principy poznání a zkoumání v sociálních vědách: redukce reality a redukce omylu</vt:lpstr>
      <vt:lpstr>Prezentace aplikace PowerPoint</vt:lpstr>
      <vt:lpstr>Klíčový koncept pro pochopení výzkumu: zpřesňování odhadu</vt:lpstr>
      <vt:lpstr>Věda jako zpřesňování odhadu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 Chytilek</cp:lastModifiedBy>
  <cp:revision>7</cp:revision>
  <dcterms:created xsi:type="dcterms:W3CDTF">2015-09-24T06:08:24Z</dcterms:created>
  <dcterms:modified xsi:type="dcterms:W3CDTF">2015-10-05T09:34:50Z</dcterms:modified>
</cp:coreProperties>
</file>