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7"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65" r:id="rId17"/>
    <p:sldId id="266" r:id="rId18"/>
    <p:sldId id="267" r:id="rId19"/>
    <p:sldId id="268" r:id="rId20"/>
    <p:sldId id="269" r:id="rId21"/>
    <p:sldId id="270" r:id="rId22"/>
    <p:sldId id="271" r:id="rId23"/>
    <p:sldId id="272" r:id="rId24"/>
    <p:sldId id="273" r:id="rId25"/>
    <p:sldId id="276" r:id="rId26"/>
    <p:sldId id="274" r:id="rId27"/>
    <p:sldId id="275"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6CF63-3CBD-477A-879F-D9AACBD3B8A9}" type="datetimeFigureOut">
              <a:rPr lang="cs-CZ" smtClean="0"/>
              <a:t>3.11.2015</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0A9B0-87AB-4EA3-B18D-FB5ECBEEC120}" type="slidenum">
              <a:rPr lang="cs-CZ" smtClean="0"/>
              <a:t>‹#›</a:t>
            </a:fld>
            <a:endParaRPr lang="cs-CZ"/>
          </a:p>
        </p:txBody>
      </p:sp>
    </p:spTree>
    <p:extLst>
      <p:ext uri="{BB962C8B-B14F-4D97-AF65-F5344CB8AC3E}">
        <p14:creationId xmlns:p14="http://schemas.microsoft.com/office/powerpoint/2010/main" val="2929339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8860A9B0-87AB-4EA3-B18D-FB5ECBEEC120}" type="slidenum">
              <a:rPr lang="cs-CZ" smtClean="0"/>
              <a:t>17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t>3.11.2015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t>3.11.2015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t>3.11.2015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t>3.11.2015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7AC30D-E9FB-42D9-A76C-5E5C72E209A9}" type="datetimeFigureOut">
              <a:rPr lang="cs-CZ" smtClean="0"/>
              <a:t>3.11.2015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A77AC30D-E9FB-42D9-A76C-5E5C72E209A9}" type="datetimeFigureOut">
              <a:rPr lang="cs-CZ" smtClean="0"/>
              <a:t>3.11.2015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A77AC30D-E9FB-42D9-A76C-5E5C72E209A9}" type="datetimeFigureOut">
              <a:rPr lang="cs-CZ" smtClean="0"/>
              <a:t>3.11.2015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A77AC30D-E9FB-42D9-A76C-5E5C72E209A9}" type="datetimeFigureOut">
              <a:rPr lang="cs-CZ" smtClean="0"/>
              <a:t>3.11.2015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AC30D-E9FB-42D9-A76C-5E5C72E209A9}" type="datetimeFigureOut">
              <a:rPr lang="cs-CZ" smtClean="0"/>
              <a:t>3.11.2015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AC30D-E9FB-42D9-A76C-5E5C72E209A9}" type="datetimeFigureOut">
              <a:rPr lang="cs-CZ" smtClean="0"/>
              <a:t>3.11.2015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AC30D-E9FB-42D9-A76C-5E5C72E209A9}" type="datetimeFigureOut">
              <a:rPr lang="cs-CZ" smtClean="0"/>
              <a:t>3.11.2015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AC30D-E9FB-42D9-A76C-5E5C72E209A9}" type="datetimeFigureOut">
              <a:rPr lang="cs-CZ" smtClean="0"/>
              <a:t>3.11.2015</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126EA-303F-4934-9D52-4F7D9807F52A}"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12775" y="228600"/>
            <a:ext cx="8153400" cy="990600"/>
          </a:xfrm>
        </p:spPr>
        <p:txBody>
          <a:bodyPr>
            <a:normAutofit fontScale="90000"/>
          </a:bodyPr>
          <a:lstStyle/>
          <a:p>
            <a:pPr eaLnBrk="1" fontAlgn="auto" hangingPunct="1">
              <a:spcAft>
                <a:spcPts val="0"/>
              </a:spcAft>
              <a:defRPr/>
            </a:pPr>
            <a:r>
              <a:rPr lang="cs-CZ" dirty="0" smtClean="0"/>
              <a:t>Experiment (Ansolabehere-Iyengar 1995) </a:t>
            </a:r>
            <a:endParaRPr lang="cs-CZ" dirty="0"/>
          </a:p>
        </p:txBody>
      </p:sp>
      <p:sp>
        <p:nvSpPr>
          <p:cNvPr id="3" name="Content Placeholder 2"/>
          <p:cNvSpPr>
            <a:spLocks noGrp="1"/>
          </p:cNvSpPr>
          <p:nvPr>
            <p:ph sz="quarter" idx="4294967295"/>
          </p:nvPr>
        </p:nvSpPr>
        <p:spPr>
          <a:xfrm>
            <a:off x="611188" y="1628775"/>
            <a:ext cx="8153400" cy="5043488"/>
          </a:xfrm>
        </p:spPr>
        <p:txBody>
          <a:bodyPr>
            <a:normAutofit lnSpcReduction="10000"/>
          </a:bodyPr>
          <a:lstStyle/>
          <a:p>
            <a:pPr eaLnBrk="1" hangingPunct="1">
              <a:lnSpc>
                <a:spcPct val="80000"/>
              </a:lnSpc>
              <a:defRPr/>
            </a:pPr>
            <a:r>
              <a:rPr lang="cs-CZ" sz="1700" smtClean="0"/>
              <a:t>Hlavní charakteristika: intervence do „DGP“.</a:t>
            </a:r>
          </a:p>
          <a:p>
            <a:pPr eaLnBrk="1" hangingPunct="1">
              <a:lnSpc>
                <a:spcPct val="80000"/>
              </a:lnSpc>
              <a:defRPr/>
            </a:pPr>
            <a:r>
              <a:rPr lang="cs-CZ" sz="1700" smtClean="0"/>
              <a:t>Příčiny/Stimuly: Informace</a:t>
            </a:r>
          </a:p>
          <a:p>
            <a:pPr eaLnBrk="1" hangingPunct="1">
              <a:lnSpc>
                <a:spcPct val="80000"/>
              </a:lnSpc>
              <a:defRPr/>
            </a:pPr>
            <a:r>
              <a:rPr lang="cs-CZ" sz="1700" smtClean="0"/>
              <a:t>Efekty: Deklarované/skutečné chování</a:t>
            </a:r>
          </a:p>
          <a:p>
            <a:pPr eaLnBrk="1" hangingPunct="1">
              <a:lnSpc>
                <a:spcPct val="80000"/>
              </a:lnSpc>
              <a:defRPr/>
            </a:pPr>
            <a:r>
              <a:rPr lang="cs-CZ" sz="1700" smtClean="0"/>
              <a:t>Hlavní výhoda: </a:t>
            </a:r>
            <a:r>
              <a:rPr lang="cs-CZ" sz="1700" b="1" smtClean="0"/>
              <a:t>kontrola je síla </a:t>
            </a:r>
            <a:r>
              <a:rPr lang="cs-CZ" sz="1700" smtClean="0"/>
              <a:t>(volba podnětu/ů, vystavení osob podnětu, laboratorní c polní experimenty).</a:t>
            </a:r>
          </a:p>
          <a:p>
            <a:pPr eaLnBrk="1" hangingPunct="1">
              <a:lnSpc>
                <a:spcPct val="80000"/>
              </a:lnSpc>
              <a:buFont typeface="Wingdings" pitchFamily="2" charset="2"/>
              <a:buNone/>
              <a:defRPr/>
            </a:pPr>
            <a:endParaRPr lang="cs-CZ" sz="2500" smtClean="0"/>
          </a:p>
          <a:p>
            <a:pPr eaLnBrk="1" hangingPunct="1">
              <a:lnSpc>
                <a:spcPct val="80000"/>
              </a:lnSpc>
              <a:buFont typeface="Wingdings" pitchFamily="2" charset="2"/>
              <a:buNone/>
              <a:defRPr/>
            </a:pPr>
            <a:r>
              <a:rPr lang="cs-CZ" sz="2500" smtClean="0"/>
              <a:t>			Velikost efektu1        Velikost efektu2</a:t>
            </a:r>
          </a:p>
          <a:p>
            <a:pPr eaLnBrk="1" hangingPunct="1">
              <a:lnSpc>
                <a:spcPct val="80000"/>
              </a:lnSpc>
              <a:buFont typeface="Wingdings" pitchFamily="2" charset="2"/>
              <a:buNone/>
              <a:defRPr/>
            </a:pPr>
            <a:endParaRPr lang="cs-CZ" sz="2500" smtClean="0"/>
          </a:p>
          <a:p>
            <a:pPr eaLnBrk="1" hangingPunct="1">
              <a:lnSpc>
                <a:spcPct val="80000"/>
              </a:lnSpc>
              <a:buFont typeface="Wingdings" pitchFamily="2" charset="2"/>
              <a:buNone/>
              <a:defRPr/>
            </a:pPr>
            <a:endParaRPr lang="cs-CZ" sz="2500" smtClean="0"/>
          </a:p>
          <a:p>
            <a:pPr eaLnBrk="1" hangingPunct="1">
              <a:lnSpc>
                <a:spcPct val="80000"/>
              </a:lnSpc>
              <a:buFont typeface="Wingdings" pitchFamily="2" charset="2"/>
              <a:buNone/>
              <a:defRPr/>
            </a:pPr>
            <a:r>
              <a:rPr lang="cs-CZ" sz="2500" smtClean="0"/>
              <a:t>			Skupina1      		Skupina2</a:t>
            </a:r>
          </a:p>
          <a:p>
            <a:pPr eaLnBrk="1" hangingPunct="1">
              <a:lnSpc>
                <a:spcPct val="80000"/>
              </a:lnSpc>
              <a:buFont typeface="Wingdings" pitchFamily="2" charset="2"/>
              <a:buNone/>
              <a:defRPr/>
            </a:pPr>
            <a:r>
              <a:rPr lang="cs-CZ" sz="2500" smtClean="0"/>
              <a:t> </a:t>
            </a:r>
          </a:p>
          <a:p>
            <a:pPr eaLnBrk="1" hangingPunct="1">
              <a:lnSpc>
                <a:spcPct val="80000"/>
              </a:lnSpc>
              <a:buFont typeface="Wingdings" pitchFamily="2" charset="2"/>
              <a:buNone/>
              <a:defRPr/>
            </a:pPr>
            <a:r>
              <a:rPr lang="cs-CZ" sz="2500" smtClean="0"/>
              <a:t>¨</a:t>
            </a:r>
          </a:p>
          <a:p>
            <a:pPr eaLnBrk="1" hangingPunct="1">
              <a:lnSpc>
                <a:spcPct val="80000"/>
              </a:lnSpc>
              <a:buFont typeface="Wingdings" pitchFamily="2" charset="2"/>
              <a:buNone/>
              <a:defRPr/>
            </a:pPr>
            <a:endParaRPr lang="cs-CZ" sz="2500" smtClean="0"/>
          </a:p>
          <a:p>
            <a:pPr eaLnBrk="1" hangingPunct="1">
              <a:lnSpc>
                <a:spcPct val="80000"/>
              </a:lnSpc>
              <a:buFont typeface="Wingdings" pitchFamily="2" charset="2"/>
              <a:buNone/>
              <a:defRPr/>
            </a:pPr>
            <a:endParaRPr lang="cs-CZ" sz="2500" smtClean="0"/>
          </a:p>
          <a:p>
            <a:pPr eaLnBrk="1" hangingPunct="1">
              <a:lnSpc>
                <a:spcPct val="80000"/>
              </a:lnSpc>
              <a:buFont typeface="Wingdings" pitchFamily="2" charset="2"/>
              <a:buNone/>
              <a:defRPr/>
            </a:pPr>
            <a:r>
              <a:rPr lang="cs-CZ" sz="2500" smtClean="0"/>
              <a:t>			Podnět 1		Podnět 2</a:t>
            </a:r>
          </a:p>
        </p:txBody>
      </p:sp>
      <p:pic>
        <p:nvPicPr>
          <p:cNvPr id="26628" name="Picture 2" descr="http://media.sbs.com.au/films/upload_media/site_28_rand_403431947_wag_the_dog_maxed_62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588" y="692150"/>
            <a:ext cx="2295525"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p:cNvCxnSpPr/>
          <p:nvPr/>
        </p:nvCxnSpPr>
        <p:spPr>
          <a:xfrm rot="5400000" flipH="1" flipV="1">
            <a:off x="2679701" y="5607050"/>
            <a:ext cx="78581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5501481" y="5714207"/>
            <a:ext cx="71437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990057" y="4218781"/>
            <a:ext cx="2857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5618163" y="4111625"/>
            <a:ext cx="3571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22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609600" y="228600"/>
            <a:ext cx="8153400" cy="990600"/>
          </a:xfrm>
        </p:spPr>
        <p:txBody>
          <a:bodyPr/>
          <a:lstStyle/>
          <a:p>
            <a:r>
              <a:rPr lang="cs-CZ" altLang="cs-CZ" smtClean="0"/>
              <a:t>Druhy výběrů</a:t>
            </a:r>
          </a:p>
        </p:txBody>
      </p:sp>
      <p:sp>
        <p:nvSpPr>
          <p:cNvPr id="35843" name="Rectangle 3"/>
          <p:cNvSpPr>
            <a:spLocks noGrp="1"/>
          </p:cNvSpPr>
          <p:nvPr>
            <p:ph type="body" idx="1"/>
          </p:nvPr>
        </p:nvSpPr>
        <p:spPr>
          <a:xfrm>
            <a:off x="612775" y="1600200"/>
            <a:ext cx="8153400" cy="4525963"/>
          </a:xfrm>
        </p:spPr>
        <p:txBody>
          <a:bodyPr>
            <a:normAutofit fontScale="92500" lnSpcReduction="10000"/>
          </a:bodyPr>
          <a:lstStyle/>
          <a:p>
            <a:endParaRPr lang="cs-CZ" altLang="cs-CZ" smtClean="0"/>
          </a:p>
          <a:p>
            <a:r>
              <a:rPr lang="cs-CZ" altLang="cs-CZ" b="1" smtClean="0"/>
              <a:t>Kvótní:</a:t>
            </a:r>
            <a:r>
              <a:rPr lang="cs-CZ" altLang="cs-CZ" smtClean="0"/>
              <a:t> předem víme, že ve vzorku chceme určitá % jednotek s určitými charakteristikami</a:t>
            </a:r>
          </a:p>
          <a:p>
            <a:endParaRPr lang="cs-CZ" altLang="cs-CZ" smtClean="0"/>
          </a:p>
          <a:p>
            <a:r>
              <a:rPr lang="cs-CZ" altLang="cs-CZ" b="1" smtClean="0"/>
              <a:t>Náhodné</a:t>
            </a:r>
            <a:r>
              <a:rPr lang="cs-CZ" altLang="cs-CZ" smtClean="0"/>
              <a:t> (nekontrolujeme charakteristiky populace): ankety, „samovýběry“.</a:t>
            </a:r>
          </a:p>
          <a:p>
            <a:pPr>
              <a:buFont typeface="Wingdings" pitchFamily="2" charset="2"/>
              <a:buNone/>
            </a:pPr>
            <a:r>
              <a:rPr lang="cs-CZ" altLang="cs-CZ" smtClean="0"/>
              <a:t>Mechanismy zajištění „náhodnosti“ v kvótním výběru: systematičnost, stratifikace</a:t>
            </a:r>
          </a:p>
          <a:p>
            <a:pPr>
              <a:buFont typeface="Wingdings" pitchFamily="2" charset="2"/>
              <a:buNone/>
            </a:pPr>
            <a:r>
              <a:rPr lang="cs-CZ" altLang="cs-CZ" i="1" smtClean="0"/>
              <a:t>Jakou výhodu mají kvótní výběry před náhodnými?</a:t>
            </a:r>
          </a:p>
        </p:txBody>
      </p:sp>
    </p:spTree>
    <p:extLst>
      <p:ext uri="{BB962C8B-B14F-4D97-AF65-F5344CB8AC3E}">
        <p14:creationId xmlns:p14="http://schemas.microsoft.com/office/powerpoint/2010/main" val="2889278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normAutofit fontScale="90000"/>
          </a:bodyPr>
          <a:lstStyle/>
          <a:p>
            <a:pPr eaLnBrk="1" hangingPunct="1"/>
            <a:r>
              <a:rPr lang="cs-CZ" altLang="cs-CZ" smtClean="0"/>
              <a:t>Od designu výzkumu k datům: techniky sběru dat</a:t>
            </a:r>
          </a:p>
        </p:txBody>
      </p:sp>
      <p:sp>
        <p:nvSpPr>
          <p:cNvPr id="36867" name="Rectangle 3"/>
          <p:cNvSpPr>
            <a:spLocks noGrp="1" noChangeArrowheads="1"/>
          </p:cNvSpPr>
          <p:nvPr>
            <p:ph type="body" idx="4294967295"/>
          </p:nvPr>
        </p:nvSpPr>
        <p:spPr/>
        <p:txBody>
          <a:bodyPr/>
          <a:lstStyle/>
          <a:p>
            <a:pPr eaLnBrk="1" hangingPunct="1">
              <a:lnSpc>
                <a:spcPct val="80000"/>
              </a:lnSpc>
            </a:pPr>
            <a:r>
              <a:rPr lang="cs-CZ" altLang="cs-CZ" sz="1800" smtClean="0">
                <a:latin typeface="Tahoma" pitchFamily="34" charset="0"/>
              </a:rPr>
              <a:t>Techniky sběru dat představují prostředky, pomocí kterých jsou získávána data.</a:t>
            </a:r>
          </a:p>
          <a:p>
            <a:pPr eaLnBrk="1" hangingPunct="1">
              <a:lnSpc>
                <a:spcPct val="80000"/>
              </a:lnSpc>
            </a:pPr>
            <a:endParaRPr lang="cs-CZ" altLang="cs-CZ" sz="1800" smtClean="0">
              <a:latin typeface="Tahoma" pitchFamily="34" charset="0"/>
            </a:endParaRPr>
          </a:p>
          <a:p>
            <a:pPr eaLnBrk="1" hangingPunct="1">
              <a:lnSpc>
                <a:spcPct val="80000"/>
              </a:lnSpc>
            </a:pPr>
            <a:r>
              <a:rPr lang="cs-CZ" altLang="cs-CZ" sz="1800" smtClean="0">
                <a:latin typeface="Tahoma" pitchFamily="34" charset="0"/>
              </a:rPr>
              <a:t>Mezi základní techniky sběru dat patří </a:t>
            </a:r>
            <a:r>
              <a:rPr lang="cs-CZ" altLang="cs-CZ" sz="1800" b="1" smtClean="0">
                <a:latin typeface="Tahoma" pitchFamily="34" charset="0"/>
              </a:rPr>
              <a:t>pozorování, dotazování, obsahová analýza a sekundární analýza</a:t>
            </a:r>
          </a:p>
          <a:p>
            <a:pPr eaLnBrk="1" hangingPunct="1">
              <a:lnSpc>
                <a:spcPct val="80000"/>
              </a:lnSpc>
            </a:pPr>
            <a:endParaRPr lang="cs-CZ" altLang="cs-CZ" sz="1800" b="1" smtClean="0">
              <a:latin typeface="Tahoma" pitchFamily="34" charset="0"/>
            </a:endParaRPr>
          </a:p>
          <a:p>
            <a:pPr eaLnBrk="1" hangingPunct="1">
              <a:lnSpc>
                <a:spcPct val="80000"/>
              </a:lnSpc>
            </a:pPr>
            <a:r>
              <a:rPr lang="cs-CZ" altLang="cs-CZ" sz="1800" smtClean="0">
                <a:latin typeface="Tahoma" pitchFamily="34" charset="0"/>
              </a:rPr>
              <a:t>Techniky sběru dat se dále mout dělit dělí na </a:t>
            </a:r>
            <a:r>
              <a:rPr lang="cs-CZ" altLang="cs-CZ" sz="1800" b="1" i="1" smtClean="0">
                <a:latin typeface="Tahoma" pitchFamily="34" charset="0"/>
              </a:rPr>
              <a:t>obtrusivní</a:t>
            </a:r>
            <a:r>
              <a:rPr lang="cs-CZ" altLang="cs-CZ" sz="1800" b="1" smtClean="0">
                <a:latin typeface="Tahoma" pitchFamily="34" charset="0"/>
              </a:rPr>
              <a:t> </a:t>
            </a:r>
            <a:r>
              <a:rPr lang="cs-CZ" altLang="cs-CZ" sz="1800" smtClean="0">
                <a:latin typeface="Tahoma" pitchFamily="34" charset="0"/>
              </a:rPr>
              <a:t>(vtíravé)- dochází při nich k interferenci se zkoumaným systémem- řadí se sem zejména dotazník, rozhovor a otevřené nezúčastněné pozorování a </a:t>
            </a:r>
            <a:r>
              <a:rPr lang="cs-CZ" altLang="cs-CZ" sz="1800" b="1" i="1" smtClean="0">
                <a:latin typeface="Tahoma" pitchFamily="34" charset="0"/>
              </a:rPr>
              <a:t>neobtrusivní</a:t>
            </a:r>
            <a:r>
              <a:rPr lang="cs-CZ" altLang="cs-CZ" sz="1800" i="1" smtClean="0">
                <a:latin typeface="Tahoma" pitchFamily="34" charset="0"/>
              </a:rPr>
              <a:t>, </a:t>
            </a:r>
            <a:r>
              <a:rPr lang="cs-CZ" altLang="cs-CZ" sz="1800" smtClean="0">
                <a:latin typeface="Tahoma" pitchFamily="34" charset="0"/>
              </a:rPr>
              <a:t>při nichž výzkumník neinterferuje se zkoumaným systémem (studium dokumentů, sekundární analýza, skryté nezúčastněné pozorování).</a:t>
            </a:r>
          </a:p>
          <a:p>
            <a:pPr eaLnBrk="1" hangingPunct="1">
              <a:lnSpc>
                <a:spcPct val="80000"/>
              </a:lnSpc>
            </a:pPr>
            <a:endParaRPr lang="cs-CZ" altLang="cs-CZ" sz="1800" smtClean="0">
              <a:latin typeface="Tahoma" pitchFamily="34" charset="0"/>
            </a:endParaRPr>
          </a:p>
          <a:p>
            <a:pPr eaLnBrk="1" hangingPunct="1">
              <a:lnSpc>
                <a:spcPct val="80000"/>
              </a:lnSpc>
            </a:pPr>
            <a:r>
              <a:rPr lang="cs-CZ" altLang="cs-CZ" sz="1800" b="1" smtClean="0">
                <a:latin typeface="Tahoma" pitchFamily="34" charset="0"/>
              </a:rPr>
              <a:t>	Induktivní a deduktivní strategie</a:t>
            </a:r>
            <a:r>
              <a:rPr lang="cs-CZ" altLang="cs-CZ" sz="1800" smtClean="0">
                <a:latin typeface="Tahoma" pitchFamily="34" charset="0"/>
              </a:rPr>
              <a:t> používá </a:t>
            </a:r>
            <a:r>
              <a:rPr lang="cs-CZ" altLang="cs-CZ" sz="1800" b="1" smtClean="0">
                <a:latin typeface="Tahoma" pitchFamily="34" charset="0"/>
              </a:rPr>
              <a:t>jiné techniky sběru dat-</a:t>
            </a:r>
            <a:r>
              <a:rPr lang="cs-CZ" altLang="cs-CZ" sz="1800" smtClean="0">
                <a:latin typeface="Tahoma" pitchFamily="34" charset="0"/>
              </a:rPr>
              <a:t> pro induktivní jsou typické nestandardizovaný rozhovor, zúčastněné pozorování a analýza osobních dokumentů, zatímco pro deduktivní výzkum jsou to dotazník, standardizovaný rozhovor a nezúčastněné pozorování.</a:t>
            </a:r>
          </a:p>
          <a:p>
            <a:pPr eaLnBrk="1" hangingPunct="1">
              <a:lnSpc>
                <a:spcPct val="80000"/>
              </a:lnSpc>
            </a:pPr>
            <a:endParaRPr lang="cs-CZ" altLang="cs-CZ" sz="1800" smtClean="0"/>
          </a:p>
        </p:txBody>
      </p:sp>
    </p:spTree>
    <p:extLst>
      <p:ext uri="{BB962C8B-B14F-4D97-AF65-F5344CB8AC3E}">
        <p14:creationId xmlns:p14="http://schemas.microsoft.com/office/powerpoint/2010/main" val="373473100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609600" y="228600"/>
            <a:ext cx="8153400" cy="320675"/>
          </a:xfrm>
        </p:spPr>
        <p:txBody>
          <a:bodyPr>
            <a:normAutofit fontScale="90000"/>
          </a:bodyPr>
          <a:lstStyle/>
          <a:p>
            <a:pPr algn="ctr" eaLnBrk="1" hangingPunct="1"/>
            <a:r>
              <a:rPr lang="cs-CZ" altLang="cs-CZ" smtClean="0"/>
              <a:t>Pozorování</a:t>
            </a:r>
          </a:p>
        </p:txBody>
      </p:sp>
      <p:sp>
        <p:nvSpPr>
          <p:cNvPr id="37891" name="Rectangle 3"/>
          <p:cNvSpPr>
            <a:spLocks noGrp="1" noChangeArrowheads="1"/>
          </p:cNvSpPr>
          <p:nvPr>
            <p:ph type="body" idx="4294967295"/>
          </p:nvPr>
        </p:nvSpPr>
        <p:spPr>
          <a:xfrm>
            <a:off x="179388" y="908050"/>
            <a:ext cx="8659812" cy="5761038"/>
          </a:xfrm>
        </p:spPr>
        <p:txBody>
          <a:bodyPr/>
          <a:lstStyle/>
          <a:p>
            <a:pPr eaLnBrk="1" hangingPunct="1">
              <a:lnSpc>
                <a:spcPct val="80000"/>
              </a:lnSpc>
            </a:pPr>
            <a:r>
              <a:rPr lang="cs-CZ" altLang="cs-CZ" sz="2000" b="1" smtClean="0"/>
              <a:t>1. Naivní/vědecké</a:t>
            </a:r>
            <a:r>
              <a:rPr lang="cs-CZ" altLang="cs-CZ" sz="2000" smtClean="0"/>
              <a:t> (vědecké pozorování se vyznačuje plánovanými postupy, systematičností a konkrétním výzkumným účelem, zatímco naivní pozorování slouží zpravidla ke získávání každodenních zkušeností)</a:t>
            </a:r>
          </a:p>
          <a:p>
            <a:pPr eaLnBrk="1" hangingPunct="1">
              <a:lnSpc>
                <a:spcPct val="80000"/>
              </a:lnSpc>
            </a:pPr>
            <a:r>
              <a:rPr lang="cs-CZ" altLang="cs-CZ" sz="2000" b="1" smtClean="0"/>
              <a:t>2. Strukturované a nestrukturované pozorování</a:t>
            </a:r>
            <a:r>
              <a:rPr lang="cs-CZ" altLang="cs-CZ" sz="2000" smtClean="0"/>
              <a:t>. Účelem nestrukturovaného pozorování je pokud možno zhuštěný popis politického jednání. Začíná s se spíše vágně formulovaným seznamem otázek, které připouští otevřenost k neočekávanému. Pozorování je doprovázeno analýzou: poznámky jsou strukturovány. Na jejich základě jsou formulovány kategorie, které dávají návod k dalšímu pozorování.  U strukturovaného pozorování se naproti tomu předpokládá schéma kategorií ke klasifikaci způsobů jednání předem.</a:t>
            </a:r>
          </a:p>
          <a:p>
            <a:pPr eaLnBrk="1" hangingPunct="1">
              <a:lnSpc>
                <a:spcPct val="80000"/>
              </a:lnSpc>
            </a:pPr>
            <a:r>
              <a:rPr lang="cs-CZ" altLang="cs-CZ" sz="2000" b="1" smtClean="0"/>
              <a:t>3. Otevřené a skryté pozorování.</a:t>
            </a:r>
            <a:r>
              <a:rPr lang="cs-CZ" altLang="cs-CZ" sz="2000" smtClean="0"/>
              <a:t> Při otevřeném pozorování vystupuje pozorovatele otevřeně jako výzkumník, zatímco při skrytém pozorování svoji identitu skrývá (což při strukturovaném a systematickém pozorování lze ztěží).</a:t>
            </a:r>
          </a:p>
          <a:p>
            <a:pPr eaLnBrk="1" hangingPunct="1">
              <a:lnSpc>
                <a:spcPct val="80000"/>
              </a:lnSpc>
            </a:pPr>
            <a:r>
              <a:rPr lang="cs-CZ" altLang="cs-CZ" sz="2000" b="1" smtClean="0"/>
              <a:t>4. Zúčastněné a nezúčastněné pozorování.</a:t>
            </a:r>
            <a:r>
              <a:rPr lang="cs-CZ" altLang="cs-CZ" sz="2000" smtClean="0"/>
              <a:t> Při zúčastněném pozorování je výzkumník sám elementem pozorovaného sociálního pole, zatímco v opačném případě zůstává vně. Zúčastněné pozorování lze dále dělit na aktivní a pasivní pozorování podle toho, zda se se zkoumaným politickým polem identifikuje či nikoliv.</a:t>
            </a:r>
          </a:p>
          <a:p>
            <a:pPr eaLnBrk="1" hangingPunct="1">
              <a:lnSpc>
                <a:spcPct val="80000"/>
              </a:lnSpc>
              <a:buFont typeface="Wingdings" pitchFamily="2" charset="2"/>
              <a:buNone/>
            </a:pPr>
            <a:endParaRPr lang="cs-CZ" altLang="cs-CZ" sz="2000" smtClean="0"/>
          </a:p>
        </p:txBody>
      </p:sp>
    </p:spTree>
    <p:extLst>
      <p:ext uri="{BB962C8B-B14F-4D97-AF65-F5344CB8AC3E}">
        <p14:creationId xmlns:p14="http://schemas.microsoft.com/office/powerpoint/2010/main" val="343260540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cs-CZ" altLang="cs-CZ" smtClean="0"/>
              <a:t>Dotazování</a:t>
            </a:r>
          </a:p>
        </p:txBody>
      </p:sp>
      <p:sp>
        <p:nvSpPr>
          <p:cNvPr id="38915" name="Rectangle 3"/>
          <p:cNvSpPr>
            <a:spLocks noGrp="1" noChangeArrowheads="1"/>
          </p:cNvSpPr>
          <p:nvPr>
            <p:ph type="body" idx="4294967295"/>
          </p:nvPr>
        </p:nvSpPr>
        <p:spPr/>
        <p:txBody>
          <a:bodyPr/>
          <a:lstStyle/>
          <a:p>
            <a:pPr eaLnBrk="1" hangingPunct="1">
              <a:lnSpc>
                <a:spcPct val="80000"/>
              </a:lnSpc>
            </a:pPr>
            <a:r>
              <a:rPr lang="cs-CZ" altLang="cs-CZ" sz="2000" smtClean="0"/>
              <a:t>1. Podle </a:t>
            </a:r>
            <a:r>
              <a:rPr lang="cs-CZ" altLang="cs-CZ" sz="2000" b="1" smtClean="0"/>
              <a:t>stupně předstrukturovanosti </a:t>
            </a:r>
            <a:r>
              <a:rPr lang="cs-CZ" altLang="cs-CZ" sz="2000" smtClean="0"/>
              <a:t>situace dotazování na málo strukturované, částečně strukturované a silně strukturované dotazování</a:t>
            </a:r>
          </a:p>
          <a:p>
            <a:pPr eaLnBrk="1" hangingPunct="1">
              <a:lnSpc>
                <a:spcPct val="80000"/>
              </a:lnSpc>
            </a:pPr>
            <a:endParaRPr lang="cs-CZ" altLang="cs-CZ" sz="2000" smtClean="0"/>
          </a:p>
          <a:p>
            <a:pPr eaLnBrk="1" hangingPunct="1">
              <a:lnSpc>
                <a:spcPct val="80000"/>
              </a:lnSpc>
            </a:pPr>
            <a:r>
              <a:rPr lang="cs-CZ" altLang="cs-CZ" sz="2000" smtClean="0"/>
              <a:t>2. Podle </a:t>
            </a:r>
            <a:r>
              <a:rPr lang="cs-CZ" altLang="cs-CZ" sz="2000" b="1" smtClean="0"/>
              <a:t>stupně standardizace výzkumných nástrojů </a:t>
            </a:r>
            <a:r>
              <a:rPr lang="cs-CZ" altLang="cs-CZ" sz="2000" smtClean="0"/>
              <a:t>a podmínek na nestandardizované dotazování, částečně standardizované dotazování a plně standardizované dotazování (dotazník bývá vysoce standardizovaný, rozhovor ne).</a:t>
            </a:r>
          </a:p>
          <a:p>
            <a:pPr eaLnBrk="1" hangingPunct="1">
              <a:lnSpc>
                <a:spcPct val="80000"/>
              </a:lnSpc>
              <a:buFont typeface="Wingdings" pitchFamily="2" charset="2"/>
              <a:buNone/>
            </a:pPr>
            <a:endParaRPr lang="cs-CZ" altLang="cs-CZ" sz="2000" smtClean="0"/>
          </a:p>
          <a:p>
            <a:pPr eaLnBrk="1" hangingPunct="1">
              <a:lnSpc>
                <a:spcPct val="80000"/>
              </a:lnSpc>
            </a:pPr>
            <a:r>
              <a:rPr lang="cs-CZ" altLang="cs-CZ" sz="2000" smtClean="0"/>
              <a:t>3. Podle formy získání dat </a:t>
            </a:r>
            <a:r>
              <a:rPr lang="cs-CZ" altLang="cs-CZ" sz="2000" b="1" smtClean="0"/>
              <a:t>je ústní a písemné dotazování </a:t>
            </a:r>
            <a:r>
              <a:rPr lang="cs-CZ" altLang="cs-CZ" sz="2000" smtClean="0"/>
              <a:t>, přičemž ústní lze dále dělit na přímý a telefonický (v současnosti typologii problematizují, resp. rozšiřují nová média, hlavně internet)</a:t>
            </a:r>
          </a:p>
          <a:p>
            <a:pPr eaLnBrk="1" hangingPunct="1">
              <a:lnSpc>
                <a:spcPct val="80000"/>
              </a:lnSpc>
              <a:buFont typeface="Wingdings" pitchFamily="2" charset="2"/>
              <a:buNone/>
            </a:pPr>
            <a:endParaRPr lang="cs-CZ" altLang="cs-CZ" sz="2000" smtClean="0"/>
          </a:p>
          <a:p>
            <a:pPr eaLnBrk="1" hangingPunct="1">
              <a:lnSpc>
                <a:spcPct val="80000"/>
              </a:lnSpc>
            </a:pPr>
            <a:r>
              <a:rPr lang="cs-CZ" altLang="cs-CZ" sz="2000" smtClean="0"/>
              <a:t>4. Podle počtu dotazovaných dotazování s jednotlivcem či se skupinou</a:t>
            </a:r>
          </a:p>
          <a:p>
            <a:pPr eaLnBrk="1" hangingPunct="1">
              <a:lnSpc>
                <a:spcPct val="80000"/>
              </a:lnSpc>
            </a:pPr>
            <a:endParaRPr lang="cs-CZ" altLang="cs-CZ" sz="2000" smtClean="0"/>
          </a:p>
          <a:p>
            <a:pPr eaLnBrk="1" hangingPunct="1">
              <a:lnSpc>
                <a:spcPct val="80000"/>
              </a:lnSpc>
            </a:pPr>
            <a:r>
              <a:rPr lang="cs-CZ" altLang="cs-CZ" sz="2000" smtClean="0"/>
              <a:t>Podoba a „dramaturgie“ dotazníku- </a:t>
            </a:r>
            <a:r>
              <a:rPr lang="cs-CZ" altLang="cs-CZ" sz="2000" b="1" i="1" smtClean="0"/>
              <a:t>Disman: Jak se vyrábí sociologická znalost</a:t>
            </a:r>
          </a:p>
          <a:p>
            <a:pPr eaLnBrk="1" hangingPunct="1">
              <a:lnSpc>
                <a:spcPct val="80000"/>
              </a:lnSpc>
              <a:buFont typeface="Wingdings" pitchFamily="2" charset="2"/>
              <a:buNone/>
            </a:pPr>
            <a:endParaRPr lang="cs-CZ" altLang="cs-CZ" sz="2000" b="1" i="1" smtClean="0"/>
          </a:p>
        </p:txBody>
      </p:sp>
    </p:spTree>
    <p:extLst>
      <p:ext uri="{BB962C8B-B14F-4D97-AF65-F5344CB8AC3E}">
        <p14:creationId xmlns:p14="http://schemas.microsoft.com/office/powerpoint/2010/main" val="144763424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p:txBody>
          <a:bodyPr/>
          <a:lstStyle/>
          <a:p>
            <a:pPr eaLnBrk="1" hangingPunct="1"/>
            <a:r>
              <a:rPr lang="cs-CZ" altLang="cs-CZ" smtClean="0"/>
              <a:t>Obsahová analýza</a:t>
            </a:r>
          </a:p>
        </p:txBody>
      </p:sp>
      <p:sp>
        <p:nvSpPr>
          <p:cNvPr id="39939" name="Rectangle 3"/>
          <p:cNvSpPr>
            <a:spLocks noGrp="1" noChangeArrowheads="1"/>
          </p:cNvSpPr>
          <p:nvPr>
            <p:ph type="body" idx="4294967295"/>
          </p:nvPr>
        </p:nvSpPr>
        <p:spPr/>
        <p:txBody>
          <a:bodyPr/>
          <a:lstStyle/>
          <a:p>
            <a:pPr eaLnBrk="1" hangingPunct="1">
              <a:lnSpc>
                <a:spcPct val="80000"/>
              </a:lnSpc>
            </a:pPr>
            <a:r>
              <a:rPr lang="cs-CZ" altLang="cs-CZ" sz="2400" smtClean="0"/>
              <a:t>U analýzy dokumentů se jedná o empirickou metodu k systematickému, intersubjektivně prováděnému zkoumání obsahových a formálních znaků a sdělení, případně i autora a adresáta sdělení.</a:t>
            </a:r>
          </a:p>
          <a:p>
            <a:pPr eaLnBrk="1" hangingPunct="1">
              <a:lnSpc>
                <a:spcPct val="80000"/>
              </a:lnSpc>
              <a:buFont typeface="Wingdings" pitchFamily="2" charset="2"/>
              <a:buNone/>
            </a:pPr>
            <a:endParaRPr lang="cs-CZ" altLang="cs-CZ" sz="2400" smtClean="0"/>
          </a:p>
          <a:p>
            <a:pPr eaLnBrk="1" hangingPunct="1">
              <a:lnSpc>
                <a:spcPct val="80000"/>
              </a:lnSpc>
              <a:buFont typeface="Wingdings" pitchFamily="2" charset="2"/>
              <a:buNone/>
            </a:pPr>
            <a:r>
              <a:rPr lang="cs-CZ" altLang="cs-CZ" sz="2000" smtClean="0"/>
              <a:t> </a:t>
            </a:r>
          </a:p>
          <a:p>
            <a:pPr eaLnBrk="1" hangingPunct="1">
              <a:lnSpc>
                <a:spcPct val="80000"/>
              </a:lnSpc>
            </a:pPr>
            <a:r>
              <a:rPr lang="cs-CZ" altLang="cs-CZ" sz="2400" smtClean="0"/>
              <a:t>Dokument je obecně jakýkoliv hmotný záznam lidské činnosti (úřední statistika, dopisy, osobní deníky, plakáty, letáky, články v odborných časopisech, hmotné stopy chování). Obsahová analýza může být použita i v kombinaci s jinými technikami, např. při zpracování dlouhých otevřených otázek v rozhovoru a obecně v kvalitativním výzkumu. I v obsahové analýze se obvykle pracuje s populací a vzorkem (populace = soubor sdělení)</a:t>
            </a:r>
          </a:p>
          <a:p>
            <a:pPr eaLnBrk="1" hangingPunct="1">
              <a:lnSpc>
                <a:spcPct val="80000"/>
              </a:lnSpc>
              <a:buFont typeface="Wingdings" pitchFamily="2" charset="2"/>
              <a:buNone/>
            </a:pPr>
            <a:endParaRPr lang="cs-CZ" altLang="cs-CZ" sz="2000" smtClean="0"/>
          </a:p>
        </p:txBody>
      </p:sp>
    </p:spTree>
    <p:extLst>
      <p:ext uri="{BB962C8B-B14F-4D97-AF65-F5344CB8AC3E}">
        <p14:creationId xmlns:p14="http://schemas.microsoft.com/office/powerpoint/2010/main" val="80820818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pPr eaLnBrk="1" hangingPunct="1"/>
            <a:r>
              <a:rPr lang="cs-CZ" altLang="cs-CZ" smtClean="0"/>
              <a:t>Sekundární analýza</a:t>
            </a:r>
          </a:p>
        </p:txBody>
      </p:sp>
      <p:sp>
        <p:nvSpPr>
          <p:cNvPr id="40963" name="Rectangle 3"/>
          <p:cNvSpPr>
            <a:spLocks noGrp="1" noChangeArrowheads="1"/>
          </p:cNvSpPr>
          <p:nvPr>
            <p:ph type="body" idx="4294967295"/>
          </p:nvPr>
        </p:nvSpPr>
        <p:spPr/>
        <p:txBody>
          <a:bodyPr/>
          <a:lstStyle/>
          <a:p>
            <a:pPr eaLnBrk="1" hangingPunct="1">
              <a:lnSpc>
                <a:spcPct val="80000"/>
              </a:lnSpc>
            </a:pPr>
            <a:r>
              <a:rPr lang="cs-CZ" altLang="cs-CZ" sz="2800" smtClean="0"/>
              <a:t>Sekundární analýzou se rozumí využití dat, která byla již dříve získána k jiným (výzkumným) účelům. </a:t>
            </a:r>
          </a:p>
          <a:p>
            <a:pPr eaLnBrk="1" hangingPunct="1">
              <a:lnSpc>
                <a:spcPct val="80000"/>
              </a:lnSpc>
              <a:buFont typeface="Wingdings" pitchFamily="2" charset="2"/>
              <a:buNone/>
            </a:pPr>
            <a:endParaRPr lang="cs-CZ" altLang="cs-CZ" sz="2800" smtClean="0"/>
          </a:p>
          <a:p>
            <a:pPr eaLnBrk="1" hangingPunct="1">
              <a:lnSpc>
                <a:spcPct val="80000"/>
              </a:lnSpc>
            </a:pPr>
            <a:r>
              <a:rPr lang="cs-CZ" altLang="cs-CZ" sz="2800" smtClean="0"/>
              <a:t>Disman: „Sociálněvědné výzkumy testují omezený soubor hypotéz a tyto testy představují jen omezenou množinu relevantních kombinací sebraných proměnných. V každém výzkumu je využita jen část užitečné informace, která byla v datech nashromážděna“.</a:t>
            </a:r>
          </a:p>
        </p:txBody>
      </p:sp>
    </p:spTree>
    <p:extLst>
      <p:ext uri="{BB962C8B-B14F-4D97-AF65-F5344CB8AC3E}">
        <p14:creationId xmlns:p14="http://schemas.microsoft.com/office/powerpoint/2010/main" val="345419190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Seminář</a:t>
            </a:r>
            <a:endParaRPr lang="cs-CZ" dirty="0"/>
          </a:p>
        </p:txBody>
      </p:sp>
      <p:sp>
        <p:nvSpPr>
          <p:cNvPr id="3" name="Content Placeholder 2"/>
          <p:cNvSpPr>
            <a:spLocks noGrp="1"/>
          </p:cNvSpPr>
          <p:nvPr>
            <p:ph idx="1"/>
          </p:nvPr>
        </p:nvSpPr>
        <p:spPr/>
        <p:txBody>
          <a:bodyPr/>
          <a:lstStyle/>
          <a:p>
            <a:endParaRPr lang="cs-CZ"/>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1</a:t>
            </a:r>
            <a:endParaRPr lang="cs-CZ" dirty="0"/>
          </a:p>
        </p:txBody>
      </p:sp>
      <p:sp>
        <p:nvSpPr>
          <p:cNvPr id="3" name="Content Placeholder 2"/>
          <p:cNvSpPr>
            <a:spLocks noGrp="1"/>
          </p:cNvSpPr>
          <p:nvPr>
            <p:ph idx="1"/>
          </p:nvPr>
        </p:nvSpPr>
        <p:spPr/>
        <p:txBody>
          <a:bodyPr/>
          <a:lstStyle/>
          <a:p>
            <a:pPr>
              <a:buNone/>
            </a:pPr>
            <a:endParaRPr lang="cs-CZ" dirty="0" smtClean="0"/>
          </a:p>
          <a:p>
            <a:pPr>
              <a:buNone/>
            </a:pPr>
            <a:endParaRPr lang="cs-CZ" dirty="0"/>
          </a:p>
          <a:p>
            <a:pPr>
              <a:buNone/>
            </a:pPr>
            <a:r>
              <a:rPr lang="cs-CZ" dirty="0"/>
              <a:t>1.1. Máte "počet parlamentních stran". Uvažujte o něm jako o závislé a nezávislé proměnné, </a:t>
            </a:r>
            <a:r>
              <a:rPr lang="cs-CZ" u="sng" dirty="0"/>
              <a:t>navrhněte, co ovlivňuje a jak </a:t>
            </a:r>
            <a:r>
              <a:rPr lang="cs-CZ" dirty="0"/>
              <a:t>a </a:t>
            </a:r>
            <a:r>
              <a:rPr lang="cs-CZ" u="sng" dirty="0"/>
              <a:t>čím je ovlivněn a jak.</a:t>
            </a:r>
          </a:p>
          <a:p>
            <a:pPr>
              <a:buNone/>
            </a:pP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2</a:t>
            </a:r>
            <a:endParaRPr lang="cs-CZ" dirty="0"/>
          </a:p>
        </p:txBody>
      </p:sp>
      <p:sp>
        <p:nvSpPr>
          <p:cNvPr id="3" name="Content Placeholder 2"/>
          <p:cNvSpPr>
            <a:spLocks noGrp="1"/>
          </p:cNvSpPr>
          <p:nvPr>
            <p:ph idx="1"/>
          </p:nvPr>
        </p:nvSpPr>
        <p:spPr/>
        <p:txBody>
          <a:bodyPr>
            <a:normAutofit fontScale="77500" lnSpcReduction="20000"/>
          </a:bodyPr>
          <a:lstStyle/>
          <a:p>
            <a:r>
              <a:rPr lang="cs-CZ" dirty="0"/>
              <a:t>zkuste najít kauzální argumenty, identifikujte závislou a nezávislou proměnnou a operacionalizujte je tak, aby měly co největší kontextový </a:t>
            </a:r>
            <a:r>
              <a:rPr lang="cs-CZ" dirty="0" smtClean="0"/>
              <a:t>rozsah</a:t>
            </a:r>
          </a:p>
          <a:p>
            <a:pPr>
              <a:buNone/>
            </a:pPr>
            <a:endParaRPr lang="cs-CZ" dirty="0"/>
          </a:p>
          <a:p>
            <a:r>
              <a:rPr lang="cs-CZ" i="1" dirty="0"/>
              <a:t>"Česká sociální demokracie má ve srovnání s tou slovenskou určité limity. V Česku působí velmi silná komunistická strana. Výsledek není tak vysoký, jak se původně očekávalo, ale ČSSD vyhrála volby. Teď se musí pokusit sestavit vládu, což bude poměrně náročné. Předsedovi strany to vůbec nezávidím. Vítěz voleb musí převzít zodpovědnost. Zásadní problém vidím v tom, že se na politické scéně objevují nové strany, které nejsou základem stabilní politiky</a:t>
            </a:r>
            <a:r>
              <a:rPr lang="cs-CZ" i="1" dirty="0" smtClean="0"/>
              <a:t>.„ (Fico)</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3</a:t>
            </a:r>
            <a:endParaRPr lang="cs-CZ" dirty="0"/>
          </a:p>
        </p:txBody>
      </p:sp>
      <p:sp>
        <p:nvSpPr>
          <p:cNvPr id="3" name="Content Placeholder 2"/>
          <p:cNvSpPr>
            <a:spLocks noGrp="1"/>
          </p:cNvSpPr>
          <p:nvPr>
            <p:ph idx="1"/>
          </p:nvPr>
        </p:nvSpPr>
        <p:spPr/>
        <p:txBody>
          <a:bodyPr>
            <a:normAutofit fontScale="77500" lnSpcReduction="20000"/>
          </a:bodyPr>
          <a:lstStyle/>
          <a:p>
            <a:endParaRPr lang="cs-CZ" dirty="0" smtClean="0"/>
          </a:p>
          <a:p>
            <a:r>
              <a:rPr lang="cs-CZ" dirty="0"/>
              <a:t>U předchozích kauzálních argumentů se zamyslete nad tím, jak bude vypadat závislá proměnná, pokud hodnota nezávislé proměnné 1. bude nízká a 2.bude vysoká. </a:t>
            </a:r>
            <a:endParaRPr lang="cs-CZ" dirty="0" smtClean="0"/>
          </a:p>
          <a:p>
            <a:pPr>
              <a:buNone/>
            </a:pPr>
            <a:endParaRPr lang="cs-CZ" dirty="0"/>
          </a:p>
          <a:p>
            <a:r>
              <a:rPr lang="cs-CZ" i="1" dirty="0" smtClean="0"/>
              <a:t>"</a:t>
            </a:r>
            <a:r>
              <a:rPr lang="cs-CZ" i="1" dirty="0"/>
              <a:t>Česká sociální demokracie má ve srovnání s tou slovenskou určité limity. V Česku působí velmi silná komunistická strana. Výsledek není tak vysoký, jak se původně očekávalo, ale ČSSD vyhrála volby. Teď se musí pokusit sestavit vládu, což bude poměrně náročné. Předsedovi strany to vůbec nezávidím. Vítěz voleb musí převzít zodpovědnost. Zásadní problém vidím v tom, že se na politické scéně objevují nové strany, které nejsou základem stabilní politiky."</a:t>
            </a:r>
            <a:endParaRPr lang="cs-CZ" dirty="0"/>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a:xfrm>
            <a:off x="609600" y="228600"/>
            <a:ext cx="8153400" cy="990600"/>
          </a:xfrm>
        </p:spPr>
        <p:txBody>
          <a:bodyPr>
            <a:normAutofit fontScale="90000"/>
          </a:bodyPr>
          <a:lstStyle/>
          <a:p>
            <a:r>
              <a:rPr lang="cs-CZ" altLang="cs-CZ" sz="2800" smtClean="0"/>
              <a:t>Příklad experimentu: (Gerber, Kaplan, Bergan 2007: </a:t>
            </a:r>
            <a:r>
              <a:rPr lang="cs-CZ" altLang="cs-CZ" sz="2800" i="1" smtClean="0"/>
              <a:t>Newspaper bias</a:t>
            </a:r>
            <a:r>
              <a:rPr lang="cs-CZ" altLang="cs-CZ" sz="2800" smtClean="0"/>
              <a:t> a identifikace se stranou/kandidátem)</a:t>
            </a:r>
            <a:r>
              <a:rPr lang="cs-CZ" altLang="cs-CZ" sz="4000" smtClean="0"/>
              <a:t> </a:t>
            </a:r>
          </a:p>
        </p:txBody>
      </p:sp>
      <p:sp>
        <p:nvSpPr>
          <p:cNvPr id="27651" name="Rectangle 3"/>
          <p:cNvSpPr>
            <a:spLocks noGrp="1"/>
          </p:cNvSpPr>
          <p:nvPr>
            <p:ph type="body" idx="1"/>
          </p:nvPr>
        </p:nvSpPr>
        <p:spPr>
          <a:xfrm>
            <a:off x="612775" y="1600200"/>
            <a:ext cx="8153400" cy="4525963"/>
          </a:xfrm>
        </p:spPr>
        <p:txBody>
          <a:bodyPr/>
          <a:lstStyle/>
          <a:p>
            <a:pPr>
              <a:lnSpc>
                <a:spcPct val="80000"/>
              </a:lnSpc>
              <a:buFont typeface="Wingdings" pitchFamily="2" charset="2"/>
              <a:buNone/>
            </a:pPr>
            <a:r>
              <a:rPr lang="cs-CZ" altLang="cs-CZ" sz="2500" smtClean="0"/>
              <a:t>Volby guvernéra ve Virginii</a:t>
            </a:r>
          </a:p>
          <a:p>
            <a:pPr>
              <a:lnSpc>
                <a:spcPct val="80000"/>
              </a:lnSpc>
              <a:buFont typeface="Wingdings" pitchFamily="2" charset="2"/>
              <a:buNone/>
            </a:pPr>
            <a:r>
              <a:rPr lang="cs-CZ" altLang="cs-CZ" sz="2500" smtClean="0"/>
              <a:t>Populace: Osoby, které neodebíraly žádné noviny (kontrolní proměnné věk, pohlaví, stranická identifikace), 3 skupiny (celkem 3000+ zúčastněných)</a:t>
            </a:r>
          </a:p>
          <a:p>
            <a:pPr>
              <a:lnSpc>
                <a:spcPct val="80000"/>
              </a:lnSpc>
              <a:buFont typeface="Wingdings" pitchFamily="2" charset="2"/>
              <a:buNone/>
            </a:pPr>
            <a:r>
              <a:rPr lang="cs-CZ" altLang="cs-CZ" sz="2500" smtClean="0"/>
              <a:t>Intervence: jedna skupina dostávala zadarmo Washington Post (liberální), druhá Washington Times (konzervativní), třetí žádné po dobu 2 měsící před volbami</a:t>
            </a:r>
          </a:p>
          <a:p>
            <a:pPr>
              <a:lnSpc>
                <a:spcPct val="80000"/>
              </a:lnSpc>
              <a:buFont typeface="Wingdings" pitchFamily="2" charset="2"/>
              <a:buNone/>
            </a:pPr>
            <a:r>
              <a:rPr lang="cs-CZ" altLang="cs-CZ" sz="2500" smtClean="0"/>
              <a:t>Zjištění: Preference pro Rep a Dem kandidáta se mezi skupinou 1 a 2 lišila o 8%, lišil se i postoj k tématům kampaně, méně významně. Tón novin má efekt na výsledek kampaně.</a:t>
            </a:r>
          </a:p>
          <a:p>
            <a:pPr>
              <a:lnSpc>
                <a:spcPct val="80000"/>
              </a:lnSpc>
              <a:buFont typeface="Wingdings" pitchFamily="2" charset="2"/>
              <a:buNone/>
            </a:pPr>
            <a:endParaRPr lang="cs-CZ" altLang="cs-CZ" sz="2500" smtClean="0"/>
          </a:p>
          <a:p>
            <a:pPr>
              <a:lnSpc>
                <a:spcPct val="80000"/>
              </a:lnSpc>
              <a:buFont typeface="Wingdings" pitchFamily="2" charset="2"/>
              <a:buNone/>
            </a:pPr>
            <a:r>
              <a:rPr lang="cs-CZ" altLang="cs-CZ" sz="2500" smtClean="0"/>
              <a:t>Výhody x nevýhody zvoleného postupu?</a:t>
            </a:r>
          </a:p>
          <a:p>
            <a:pPr>
              <a:lnSpc>
                <a:spcPct val="80000"/>
              </a:lnSpc>
              <a:buFont typeface="Wingdings" pitchFamily="2" charset="2"/>
              <a:buNone/>
            </a:pPr>
            <a:endParaRPr lang="cs-CZ" altLang="cs-CZ" sz="2500" smtClean="0"/>
          </a:p>
          <a:p>
            <a:pPr>
              <a:lnSpc>
                <a:spcPct val="80000"/>
              </a:lnSpc>
              <a:buFont typeface="Wingdings" pitchFamily="2" charset="2"/>
              <a:buNone/>
            </a:pPr>
            <a:endParaRPr lang="cs-CZ" altLang="cs-CZ" sz="2500" smtClean="0"/>
          </a:p>
          <a:p>
            <a:pPr>
              <a:lnSpc>
                <a:spcPct val="80000"/>
              </a:lnSpc>
              <a:buFont typeface="Wingdings" pitchFamily="2" charset="2"/>
              <a:buNone/>
            </a:pPr>
            <a:endParaRPr lang="cs-CZ" altLang="cs-CZ" sz="2500" smtClean="0"/>
          </a:p>
        </p:txBody>
      </p:sp>
    </p:spTree>
    <p:extLst>
      <p:ext uri="{BB962C8B-B14F-4D97-AF65-F5344CB8AC3E}">
        <p14:creationId xmlns:p14="http://schemas.microsoft.com/office/powerpoint/2010/main" val="14592704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4</a:t>
            </a:r>
            <a:endParaRPr lang="cs-CZ" dirty="0"/>
          </a:p>
        </p:txBody>
      </p:sp>
      <p:sp>
        <p:nvSpPr>
          <p:cNvPr id="3" name="Content Placeholder 2"/>
          <p:cNvSpPr>
            <a:spLocks noGrp="1"/>
          </p:cNvSpPr>
          <p:nvPr>
            <p:ph idx="1"/>
          </p:nvPr>
        </p:nvSpPr>
        <p:spPr/>
        <p:txBody>
          <a:bodyPr/>
          <a:lstStyle/>
          <a:p>
            <a:r>
              <a:rPr lang="cs-CZ" dirty="0" smtClean="0"/>
              <a:t>Navrhněte</a:t>
            </a:r>
            <a:r>
              <a:rPr lang="cs-CZ" dirty="0"/>
              <a:t>, co by mohla ovlivňovat závislá proměnná z předchozího příkladu (tj., kde by se mohla stát nezávislou proměnnou) a posuďte, jak pak bude vypadat tato závislá proměnná, pokud bude nezávislá proměnná dosahovat nízkých a vysokých hodnot.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5</a:t>
            </a:r>
            <a:endParaRPr lang="cs-CZ" dirty="0"/>
          </a:p>
        </p:txBody>
      </p:sp>
      <p:sp>
        <p:nvSpPr>
          <p:cNvPr id="3" name="Content Placeholder 2"/>
          <p:cNvSpPr>
            <a:spLocks noGrp="1"/>
          </p:cNvSpPr>
          <p:nvPr>
            <p:ph idx="1"/>
          </p:nvPr>
        </p:nvSpPr>
        <p:spPr/>
        <p:txBody>
          <a:bodyPr/>
          <a:lstStyle/>
          <a:p>
            <a:endParaRPr lang="cs-CZ" dirty="0" smtClean="0"/>
          </a:p>
          <a:p>
            <a:endParaRPr lang="cs-CZ" dirty="0"/>
          </a:p>
          <a:p>
            <a:r>
              <a:rPr lang="cs-CZ" dirty="0"/>
              <a:t>2.3. Popište průběh </a:t>
            </a:r>
            <a:r>
              <a:rPr lang="cs-CZ" u="sng" dirty="0"/>
              <a:t>přímé prezidentské volby v ČR </a:t>
            </a:r>
            <a:r>
              <a:rPr lang="cs-CZ" u="sng" dirty="0" smtClean="0"/>
              <a:t>2012/13 tak</a:t>
            </a:r>
            <a:r>
              <a:rPr lang="cs-CZ" dirty="0" smtClean="0"/>
              <a:t>, že ho rozdělíte </a:t>
            </a:r>
            <a:r>
              <a:rPr lang="cs-CZ" dirty="0"/>
              <a:t>do jednotlivých dimenzí- tj. co vše bychom na </a:t>
            </a:r>
            <a:r>
              <a:rPr lang="cs-CZ" dirty="0" smtClean="0"/>
              <a:t>ní </a:t>
            </a:r>
            <a:r>
              <a:rPr lang="cs-CZ" dirty="0"/>
              <a:t>mohli zkoumat </a:t>
            </a:r>
            <a:r>
              <a:rPr lang="cs-CZ" dirty="0" smtClean="0"/>
              <a:t>(aspoň pět dimenzí).</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6</a:t>
            </a:r>
            <a:endParaRPr lang="cs-CZ" dirty="0"/>
          </a:p>
        </p:txBody>
      </p:sp>
      <p:sp>
        <p:nvSpPr>
          <p:cNvPr id="3" name="Content Placeholder 2"/>
          <p:cNvSpPr>
            <a:spLocks noGrp="1"/>
          </p:cNvSpPr>
          <p:nvPr>
            <p:ph idx="1"/>
          </p:nvPr>
        </p:nvSpPr>
        <p:spPr/>
        <p:txBody>
          <a:bodyPr/>
          <a:lstStyle/>
          <a:p>
            <a:endParaRPr lang="cs-CZ" dirty="0" smtClean="0"/>
          </a:p>
          <a:p>
            <a:endParaRPr lang="cs-CZ" dirty="0"/>
          </a:p>
          <a:p>
            <a:r>
              <a:rPr lang="cs-CZ" dirty="0"/>
              <a:t>2.3.2. U každé z nich nabídněte vysvětlení, proč byla její hodnota taková, jaká byla.</a:t>
            </a:r>
          </a:p>
          <a:p>
            <a:pPr>
              <a:buNone/>
            </a:pP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7</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r>
              <a:rPr lang="cs-CZ" dirty="0"/>
              <a:t>2.3.2. U každé z nich nabídněte vysvětlení, proč byla její hodnota taková, jaká byla.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8</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r>
              <a:rPr lang="cs-CZ" dirty="0"/>
              <a:t>2.3.3. Zkuste tyto vztahy více generalizovat a vytvořit z nich kauzální argumenty.</a:t>
            </a:r>
          </a:p>
          <a:p>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9</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r>
              <a:rPr lang="cs-CZ" dirty="0" smtClean="0"/>
              <a:t>Tyto kauzální argumenty operacionalizujte</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10</a:t>
            </a:r>
            <a:endParaRPr lang="cs-CZ" dirty="0"/>
          </a:p>
        </p:txBody>
      </p:sp>
      <p:sp>
        <p:nvSpPr>
          <p:cNvPr id="3" name="Content Placeholder 2"/>
          <p:cNvSpPr>
            <a:spLocks noGrp="1"/>
          </p:cNvSpPr>
          <p:nvPr>
            <p:ph idx="1"/>
          </p:nvPr>
        </p:nvSpPr>
        <p:spPr/>
        <p:txBody>
          <a:bodyPr/>
          <a:lstStyle/>
          <a:p>
            <a:r>
              <a:rPr lang="cs-CZ" dirty="0" smtClean="0"/>
              <a:t>Uvažujte </a:t>
            </a:r>
            <a:r>
              <a:rPr lang="cs-CZ" dirty="0"/>
              <a:t>nyní o tom, že by </a:t>
            </a:r>
            <a:r>
              <a:rPr lang="cs-CZ" u="sng" dirty="0"/>
              <a:t>volba </a:t>
            </a:r>
            <a:r>
              <a:rPr lang="cs-CZ" u="sng" smtClean="0"/>
              <a:t>prezidenta 2012/13 </a:t>
            </a:r>
            <a:r>
              <a:rPr lang="cs-CZ" u="sng" dirty="0"/>
              <a:t>probíhala </a:t>
            </a:r>
            <a:r>
              <a:rPr lang="cs-CZ" u="sng" dirty="0" smtClean="0"/>
              <a:t>parlamentem</a:t>
            </a:r>
          </a:p>
          <a:p>
            <a:endParaRPr lang="cs-CZ" dirty="0"/>
          </a:p>
          <a:p>
            <a:r>
              <a:rPr lang="cs-CZ" dirty="0" smtClean="0"/>
              <a:t>Zkoumali byste na ní stejné dimenze a proč? Jsou tam nějaké důležitější?</a:t>
            </a:r>
            <a:endParaRPr lang="cs-CZ" dirty="0"/>
          </a:p>
          <a:p>
            <a:endParaRPr lang="cs-CZ" dirty="0" smtClean="0"/>
          </a:p>
          <a:p>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11</a:t>
            </a:r>
            <a:endParaRPr lang="cs-CZ" dirty="0"/>
          </a:p>
        </p:txBody>
      </p:sp>
      <p:sp>
        <p:nvSpPr>
          <p:cNvPr id="3" name="Content Placeholder 2"/>
          <p:cNvSpPr>
            <a:spLocks noGrp="1"/>
          </p:cNvSpPr>
          <p:nvPr>
            <p:ph idx="1"/>
          </p:nvPr>
        </p:nvSpPr>
        <p:spPr/>
        <p:txBody>
          <a:bodyPr/>
          <a:lstStyle/>
          <a:p>
            <a:endParaRPr lang="cs-CZ" dirty="0" smtClean="0"/>
          </a:p>
          <a:p>
            <a:endParaRPr lang="cs-CZ" dirty="0"/>
          </a:p>
          <a:p>
            <a:r>
              <a:rPr lang="cs-CZ" dirty="0" smtClean="0"/>
              <a:t>U nových problémů nabídněte vysvětlení</a:t>
            </a:r>
            <a:r>
              <a:rPr lang="cs-CZ" dirty="0"/>
              <a:t>, proč by hodnota byla taková, jaká by byla </a:t>
            </a:r>
            <a:r>
              <a:rPr lang="cs-CZ" dirty="0" smtClean="0"/>
              <a:t>(„stala by se tak, jak se stala“)</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12775" y="228600"/>
            <a:ext cx="8153400" cy="990600"/>
          </a:xfrm>
        </p:spPr>
        <p:txBody>
          <a:bodyPr/>
          <a:lstStyle/>
          <a:p>
            <a:pPr eaLnBrk="1" hangingPunct="1"/>
            <a:r>
              <a:rPr lang="cs-CZ" altLang="cs-CZ" smtClean="0"/>
              <a:t>Observační studie</a:t>
            </a:r>
          </a:p>
        </p:txBody>
      </p:sp>
      <p:sp>
        <p:nvSpPr>
          <p:cNvPr id="28675" name="Rectangle 3"/>
          <p:cNvSpPr>
            <a:spLocks noGrp="1" noChangeArrowheads="1"/>
          </p:cNvSpPr>
          <p:nvPr>
            <p:ph type="body" idx="1"/>
          </p:nvPr>
        </p:nvSpPr>
        <p:spPr>
          <a:xfrm>
            <a:off x="612775" y="1600200"/>
            <a:ext cx="8153400" cy="4495800"/>
          </a:xfrm>
        </p:spPr>
        <p:txBody>
          <a:bodyPr/>
          <a:lstStyle/>
          <a:p>
            <a:pPr eaLnBrk="1" hangingPunct="1"/>
            <a:r>
              <a:rPr lang="cs-CZ" altLang="cs-CZ" sz="2800" smtClean="0"/>
              <a:t>Výzkumník sleduje jednotky výzkumu a měří hodnoty proměnných</a:t>
            </a:r>
          </a:p>
          <a:p>
            <a:pPr eaLnBrk="1" hangingPunct="1"/>
            <a:endParaRPr lang="cs-CZ" altLang="cs-CZ" sz="2800" smtClean="0"/>
          </a:p>
          <a:p>
            <a:pPr eaLnBrk="1" hangingPunct="1">
              <a:buFont typeface="Wingdings" pitchFamily="2" charset="2"/>
              <a:buNone/>
            </a:pPr>
            <a:endParaRPr lang="cs-CZ" altLang="cs-CZ" sz="2800" smtClean="0"/>
          </a:p>
          <a:p>
            <a:pPr eaLnBrk="1" hangingPunct="1">
              <a:buFont typeface="Wingdings" pitchFamily="2" charset="2"/>
              <a:buNone/>
            </a:pPr>
            <a:r>
              <a:rPr lang="cs-CZ" altLang="cs-CZ" sz="2800" b="1" smtClean="0"/>
              <a:t>Nesnaží se žádnou z (nezávislých) proměnných manipulovat</a:t>
            </a:r>
          </a:p>
          <a:p>
            <a:pPr eaLnBrk="1" hangingPunct="1">
              <a:buFont typeface="Wingdings" pitchFamily="2" charset="2"/>
              <a:buNone/>
            </a:pPr>
            <a:endParaRPr lang="cs-CZ" altLang="cs-CZ" sz="2800" smtClean="0"/>
          </a:p>
          <a:p>
            <a:pPr eaLnBrk="1" hangingPunct="1">
              <a:buFont typeface="Wingdings" pitchFamily="2" charset="2"/>
              <a:buNone/>
            </a:pPr>
            <a:endParaRPr lang="cs-CZ" altLang="cs-CZ" sz="2800" smtClean="0"/>
          </a:p>
          <a:p>
            <a:pPr eaLnBrk="1" hangingPunct="1">
              <a:buFont typeface="Wingdings" pitchFamily="2" charset="2"/>
              <a:buNone/>
            </a:pPr>
            <a:endParaRPr lang="cs-CZ" altLang="cs-CZ" sz="2800" smtClean="0"/>
          </a:p>
        </p:txBody>
      </p:sp>
    </p:spTree>
    <p:extLst>
      <p:ext uri="{BB962C8B-B14F-4D97-AF65-F5344CB8AC3E}">
        <p14:creationId xmlns:p14="http://schemas.microsoft.com/office/powerpoint/2010/main" val="288909278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612775" y="228600"/>
            <a:ext cx="8153400" cy="990600"/>
          </a:xfrm>
        </p:spPr>
        <p:txBody>
          <a:bodyPr>
            <a:normAutofit fontScale="90000"/>
          </a:bodyPr>
          <a:lstStyle/>
          <a:p>
            <a:pPr eaLnBrk="1" hangingPunct="1"/>
            <a:r>
              <a:rPr lang="cs-CZ" altLang="cs-CZ" smtClean="0"/>
              <a:t>Dva druhy observačních studií: průřezové a longitudinální</a:t>
            </a:r>
          </a:p>
        </p:txBody>
      </p:sp>
      <p:sp>
        <p:nvSpPr>
          <p:cNvPr id="29699" name="Zástupný symbol pro obsah 2"/>
          <p:cNvSpPr>
            <a:spLocks noGrp="1"/>
          </p:cNvSpPr>
          <p:nvPr>
            <p:ph sz="quarter" idx="1"/>
          </p:nvPr>
        </p:nvSpPr>
        <p:spPr>
          <a:xfrm>
            <a:off x="612775" y="1600200"/>
            <a:ext cx="8153400" cy="4495800"/>
          </a:xfrm>
        </p:spPr>
        <p:txBody>
          <a:bodyPr>
            <a:normAutofit fontScale="85000" lnSpcReduction="20000"/>
          </a:bodyPr>
          <a:lstStyle/>
          <a:p>
            <a:pPr eaLnBrk="1" hangingPunct="1">
              <a:buFont typeface="Wingdings" pitchFamily="2" charset="2"/>
              <a:buNone/>
            </a:pPr>
            <a:r>
              <a:rPr lang="cs-CZ" altLang="cs-CZ" b="1" smtClean="0"/>
              <a:t>Průřezové</a:t>
            </a:r>
            <a:r>
              <a:rPr lang="cs-CZ" altLang="cs-CZ" smtClean="0"/>
              <a:t> (cross - sectional): zaměřují se na zkoumání více případů v jednom čase</a:t>
            </a:r>
          </a:p>
          <a:p>
            <a:pPr eaLnBrk="1" hangingPunct="1">
              <a:buFont typeface="Wingdings" pitchFamily="2" charset="2"/>
              <a:buNone/>
            </a:pPr>
            <a:r>
              <a:rPr lang="cs-CZ" altLang="cs-CZ" b="1" smtClean="0"/>
              <a:t>Longitudinální </a:t>
            </a:r>
            <a:r>
              <a:rPr lang="cs-CZ" altLang="cs-CZ" smtClean="0"/>
              <a:t>(time - series): srovnávají jeden případ ve více časech</a:t>
            </a:r>
          </a:p>
          <a:p>
            <a:pPr eaLnBrk="1" hangingPunct="1">
              <a:buFont typeface="Wingdings" pitchFamily="2" charset="2"/>
              <a:buNone/>
            </a:pPr>
            <a:r>
              <a:rPr lang="cs-CZ" altLang="cs-CZ" b="1" smtClean="0"/>
              <a:t>Kombinace obou</a:t>
            </a:r>
          </a:p>
          <a:p>
            <a:pPr eaLnBrk="1" hangingPunct="1">
              <a:buFont typeface="Wingdings" pitchFamily="2" charset="2"/>
              <a:buNone/>
            </a:pPr>
            <a:endParaRPr lang="cs-CZ" altLang="cs-CZ" b="1" smtClean="0"/>
          </a:p>
          <a:p>
            <a:pPr eaLnBrk="1" hangingPunct="1">
              <a:buFont typeface="Wingdings" pitchFamily="2" charset="2"/>
              <a:buNone/>
            </a:pPr>
            <a:r>
              <a:rPr lang="cs-CZ" altLang="cs-CZ" smtClean="0"/>
              <a:t>Příklad: existuje hypotéza, že s vyšší nezaměstnaností se zvyšuje deficit státního rozpočtu.</a:t>
            </a:r>
          </a:p>
          <a:p>
            <a:pPr eaLnBrk="1" hangingPunct="1">
              <a:buFont typeface="Wingdings" pitchFamily="2" charset="2"/>
              <a:buNone/>
            </a:pPr>
            <a:r>
              <a:rPr lang="cs-CZ" altLang="cs-CZ" smtClean="0"/>
              <a:t>V prvním případě by se testovalo např. na zemích EU v roce </a:t>
            </a:r>
            <a:r>
              <a:rPr lang="cs-CZ" altLang="cs-CZ" sz="2400" smtClean="0"/>
              <a:t>2010</a:t>
            </a:r>
            <a:r>
              <a:rPr lang="cs-CZ" altLang="cs-CZ" smtClean="0"/>
              <a:t>, ve druhém na konkrétní zemi v dlouhé časové řadě.</a:t>
            </a:r>
          </a:p>
        </p:txBody>
      </p:sp>
    </p:spTree>
    <p:extLst>
      <p:ext uri="{BB962C8B-B14F-4D97-AF65-F5344CB8AC3E}">
        <p14:creationId xmlns:p14="http://schemas.microsoft.com/office/powerpoint/2010/main" val="3734004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12775" y="228600"/>
            <a:ext cx="8153400" cy="990600"/>
          </a:xfrm>
        </p:spPr>
        <p:txBody>
          <a:bodyPr>
            <a:normAutofit fontScale="90000"/>
          </a:bodyPr>
          <a:lstStyle/>
          <a:p>
            <a:r>
              <a:rPr lang="cs-CZ" altLang="cs-CZ" sz="3200" smtClean="0"/>
              <a:t>Experiment a observační studie: prostředek ustavování kauzality (KW strike back!)</a:t>
            </a:r>
          </a:p>
        </p:txBody>
      </p:sp>
      <p:sp>
        <p:nvSpPr>
          <p:cNvPr id="30723" name="Content Placeholder 2"/>
          <p:cNvSpPr>
            <a:spLocks noGrp="1"/>
          </p:cNvSpPr>
          <p:nvPr>
            <p:ph sz="quarter" idx="1"/>
          </p:nvPr>
        </p:nvSpPr>
        <p:spPr>
          <a:xfrm>
            <a:off x="612775" y="1600200"/>
            <a:ext cx="8153400" cy="4852988"/>
          </a:xfrm>
        </p:spPr>
        <p:txBody>
          <a:bodyPr>
            <a:normAutofit fontScale="92500" lnSpcReduction="10000"/>
          </a:bodyPr>
          <a:lstStyle/>
          <a:p>
            <a:pPr>
              <a:buFont typeface="Wingdings" pitchFamily="2" charset="2"/>
              <a:buNone/>
            </a:pPr>
            <a:r>
              <a:rPr lang="cs-CZ" altLang="cs-CZ" smtClean="0"/>
              <a:t>Abychom mohli mezi dvěma proměnnými konstatovat kauzální vztah (nezávislá proměnná X ovlivňuje závislou Y):</a:t>
            </a:r>
          </a:p>
          <a:p>
            <a:pPr>
              <a:buFont typeface="Wingdings" pitchFamily="2" charset="2"/>
              <a:buAutoNum type="arabicPeriod"/>
            </a:pPr>
            <a:r>
              <a:rPr lang="cs-CZ" altLang="cs-CZ" smtClean="0"/>
              <a:t>Musí existovat věrohodný mechanismus, který spojuje X a Y.</a:t>
            </a:r>
          </a:p>
          <a:p>
            <a:pPr>
              <a:buFont typeface="Wingdings" pitchFamily="2" charset="2"/>
              <a:buAutoNum type="arabicPeriod"/>
            </a:pPr>
            <a:r>
              <a:rPr lang="cs-CZ" altLang="cs-CZ" smtClean="0"/>
              <a:t>Musíme si být jisti, že to není naopak a Y neovlivňuje X</a:t>
            </a:r>
          </a:p>
          <a:p>
            <a:pPr>
              <a:buFont typeface="Wingdings" pitchFamily="2" charset="2"/>
              <a:buAutoNum type="arabicPeriod"/>
            </a:pPr>
            <a:r>
              <a:rPr lang="cs-CZ" altLang="cs-CZ" smtClean="0"/>
              <a:t>Mění se Y s tím, jak se mění X (kovariance).</a:t>
            </a:r>
          </a:p>
          <a:p>
            <a:pPr>
              <a:buFont typeface="Wingdings" pitchFamily="2" charset="2"/>
              <a:buAutoNum type="arabicPeriod"/>
            </a:pPr>
            <a:r>
              <a:rPr lang="cs-CZ" altLang="cs-CZ" smtClean="0"/>
              <a:t>Neeexistuje nějaká proměnná Z, která zároveň ovlivňuje X a Y.</a:t>
            </a:r>
          </a:p>
        </p:txBody>
      </p:sp>
    </p:spTree>
    <p:extLst>
      <p:ext uri="{BB962C8B-B14F-4D97-AF65-F5344CB8AC3E}">
        <p14:creationId xmlns:p14="http://schemas.microsoft.com/office/powerpoint/2010/main" val="515047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12775" y="228600"/>
            <a:ext cx="8153400" cy="990600"/>
          </a:xfrm>
        </p:spPr>
        <p:txBody>
          <a:bodyPr/>
          <a:lstStyle/>
          <a:p>
            <a:r>
              <a:rPr lang="cs-CZ" altLang="cs-CZ" smtClean="0"/>
              <a:t>ÚKOL</a:t>
            </a:r>
          </a:p>
        </p:txBody>
      </p:sp>
      <p:sp>
        <p:nvSpPr>
          <p:cNvPr id="31747" name="Content Placeholder 2"/>
          <p:cNvSpPr>
            <a:spLocks noGrp="1"/>
          </p:cNvSpPr>
          <p:nvPr>
            <p:ph sz="quarter" idx="1"/>
          </p:nvPr>
        </p:nvSpPr>
        <p:spPr>
          <a:xfrm>
            <a:off x="612775" y="1600200"/>
            <a:ext cx="8153400" cy="4495800"/>
          </a:xfrm>
        </p:spPr>
        <p:txBody>
          <a:bodyPr/>
          <a:lstStyle/>
          <a:p>
            <a:endParaRPr lang="cs-CZ" altLang="cs-CZ" smtClean="0"/>
          </a:p>
          <a:p>
            <a:pPr>
              <a:buFont typeface="Wingdings" pitchFamily="2" charset="2"/>
              <a:buNone/>
            </a:pPr>
            <a:endParaRPr lang="cs-CZ" altLang="cs-CZ" smtClean="0"/>
          </a:p>
          <a:p>
            <a:pPr>
              <a:buFont typeface="Wingdings" pitchFamily="2" charset="2"/>
              <a:buNone/>
            </a:pPr>
            <a:endParaRPr lang="cs-CZ" altLang="cs-CZ" smtClean="0"/>
          </a:p>
          <a:p>
            <a:r>
              <a:rPr lang="cs-CZ" altLang="cs-CZ" smtClean="0"/>
              <a:t>Jak to experiment a observační studie splňují?</a:t>
            </a:r>
          </a:p>
          <a:p>
            <a:pPr>
              <a:buFont typeface="Wingdings" pitchFamily="2" charset="2"/>
              <a:buNone/>
            </a:pPr>
            <a:endParaRPr lang="cs-CZ" altLang="cs-CZ" smtClean="0"/>
          </a:p>
        </p:txBody>
      </p:sp>
    </p:spTree>
    <p:extLst>
      <p:ext uri="{BB962C8B-B14F-4D97-AF65-F5344CB8AC3E}">
        <p14:creationId xmlns:p14="http://schemas.microsoft.com/office/powerpoint/2010/main" val="125435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a:xfrm>
            <a:off x="612775" y="228600"/>
            <a:ext cx="8153400" cy="990600"/>
          </a:xfrm>
        </p:spPr>
        <p:txBody>
          <a:bodyPr>
            <a:normAutofit fontScale="90000"/>
          </a:bodyPr>
          <a:lstStyle/>
          <a:p>
            <a:pPr eaLnBrk="1" hangingPunct="1"/>
            <a:r>
              <a:rPr lang="cs-CZ" altLang="cs-CZ" smtClean="0"/>
              <a:t>Nevýhody experimentu a observačních studií</a:t>
            </a:r>
          </a:p>
        </p:txBody>
      </p:sp>
      <p:sp>
        <p:nvSpPr>
          <p:cNvPr id="32771" name="Zástupný symbol pro obsah 2"/>
          <p:cNvSpPr>
            <a:spLocks noGrp="1"/>
          </p:cNvSpPr>
          <p:nvPr>
            <p:ph sz="quarter" idx="1"/>
          </p:nvPr>
        </p:nvSpPr>
        <p:spPr>
          <a:xfrm>
            <a:off x="612775" y="1600200"/>
            <a:ext cx="8153400" cy="4495800"/>
          </a:xfrm>
        </p:spPr>
        <p:txBody>
          <a:bodyPr>
            <a:normAutofit fontScale="92500" lnSpcReduction="10000"/>
          </a:bodyPr>
          <a:lstStyle/>
          <a:p>
            <a:pPr eaLnBrk="1" hangingPunct="1"/>
            <a:endParaRPr lang="cs-CZ" altLang="cs-CZ" b="1" smtClean="0"/>
          </a:p>
          <a:p>
            <a:pPr eaLnBrk="1" hangingPunct="1"/>
            <a:r>
              <a:rPr lang="cs-CZ" altLang="cs-CZ" b="1" smtClean="0"/>
              <a:t>Experiment</a:t>
            </a:r>
            <a:r>
              <a:rPr lang="cs-CZ" altLang="cs-CZ" smtClean="0"/>
              <a:t>: </a:t>
            </a:r>
          </a:p>
          <a:p>
            <a:pPr eaLnBrk="1" hangingPunct="1"/>
            <a:r>
              <a:rPr lang="cs-CZ" altLang="cs-CZ" smtClean="0"/>
              <a:t>obtížná proveditelnost v některých případech</a:t>
            </a:r>
          </a:p>
          <a:p>
            <a:pPr eaLnBrk="1" hangingPunct="1"/>
            <a:r>
              <a:rPr lang="cs-CZ" altLang="cs-CZ" smtClean="0"/>
              <a:t>problematická externí validita</a:t>
            </a:r>
          </a:p>
          <a:p>
            <a:pPr eaLnBrk="1" hangingPunct="1">
              <a:buFont typeface="Wingdings" pitchFamily="2" charset="2"/>
              <a:buNone/>
            </a:pPr>
            <a:endParaRPr lang="cs-CZ" altLang="cs-CZ" smtClean="0"/>
          </a:p>
          <a:p>
            <a:pPr eaLnBrk="1" hangingPunct="1"/>
            <a:r>
              <a:rPr lang="cs-CZ" altLang="cs-CZ" b="1" smtClean="0"/>
              <a:t>Observační studie</a:t>
            </a:r>
          </a:p>
          <a:p>
            <a:pPr eaLnBrk="1" hangingPunct="1">
              <a:buFontTx/>
              <a:buChar char="-"/>
            </a:pPr>
            <a:r>
              <a:rPr lang="cs-CZ" altLang="cs-CZ" smtClean="0"/>
              <a:t>Obtížná kontrola „čtvrté kauzální překážky“</a:t>
            </a:r>
          </a:p>
          <a:p>
            <a:pPr eaLnBrk="1" hangingPunct="1">
              <a:buFontTx/>
              <a:buChar char="-"/>
            </a:pPr>
            <a:r>
              <a:rPr lang="cs-CZ" altLang="cs-CZ" smtClean="0"/>
              <a:t>Nemůžeme si být skoro nikdy zcela jisti, že ve hře nejsou ještě nezávislé proměnné. </a:t>
            </a:r>
          </a:p>
        </p:txBody>
      </p:sp>
    </p:spTree>
    <p:extLst>
      <p:ext uri="{BB962C8B-B14F-4D97-AF65-F5344CB8AC3E}">
        <p14:creationId xmlns:p14="http://schemas.microsoft.com/office/powerpoint/2010/main" val="4032552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12775" y="228600"/>
            <a:ext cx="8153400" cy="990600"/>
          </a:xfrm>
        </p:spPr>
        <p:txBody>
          <a:bodyPr>
            <a:normAutofit fontScale="90000"/>
          </a:bodyPr>
          <a:lstStyle/>
          <a:p>
            <a:pPr eaLnBrk="1" fontAlgn="auto" hangingPunct="1">
              <a:spcAft>
                <a:spcPts val="0"/>
              </a:spcAft>
              <a:defRPr/>
            </a:pPr>
            <a:r>
              <a:rPr lang="cs-CZ" sz="3200" dirty="0"/>
              <a:t>Jak získat data o malém množství případů (typicky jednom</a:t>
            </a:r>
            <a:r>
              <a:rPr lang="cs-CZ" sz="3200" dirty="0" smtClean="0"/>
              <a:t>): vztah k teorii.</a:t>
            </a:r>
            <a:endParaRPr lang="cs-CZ" sz="3200" dirty="0"/>
          </a:p>
        </p:txBody>
      </p:sp>
      <p:sp>
        <p:nvSpPr>
          <p:cNvPr id="33795" name="Rectangle 3"/>
          <p:cNvSpPr>
            <a:spLocks noGrp="1" noChangeArrowheads="1"/>
          </p:cNvSpPr>
          <p:nvPr>
            <p:ph type="body" idx="1"/>
          </p:nvPr>
        </p:nvSpPr>
        <p:spPr>
          <a:xfrm>
            <a:off x="612775" y="1600200"/>
            <a:ext cx="8153400" cy="4495800"/>
          </a:xfrm>
        </p:spPr>
        <p:txBody>
          <a:bodyPr>
            <a:normAutofit lnSpcReduction="10000"/>
          </a:bodyPr>
          <a:lstStyle/>
          <a:p>
            <a:pPr eaLnBrk="1" hangingPunct="1"/>
            <a:r>
              <a:rPr lang="cs-CZ" altLang="cs-CZ" b="1" smtClean="0"/>
              <a:t>Případová studie</a:t>
            </a:r>
            <a:r>
              <a:rPr lang="cs-CZ" altLang="cs-CZ" smtClean="0"/>
              <a:t> (klíčový výběr případu- „nejpravděpodobnější“, „nejméně pravděpodobný“ vzhledem k teorii, k níž se vztahuje).</a:t>
            </a:r>
          </a:p>
          <a:p>
            <a:pPr eaLnBrk="1" hangingPunct="1">
              <a:buFont typeface="Wingdings" pitchFamily="2" charset="2"/>
              <a:buNone/>
            </a:pPr>
            <a:endParaRPr lang="cs-CZ" altLang="cs-CZ" sz="1400" smtClean="0"/>
          </a:p>
          <a:p>
            <a:pPr eaLnBrk="1" hangingPunct="1">
              <a:buFont typeface="Wingdings" pitchFamily="2" charset="2"/>
              <a:buNone/>
            </a:pPr>
            <a:r>
              <a:rPr lang="cs-CZ" altLang="cs-CZ" sz="1400" smtClean="0"/>
              <a:t>Př: Lidé, kteří volí, vykazují závažné předsudky o stavu ekonomiky,</a:t>
            </a:r>
          </a:p>
          <a:p>
            <a:pPr eaLnBrk="1" hangingPunct="1">
              <a:buFont typeface="Wingdings" pitchFamily="2" charset="2"/>
              <a:buNone/>
            </a:pPr>
            <a:r>
              <a:rPr lang="cs-CZ" altLang="cs-CZ" sz="1400" smtClean="0"/>
              <a:t>Studium „nejméně pravděpodobného případu“: studenti ekonomie (pokud zjistíme, že i oni, projektujeme na celou populaci)</a:t>
            </a:r>
          </a:p>
          <a:p>
            <a:pPr eaLnBrk="1" hangingPunct="1">
              <a:buFont typeface="Wingdings" pitchFamily="2" charset="2"/>
              <a:buNone/>
            </a:pPr>
            <a:r>
              <a:rPr lang="cs-CZ" altLang="cs-CZ" sz="1400" smtClean="0"/>
              <a:t>Př.: Postkomunistické země s vysokým podílem katolíků mají konzervativní legislativu v sociální oblasti.</a:t>
            </a:r>
          </a:p>
          <a:p>
            <a:pPr eaLnBrk="1" hangingPunct="1">
              <a:buFont typeface="Wingdings" pitchFamily="2" charset="2"/>
              <a:buNone/>
            </a:pPr>
            <a:r>
              <a:rPr lang="cs-CZ" altLang="cs-CZ" sz="1400" smtClean="0"/>
              <a:t>Studium nejvíce pravděpodobného případu: Polsko (pokud zjistíme, že Polsko ne, zamítáme pro celý postkomunistický aréal).</a:t>
            </a:r>
          </a:p>
          <a:p>
            <a:pPr eaLnBrk="1" hangingPunct="1">
              <a:buFont typeface="Wingdings" pitchFamily="2" charset="2"/>
              <a:buNone/>
            </a:pPr>
            <a:endParaRPr lang="cs-CZ" altLang="cs-CZ" smtClean="0"/>
          </a:p>
          <a:p>
            <a:pPr eaLnBrk="1" hangingPunct="1"/>
            <a:r>
              <a:rPr lang="cs-CZ" altLang="cs-CZ" smtClean="0"/>
              <a:t>Hodně informací o málo objektech zkoumání</a:t>
            </a:r>
          </a:p>
        </p:txBody>
      </p:sp>
    </p:spTree>
    <p:extLst>
      <p:ext uri="{BB962C8B-B14F-4D97-AF65-F5344CB8AC3E}">
        <p14:creationId xmlns:p14="http://schemas.microsoft.com/office/powerpoint/2010/main" val="281101354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609600" y="228600"/>
            <a:ext cx="8153400" cy="990600"/>
          </a:xfrm>
        </p:spPr>
        <p:txBody>
          <a:bodyPr>
            <a:normAutofit fontScale="90000"/>
          </a:bodyPr>
          <a:lstStyle/>
          <a:p>
            <a:r>
              <a:rPr lang="cs-CZ" altLang="cs-CZ" sz="4000" smtClean="0"/>
              <a:t>Od designu výzkumu k datům: Jak si vybírat případy</a:t>
            </a:r>
          </a:p>
        </p:txBody>
      </p:sp>
      <p:sp>
        <p:nvSpPr>
          <p:cNvPr id="34819" name="Rectangle 3"/>
          <p:cNvSpPr>
            <a:spLocks noGrp="1"/>
          </p:cNvSpPr>
          <p:nvPr>
            <p:ph type="body" idx="1"/>
          </p:nvPr>
        </p:nvSpPr>
        <p:spPr>
          <a:xfrm>
            <a:off x="612775" y="1600200"/>
            <a:ext cx="8153400" cy="4525963"/>
          </a:xfrm>
        </p:spPr>
        <p:txBody>
          <a:bodyPr/>
          <a:lstStyle/>
          <a:p>
            <a:r>
              <a:rPr lang="cs-CZ" altLang="cs-CZ" smtClean="0"/>
              <a:t>Kromě </a:t>
            </a:r>
            <a:r>
              <a:rPr lang="cs-CZ" altLang="cs-CZ" b="1" smtClean="0"/>
              <a:t>případových studií</a:t>
            </a:r>
            <a:r>
              <a:rPr lang="cs-CZ" altLang="cs-CZ" smtClean="0"/>
              <a:t> sbíráme často data o větším množství případů, které jsou buďto z hlediska výběru případů:</a:t>
            </a:r>
          </a:p>
          <a:p>
            <a:endParaRPr lang="cs-CZ" altLang="cs-CZ" smtClean="0"/>
          </a:p>
          <a:p>
            <a:r>
              <a:rPr lang="cs-CZ" altLang="cs-CZ" b="1" smtClean="0"/>
              <a:t>Cenzus </a:t>
            </a:r>
            <a:r>
              <a:rPr lang="cs-CZ" altLang="cs-CZ" smtClean="0"/>
              <a:t>(vzorek představuje celou populaci)</a:t>
            </a:r>
          </a:p>
          <a:p>
            <a:endParaRPr lang="cs-CZ" altLang="cs-CZ" smtClean="0"/>
          </a:p>
          <a:p>
            <a:r>
              <a:rPr lang="cs-CZ" altLang="cs-CZ" b="1" smtClean="0"/>
              <a:t>Výběr </a:t>
            </a:r>
            <a:r>
              <a:rPr lang="cs-CZ" altLang="cs-CZ" smtClean="0"/>
              <a:t>(vybíráme jenom určité jednotky populace).</a:t>
            </a:r>
            <a:endParaRPr lang="cs-CZ" altLang="cs-CZ" b="1" smtClean="0"/>
          </a:p>
        </p:txBody>
      </p:sp>
    </p:spTree>
    <p:extLst>
      <p:ext uri="{BB962C8B-B14F-4D97-AF65-F5344CB8AC3E}">
        <p14:creationId xmlns:p14="http://schemas.microsoft.com/office/powerpoint/2010/main" val="4046251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TotalTime>
  <Words>1231</Words>
  <Application>Microsoft Office PowerPoint</Application>
  <PresentationFormat>Předvádění na obrazovce (4:3)</PresentationFormat>
  <Paragraphs>158</Paragraphs>
  <Slides>27</Slides>
  <Notes>1</Notes>
  <HiddenSlides>0</HiddenSlides>
  <MMClips>0</MMClips>
  <ScaleCrop>false</ScaleCrop>
  <HeadingPairs>
    <vt:vector size="4" baseType="variant">
      <vt:variant>
        <vt:lpstr>Motiv</vt:lpstr>
      </vt:variant>
      <vt:variant>
        <vt:i4>1</vt:i4>
      </vt:variant>
      <vt:variant>
        <vt:lpstr>Nadpisy snímků</vt:lpstr>
      </vt:variant>
      <vt:variant>
        <vt:i4>27</vt:i4>
      </vt:variant>
    </vt:vector>
  </HeadingPairs>
  <TitlesOfParts>
    <vt:vector size="28" baseType="lpstr">
      <vt:lpstr>Office Theme</vt:lpstr>
      <vt:lpstr>Experiment (Ansolabehere-Iyengar 1995) </vt:lpstr>
      <vt:lpstr>Příklad experimentu: (Gerber, Kaplan, Bergan 2007: Newspaper bias a identifikace se stranou/kandidátem) </vt:lpstr>
      <vt:lpstr>Observační studie</vt:lpstr>
      <vt:lpstr>Dva druhy observačních studií: průřezové a longitudinální</vt:lpstr>
      <vt:lpstr>Experiment a observační studie: prostředek ustavování kauzality (KW strike back!)</vt:lpstr>
      <vt:lpstr>ÚKOL</vt:lpstr>
      <vt:lpstr>Nevýhody experimentu a observačních studií</vt:lpstr>
      <vt:lpstr>Jak získat data o malém množství případů (typicky jednom): vztah k teorii.</vt:lpstr>
      <vt:lpstr>Od designu výzkumu k datům: Jak si vybírat případy</vt:lpstr>
      <vt:lpstr>Druhy výběrů</vt:lpstr>
      <vt:lpstr>Od designu výzkumu k datům: techniky sběru dat</vt:lpstr>
      <vt:lpstr>Pozorování</vt:lpstr>
      <vt:lpstr>Dotazování</vt:lpstr>
      <vt:lpstr>Obsahová analýza</vt:lpstr>
      <vt:lpstr>Sekundární analýza</vt:lpstr>
      <vt:lpstr>Seminář</vt:lpstr>
      <vt:lpstr>Úkol 1</vt:lpstr>
      <vt:lpstr>Úkol 2</vt:lpstr>
      <vt:lpstr>Úkol 3</vt:lpstr>
      <vt:lpstr>Úkol 4</vt:lpstr>
      <vt:lpstr>Úkol 5</vt:lpstr>
      <vt:lpstr>Úkol 6</vt:lpstr>
      <vt:lpstr>Úkol 7</vt:lpstr>
      <vt:lpstr>Úkol 8</vt:lpstr>
      <vt:lpstr>Úkol 9</vt:lpstr>
      <vt:lpstr>Úkol 10</vt:lpstr>
      <vt:lpstr>Úkol 11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 V POLITOLOGII III.-etika</dc:title>
  <dc:creator>Roman Chytilek</dc:creator>
  <cp:lastModifiedBy>Roman Chytilek</cp:lastModifiedBy>
  <cp:revision>15</cp:revision>
  <dcterms:created xsi:type="dcterms:W3CDTF">2013-10-29T20:45:23Z</dcterms:created>
  <dcterms:modified xsi:type="dcterms:W3CDTF">2015-11-03T16:04:22Z</dcterms:modified>
</cp:coreProperties>
</file>