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93" r:id="rId4"/>
    <p:sldId id="259" r:id="rId5"/>
    <p:sldId id="260" r:id="rId6"/>
    <p:sldId id="262" r:id="rId7"/>
    <p:sldId id="261" r:id="rId8"/>
    <p:sldId id="263" r:id="rId9"/>
    <p:sldId id="295" r:id="rId10"/>
    <p:sldId id="290" r:id="rId11"/>
    <p:sldId id="294" r:id="rId12"/>
    <p:sldId id="291" r:id="rId13"/>
    <p:sldId id="265" r:id="rId14"/>
    <p:sldId id="266" r:id="rId15"/>
    <p:sldId id="267" r:id="rId16"/>
    <p:sldId id="268" r:id="rId17"/>
    <p:sldId id="296" r:id="rId18"/>
    <p:sldId id="269" r:id="rId19"/>
    <p:sldId id="297" r:id="rId20"/>
    <p:sldId id="292" r:id="rId21"/>
    <p:sldId id="271" r:id="rId22"/>
    <p:sldId id="270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4" r:id="rId35"/>
    <p:sldId id="283" r:id="rId36"/>
    <p:sldId id="285" r:id="rId37"/>
    <p:sldId id="286" r:id="rId38"/>
    <p:sldId id="287" r:id="rId39"/>
    <p:sldId id="289" r:id="rId40"/>
    <p:sldId id="288" r:id="rId4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-16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printerSettings" Target="printerSettings/printerSettings1.bin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0338-A924-6A4C-B961-EEF3DD92E66B}" type="datetimeFigureOut">
              <a:rPr lang="en-US" smtClean="0"/>
              <a:t>24/11/15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9433-00A0-CE40-B879-6557A094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72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0338-A924-6A4C-B961-EEF3DD92E66B}" type="datetimeFigureOut">
              <a:rPr lang="en-US" smtClean="0"/>
              <a:t>24/11/15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9433-00A0-CE40-B879-6557A094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375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0338-A924-6A4C-B961-EEF3DD92E66B}" type="datetimeFigureOut">
              <a:rPr lang="en-US" smtClean="0"/>
              <a:t>24/11/15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9433-00A0-CE40-B879-6557A094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54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0338-A924-6A4C-B961-EEF3DD92E66B}" type="datetimeFigureOut">
              <a:rPr lang="en-US" smtClean="0"/>
              <a:t>24/11/15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9433-00A0-CE40-B879-6557A094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924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0338-A924-6A4C-B961-EEF3DD92E66B}" type="datetimeFigureOut">
              <a:rPr lang="en-US" smtClean="0"/>
              <a:t>24/11/15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9433-00A0-CE40-B879-6557A094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927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0338-A924-6A4C-B961-EEF3DD92E66B}" type="datetimeFigureOut">
              <a:rPr lang="en-US" smtClean="0"/>
              <a:t>24/11/15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9433-00A0-CE40-B879-6557A094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953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0338-A924-6A4C-B961-EEF3DD92E66B}" type="datetimeFigureOut">
              <a:rPr lang="en-US" smtClean="0"/>
              <a:t>24/11/15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9433-00A0-CE40-B879-6557A094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244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0338-A924-6A4C-B961-EEF3DD92E66B}" type="datetimeFigureOut">
              <a:rPr lang="en-US" smtClean="0"/>
              <a:t>24/11/15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9433-00A0-CE40-B879-6557A094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800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0338-A924-6A4C-B961-EEF3DD92E66B}" type="datetimeFigureOut">
              <a:rPr lang="en-US" smtClean="0"/>
              <a:t>24/11/15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9433-00A0-CE40-B879-6557A094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77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0338-A924-6A4C-B961-EEF3DD92E66B}" type="datetimeFigureOut">
              <a:rPr lang="en-US" smtClean="0"/>
              <a:t>24/11/15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9433-00A0-CE40-B879-6557A094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034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0338-A924-6A4C-B961-EEF3DD92E66B}" type="datetimeFigureOut">
              <a:rPr lang="en-US" smtClean="0"/>
              <a:t>24/11/15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9433-00A0-CE40-B879-6557A094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926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D0338-A924-6A4C-B961-EEF3DD92E66B}" type="datetimeFigureOut">
              <a:rPr lang="en-US" smtClean="0"/>
              <a:t>24/11/15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89433-00A0-CE40-B879-6557A094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901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Heuristiky</a:t>
            </a:r>
            <a:r>
              <a:rPr lang="en-US" dirty="0" smtClean="0"/>
              <a:t> v </a:t>
            </a:r>
            <a:r>
              <a:rPr lang="en-US" dirty="0" err="1" smtClean="0"/>
              <a:t>uvažování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POL203 25. 11.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581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Problém</a:t>
            </a:r>
            <a:r>
              <a:rPr lang="en-US" dirty="0" smtClean="0"/>
              <a:t> LINDA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i="1" dirty="0"/>
              <a:t>Linda má 31 let, je svobodná, přímočará, velmi chytrá. Vystudovala filosofii. Jako studentka se významně zabývala otázkami diskriminace a sociální spravedlnosti a také se zúčastňovala protijaderných demonstrací. </a:t>
            </a:r>
          </a:p>
          <a:p>
            <a:pPr lvl="1"/>
            <a:r>
              <a:rPr lang="cs-CZ" dirty="0"/>
              <a:t>Linda je učitelkou na základní škole.</a:t>
            </a:r>
          </a:p>
          <a:p>
            <a:pPr lvl="1"/>
            <a:r>
              <a:rPr lang="cs-CZ" dirty="0"/>
              <a:t>Linda pracuje v knihkupectví a chodí na jógu.</a:t>
            </a:r>
          </a:p>
          <a:p>
            <a:pPr lvl="1"/>
            <a:r>
              <a:rPr lang="cs-CZ" dirty="0"/>
              <a:t>Linda je aktivní ve feministickém hnutí.</a:t>
            </a:r>
          </a:p>
          <a:p>
            <a:pPr lvl="1"/>
            <a:r>
              <a:rPr lang="cs-CZ" dirty="0"/>
              <a:t>Linda je bankovní úřednice.</a:t>
            </a:r>
          </a:p>
          <a:p>
            <a:pPr lvl="1"/>
            <a:r>
              <a:rPr lang="cs-CZ" dirty="0"/>
              <a:t>Linda pracuje jako pojišťovací poradce.</a:t>
            </a:r>
          </a:p>
          <a:p>
            <a:pPr lvl="1"/>
            <a:r>
              <a:rPr lang="cs-CZ" dirty="0"/>
              <a:t>Linda je bankovní úřednice a je aktivní ve feministickém hnutí.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75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Conjunction fallacy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Pravděpodobnost</a:t>
            </a:r>
            <a:r>
              <a:rPr lang="en-US" dirty="0" smtClean="0"/>
              <a:t> </a:t>
            </a:r>
            <a:r>
              <a:rPr lang="en-US" dirty="0" err="1" smtClean="0"/>
              <a:t>zahrnuje</a:t>
            </a:r>
            <a:r>
              <a:rPr lang="en-US" dirty="0" smtClean="0"/>
              <a:t> </a:t>
            </a:r>
            <a:r>
              <a:rPr lang="en-US" dirty="0" err="1" smtClean="0"/>
              <a:t>konjunkci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P(A</a:t>
            </a:r>
            <a:r>
              <a:rPr lang="en-US" dirty="0">
                <a:latin typeface="ＭＳ ゴシック"/>
                <a:ea typeface="ＭＳ ゴシック"/>
                <a:cs typeface="ＭＳ ゴシック"/>
              </a:rPr>
              <a:t>∧B)≤ P(B)</a:t>
            </a:r>
          </a:p>
          <a:p>
            <a:pPr lvl="1"/>
            <a:r>
              <a:rPr lang="en-US" dirty="0"/>
              <a:t>P(</a:t>
            </a:r>
            <a:r>
              <a:rPr lang="en-US" dirty="0" err="1"/>
              <a:t>feministka</a:t>
            </a:r>
            <a:r>
              <a:rPr lang="en-US" dirty="0"/>
              <a:t> </a:t>
            </a:r>
            <a:r>
              <a:rPr lang="en-US" dirty="0">
                <a:ea typeface="ＭＳ ゴシック"/>
                <a:cs typeface="ＭＳ ゴシック"/>
              </a:rPr>
              <a:t>∧</a:t>
            </a:r>
            <a:r>
              <a:rPr lang="en-US" dirty="0" err="1">
                <a:ea typeface="ＭＳ ゴシック"/>
                <a:cs typeface="ＭＳ ゴシック"/>
              </a:rPr>
              <a:t>úřednice</a:t>
            </a:r>
            <a:r>
              <a:rPr lang="en-US" dirty="0">
                <a:ea typeface="ＭＳ ゴシック"/>
                <a:cs typeface="ＭＳ ゴシック"/>
              </a:rPr>
              <a:t>) </a:t>
            </a:r>
            <a:r>
              <a:rPr lang="en-US" dirty="0">
                <a:latin typeface="ＭＳ ゴシック"/>
                <a:ea typeface="ＭＳ ゴシック"/>
                <a:cs typeface="ＭＳ ゴシック"/>
              </a:rPr>
              <a:t>≤ </a:t>
            </a:r>
            <a:r>
              <a:rPr lang="en-US" dirty="0">
                <a:ea typeface="ＭＳ ゴシック"/>
                <a:cs typeface="ＭＳ ゴシック"/>
              </a:rPr>
              <a:t>P(</a:t>
            </a:r>
            <a:r>
              <a:rPr lang="en-US" dirty="0" err="1">
                <a:ea typeface="ＭＳ ゴシック"/>
                <a:cs typeface="ＭＳ ゴシック"/>
              </a:rPr>
              <a:t>úřednice</a:t>
            </a:r>
            <a:r>
              <a:rPr lang="en-US" dirty="0">
                <a:ea typeface="ＭＳ ゴシック"/>
                <a:cs typeface="ＭＳ ゴシック"/>
              </a:rPr>
              <a:t>)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Heuristika</a:t>
            </a:r>
            <a:r>
              <a:rPr lang="en-US" dirty="0" smtClean="0"/>
              <a:t> </a:t>
            </a:r>
            <a:r>
              <a:rPr lang="en-US" dirty="0" err="1" smtClean="0"/>
              <a:t>podobnosti</a:t>
            </a:r>
            <a:r>
              <a:rPr lang="en-US" dirty="0" smtClean="0"/>
              <a:t> </a:t>
            </a:r>
            <a:r>
              <a:rPr lang="en-US" dirty="0" err="1" smtClean="0"/>
              <a:t>nesleduje</a:t>
            </a:r>
            <a:r>
              <a:rPr lang="en-US" dirty="0" smtClean="0"/>
              <a:t> </a:t>
            </a:r>
            <a:r>
              <a:rPr lang="en-US" dirty="0" err="1" smtClean="0"/>
              <a:t>logická</a:t>
            </a:r>
            <a:r>
              <a:rPr lang="en-US" dirty="0" smtClean="0"/>
              <a:t> </a:t>
            </a:r>
            <a:r>
              <a:rPr lang="en-US" dirty="0" err="1" smtClean="0"/>
              <a:t>pravidla</a:t>
            </a:r>
            <a:endParaRPr lang="en-US" dirty="0" smtClean="0"/>
          </a:p>
          <a:p>
            <a:r>
              <a:rPr lang="en-US" dirty="0" err="1" smtClean="0"/>
              <a:t>Zkreslení</a:t>
            </a:r>
            <a:r>
              <a:rPr lang="en-US" dirty="0" smtClean="0"/>
              <a:t> v </a:t>
            </a:r>
            <a:r>
              <a:rPr lang="en-US" dirty="0" err="1" smtClean="0"/>
              <a:t>úsudku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u </a:t>
            </a:r>
            <a:r>
              <a:rPr lang="en-US" dirty="0" err="1" smtClean="0"/>
              <a:t>expertů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11167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Reprezentativnost</a:t>
            </a:r>
            <a:r>
              <a:rPr lang="en-US" dirty="0" smtClean="0"/>
              <a:t> (</a:t>
            </a:r>
            <a:r>
              <a:rPr lang="en-US" dirty="0" err="1" smtClean="0"/>
              <a:t>podobnost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1858"/>
            <a:ext cx="8229600" cy="5116286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Necitlivost k velikosti </a:t>
            </a:r>
            <a:r>
              <a:rPr lang="cs-CZ" dirty="0" smtClean="0"/>
              <a:t>vzorku </a:t>
            </a:r>
          </a:p>
          <a:p>
            <a:r>
              <a:rPr lang="cs-CZ" dirty="0" smtClean="0"/>
              <a:t>Zákon malých čísel</a:t>
            </a:r>
          </a:p>
          <a:p>
            <a:pPr marL="0" indent="0">
              <a:buNone/>
            </a:pPr>
            <a:endParaRPr lang="cs-CZ" dirty="0"/>
          </a:p>
          <a:p>
            <a:pPr algn="just"/>
            <a:r>
              <a:rPr lang="cs-CZ" dirty="0"/>
              <a:t>V jednom městě jsou dvě porodnice. Ve větší se narodí 45 dětí každý den. V menší se narodí 15 dětí každý den. Celkem 50 % všech narozených dětí jsou chlapci. Obě nemocnice po dobu jednoho roku zaznamenávaly dny, kdy byl </a:t>
            </a:r>
            <a:r>
              <a:rPr lang="cs-CZ" dirty="0" smtClean="0"/>
              <a:t>poměr chlapců </a:t>
            </a:r>
            <a:r>
              <a:rPr lang="cs-CZ" dirty="0"/>
              <a:t>větší než 60 %. Která nemocnice naměřila více takových dní?</a:t>
            </a:r>
          </a:p>
          <a:p>
            <a:pPr lvl="1"/>
            <a:r>
              <a:rPr lang="cs-CZ" dirty="0"/>
              <a:t>Větší nemocnice</a:t>
            </a:r>
          </a:p>
          <a:p>
            <a:pPr lvl="1"/>
            <a:r>
              <a:rPr lang="cs-CZ" dirty="0"/>
              <a:t>Menší nemocnice</a:t>
            </a:r>
          </a:p>
          <a:p>
            <a:pPr lvl="1"/>
            <a:r>
              <a:rPr lang="cs-CZ" dirty="0"/>
              <a:t>Obě cca stejně (rozdíl do 5 % 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4232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Reprezentativnost</a:t>
            </a:r>
            <a:r>
              <a:rPr lang="en-US" dirty="0" smtClean="0"/>
              <a:t> (</a:t>
            </a:r>
            <a:r>
              <a:rPr lang="en-US" dirty="0" err="1" smtClean="0"/>
              <a:t>podobnost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3934"/>
            <a:ext cx="8229600" cy="5460212"/>
          </a:xfrm>
        </p:spPr>
        <p:txBody>
          <a:bodyPr>
            <a:normAutofit/>
          </a:bodyPr>
          <a:lstStyle/>
          <a:p>
            <a:r>
              <a:rPr lang="cs-CZ" sz="2800" dirty="0" smtClean="0"/>
              <a:t>Nepochopení náhodnosti</a:t>
            </a:r>
          </a:p>
          <a:p>
            <a:r>
              <a:rPr lang="cs-CZ" sz="2800" dirty="0" smtClean="0"/>
              <a:t>3 sekvence hodu mincí:</a:t>
            </a:r>
          </a:p>
          <a:p>
            <a:pPr lvl="1"/>
            <a:r>
              <a:rPr lang="cs-CZ" dirty="0" smtClean="0"/>
              <a:t>P-O-P-O-O-P větší pravděpodobnost než </a:t>
            </a:r>
          </a:p>
          <a:p>
            <a:pPr lvl="1"/>
            <a:r>
              <a:rPr lang="cs-CZ" dirty="0" smtClean="0"/>
              <a:t>P-P-P-O-O-O nebo</a:t>
            </a:r>
          </a:p>
          <a:p>
            <a:pPr lvl="1"/>
            <a:r>
              <a:rPr lang="cs-CZ" dirty="0" smtClean="0"/>
              <a:t>P-P-P-P-O-P</a:t>
            </a:r>
            <a:r>
              <a:rPr lang="cs-CZ" dirty="0" smtClean="0"/>
              <a:t>?</a:t>
            </a:r>
          </a:p>
          <a:p>
            <a:pPr marL="457200" lvl="1" indent="0">
              <a:buNone/>
            </a:pPr>
            <a:endParaRPr lang="cs-CZ" dirty="0" smtClean="0"/>
          </a:p>
          <a:p>
            <a:r>
              <a:rPr lang="cs-CZ" sz="2800" dirty="0" smtClean="0"/>
              <a:t>lidé mají pocit, že náhodné jsou jevy, když splňují jejich představu o náhodnosti</a:t>
            </a:r>
          </a:p>
          <a:p>
            <a:r>
              <a:rPr lang="cs-CZ" sz="2800" dirty="0" smtClean="0"/>
              <a:t>Příliš málo kol na to, abychom mohli dělat tento závěr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11086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Reprezentativnost</a:t>
            </a:r>
            <a:r>
              <a:rPr lang="en-US" dirty="0" smtClean="0"/>
              <a:t> (</a:t>
            </a:r>
            <a:r>
              <a:rPr lang="en-US" dirty="0" err="1" smtClean="0"/>
              <a:t>podobnost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0839"/>
            <a:ext cx="8229600" cy="5263801"/>
          </a:xfrm>
        </p:spPr>
        <p:txBody>
          <a:bodyPr>
            <a:normAutofit/>
          </a:bodyPr>
          <a:lstStyle/>
          <a:p>
            <a:r>
              <a:rPr lang="cs-CZ" dirty="0" smtClean="0"/>
              <a:t>Necitlivost k předvídatelnosti: lidé predikují vývoj výsledků na základě podobnosti/reprezentativnosti</a:t>
            </a:r>
          </a:p>
          <a:p>
            <a:r>
              <a:rPr lang="cs-CZ" dirty="0" smtClean="0"/>
              <a:t>Predikce budoucích profitů firmy, na základě toho, jestli se hodnotiteli firma líbí</a:t>
            </a:r>
          </a:p>
          <a:p>
            <a:r>
              <a:rPr lang="cs-CZ" dirty="0" smtClean="0"/>
              <a:t>Iluze platnosti: důvěra ve vlastní predikci závisí na stupni podobnosti.  Bez ohledu na další faktory. Nepřiměřená sebedůvěra.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2274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Podobnost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Nepochopení regrese k průměru: Mají-li proměnné X a </a:t>
            </a:r>
            <a:r>
              <a:rPr lang="cs-CZ" dirty="0" err="1" smtClean="0"/>
              <a:t>Y</a:t>
            </a:r>
            <a:r>
              <a:rPr lang="cs-CZ" dirty="0" smtClean="0"/>
              <a:t> stejnou distribuci a vybrané případy mají průměr X deviantní od celkového průměru X o </a:t>
            </a:r>
            <a:r>
              <a:rPr lang="cs-CZ" i="1" dirty="0" smtClean="0"/>
              <a:t>k</a:t>
            </a:r>
            <a:r>
              <a:rPr lang="cs-CZ" dirty="0" smtClean="0"/>
              <a:t> jednotek, průměr jejich </a:t>
            </a:r>
            <a:r>
              <a:rPr lang="cs-CZ" dirty="0" err="1" smtClean="0"/>
              <a:t>Y</a:t>
            </a:r>
            <a:r>
              <a:rPr lang="cs-CZ" dirty="0" smtClean="0"/>
              <a:t> bude deviantní méně než </a:t>
            </a:r>
            <a:r>
              <a:rPr lang="cs-CZ" i="1" dirty="0" smtClean="0"/>
              <a:t>k</a:t>
            </a:r>
            <a:r>
              <a:rPr lang="cs-CZ" dirty="0" smtClean="0"/>
              <a:t> jednotek.</a:t>
            </a:r>
          </a:p>
          <a:p>
            <a:r>
              <a:rPr lang="cs-CZ" dirty="0" smtClean="0"/>
              <a:t>Tendence vytvářet kauzální vztahy tam, kde nejsou.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85209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Dostupnost</a:t>
            </a:r>
            <a:r>
              <a:rPr lang="en-US" dirty="0" smtClean="0"/>
              <a:t> (Availability)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9484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Vyvození frekvence jevů a jejich pravděpodobnost na základě toho, jak snadno/obtížně jsou aktivovány v naší paměti</a:t>
            </a:r>
          </a:p>
          <a:p>
            <a:r>
              <a:rPr lang="cs-CZ" dirty="0" smtClean="0"/>
              <a:t>Vysoké riziko infarktu u lidí středního věku – odvozováno od nějakého případu v našem okolí</a:t>
            </a:r>
          </a:p>
          <a:p>
            <a:r>
              <a:rPr lang="cs-CZ" dirty="0" smtClean="0"/>
              <a:t>Plynulost dostupnosti</a:t>
            </a:r>
          </a:p>
          <a:p>
            <a:r>
              <a:rPr lang="cs-CZ" dirty="0" smtClean="0"/>
              <a:t>Zkreslení množstvím případů: když velikost dané třídy posuzujeme podle množství dostupných případů.</a:t>
            </a:r>
          </a:p>
          <a:p>
            <a:pPr lvl="1"/>
            <a:r>
              <a:rPr lang="cs-CZ" dirty="0" smtClean="0"/>
              <a:t>Jezdíte často na kole? Vzpomeňte si na 6 (12) příkladů, kdy jste byli na kole. </a:t>
            </a:r>
          </a:p>
          <a:p>
            <a:r>
              <a:rPr lang="cs-CZ" dirty="0" smtClean="0"/>
              <a:t>Palčivost: vidět hořící dům vs. přečíst si článek o nebezpečí požáru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90326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Norbert Schwartz et al. 1991</a:t>
            </a:r>
            <a:endParaRPr lang="en-US" dirty="0"/>
          </a:p>
        </p:txBody>
      </p:sp>
      <p:pic>
        <p:nvPicPr>
          <p:cNvPr id="4" name="Content Placeholder 3" descr="Screenshot 2015-11-24 21.40.14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0" r="3790"/>
          <a:stretch>
            <a:fillRect/>
          </a:stretch>
        </p:blipFill>
        <p:spPr>
          <a:xfrm>
            <a:off x="457200" y="1600201"/>
            <a:ext cx="7787266" cy="4282696"/>
          </a:xfrm>
        </p:spPr>
      </p:pic>
    </p:spTree>
    <p:extLst>
      <p:ext uri="{BB962C8B-B14F-4D97-AF65-F5344CB8AC3E}">
        <p14:creationId xmlns:p14="http://schemas.microsoft.com/office/powerpoint/2010/main" val="33451891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Dostupnost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0121"/>
            <a:ext cx="8229600" cy="5198331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Zkreslení v důsledku nastavení efektivity vyhledávání: </a:t>
            </a:r>
          </a:p>
          <a:p>
            <a:pPr marL="342900" lvl="1" indent="-342900">
              <a:buFont typeface="Arial"/>
              <a:buChar char="•"/>
            </a:pPr>
            <a:r>
              <a:rPr lang="cs-CZ" dirty="0" smtClean="0"/>
              <a:t>Test: Jsou častější slova, která začínají na </a:t>
            </a:r>
            <a:r>
              <a:rPr lang="cs-CZ" dirty="0" err="1" smtClean="0"/>
              <a:t>R</a:t>
            </a:r>
            <a:r>
              <a:rPr lang="cs-CZ" dirty="0" smtClean="0"/>
              <a:t> nebo slova, která mají </a:t>
            </a:r>
            <a:r>
              <a:rPr lang="cs-CZ" dirty="0" err="1" smtClean="0"/>
              <a:t>R</a:t>
            </a:r>
            <a:r>
              <a:rPr lang="cs-CZ" dirty="0" smtClean="0"/>
              <a:t> na třetím místě?</a:t>
            </a:r>
          </a:p>
          <a:p>
            <a:r>
              <a:rPr lang="cs-CZ" dirty="0" smtClean="0"/>
              <a:t>Zkreslení představitelností: pokud máme odhadovat výsledek něčeho, s čím nemáme zkušenost, generujeme si možné alternativy v hlavě sami. Posuzujeme podle toho, která se nám představuje nejsnadněji. To ale neznamená, že je to skutečně pravděpodobnější výsledek. 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50906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Dostupnost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Jaká</a:t>
            </a:r>
            <a:r>
              <a:rPr lang="en-US" dirty="0" smtClean="0"/>
              <a:t> je </a:t>
            </a:r>
            <a:r>
              <a:rPr lang="en-US" dirty="0" err="1" smtClean="0"/>
              <a:t>pravděpodobnosti</a:t>
            </a:r>
            <a:r>
              <a:rPr lang="en-US" dirty="0" smtClean="0"/>
              <a:t> </a:t>
            </a:r>
            <a:r>
              <a:rPr lang="en-US" dirty="0" err="1" smtClean="0"/>
              <a:t>že</a:t>
            </a:r>
            <a:r>
              <a:rPr lang="en-US" dirty="0" smtClean="0"/>
              <a:t> </a:t>
            </a:r>
            <a:r>
              <a:rPr lang="en-US" dirty="0" err="1" smtClean="0"/>
              <a:t>pacient</a:t>
            </a:r>
            <a:r>
              <a:rPr lang="en-US" dirty="0" smtClean="0"/>
              <a:t> </a:t>
            </a:r>
            <a:r>
              <a:rPr lang="en-US" dirty="0" err="1" smtClean="0"/>
              <a:t>zemře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V </a:t>
            </a:r>
            <a:r>
              <a:rPr lang="en-US" dirty="0" err="1"/>
              <a:t>nemocnici</a:t>
            </a:r>
            <a:endParaRPr lang="en-US" dirty="0"/>
          </a:p>
          <a:p>
            <a:pPr lvl="1"/>
            <a:r>
              <a:rPr lang="en-US" dirty="0"/>
              <a:t>Do 1 </a:t>
            </a:r>
            <a:r>
              <a:rPr lang="en-US" dirty="0" err="1"/>
              <a:t>roku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poropuštění</a:t>
            </a:r>
            <a:endParaRPr lang="en-US" dirty="0"/>
          </a:p>
          <a:p>
            <a:pPr lvl="1"/>
            <a:r>
              <a:rPr lang="en-US" dirty="0" err="1"/>
              <a:t>Mezi</a:t>
            </a:r>
            <a:r>
              <a:rPr lang="en-US" dirty="0"/>
              <a:t> 1 a 10 </a:t>
            </a:r>
            <a:r>
              <a:rPr lang="en-US" dirty="0" err="1"/>
              <a:t>lety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propuštění</a:t>
            </a:r>
            <a:endParaRPr lang="en-US" dirty="0"/>
          </a:p>
          <a:p>
            <a:pPr lvl="1"/>
            <a:r>
              <a:rPr lang="en-US" dirty="0"/>
              <a:t>Po 10 </a:t>
            </a:r>
            <a:r>
              <a:rPr lang="en-US" dirty="0" err="1"/>
              <a:t>letech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propuštění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Yogi Berra: “</a:t>
            </a:r>
            <a:r>
              <a:rPr lang="en-US" dirty="0" err="1" smtClean="0"/>
              <a:t>Pokud</a:t>
            </a:r>
            <a:r>
              <a:rPr lang="en-US" dirty="0" smtClean="0"/>
              <a:t> je 50</a:t>
            </a:r>
            <a:r>
              <a:rPr lang="en-US" dirty="0" smtClean="0"/>
              <a:t>% </a:t>
            </a:r>
            <a:r>
              <a:rPr lang="en-US" dirty="0" err="1" smtClean="0"/>
              <a:t>šance</a:t>
            </a:r>
            <a:r>
              <a:rPr lang="en-US" dirty="0" smtClean="0"/>
              <a:t>, </a:t>
            </a:r>
            <a:r>
              <a:rPr lang="en-US" dirty="0" err="1" smtClean="0"/>
              <a:t>že</a:t>
            </a:r>
            <a:r>
              <a:rPr lang="en-US" dirty="0" smtClean="0"/>
              <a:t> </a:t>
            </a:r>
            <a:r>
              <a:rPr lang="en-US" dirty="0" err="1" smtClean="0"/>
              <a:t>vyhrajeme</a:t>
            </a:r>
            <a:r>
              <a:rPr lang="en-US" dirty="0" smtClean="0"/>
              <a:t> </a:t>
            </a:r>
            <a:r>
              <a:rPr lang="en-US" dirty="0" err="1" smtClean="0"/>
              <a:t>ligu</a:t>
            </a:r>
            <a:r>
              <a:rPr lang="en-US" dirty="0" smtClean="0"/>
              <a:t>, je 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také</a:t>
            </a:r>
            <a:r>
              <a:rPr lang="en-US" dirty="0" smtClean="0"/>
              <a:t> 75% </a:t>
            </a:r>
            <a:r>
              <a:rPr lang="en-US" dirty="0" err="1" smtClean="0"/>
              <a:t>šance</a:t>
            </a:r>
            <a:r>
              <a:rPr lang="en-US" dirty="0" smtClean="0"/>
              <a:t>, </a:t>
            </a:r>
            <a:r>
              <a:rPr lang="en-US" dirty="0" err="1" smtClean="0"/>
              <a:t>že</a:t>
            </a:r>
            <a:r>
              <a:rPr lang="en-US" dirty="0" smtClean="0"/>
              <a:t> </a:t>
            </a:r>
            <a:r>
              <a:rPr lang="en-US" dirty="0" err="1" smtClean="0"/>
              <a:t>prohrajeme</a:t>
            </a:r>
            <a:r>
              <a:rPr lang="en-US" dirty="0" smtClean="0"/>
              <a:t>.”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57927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Heuristika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2844"/>
            <a:ext cx="8229600" cy="491332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Slovo řeckého původu: </a:t>
            </a:r>
            <a:r>
              <a:rPr lang="cs-CZ" i="1" dirty="0" smtClean="0"/>
              <a:t>objevit, zjistit</a:t>
            </a:r>
          </a:p>
          <a:p>
            <a:r>
              <a:rPr lang="cs-CZ" dirty="0" smtClean="0"/>
              <a:t>Kognitivní, mentální zkratka</a:t>
            </a:r>
          </a:p>
          <a:p>
            <a:r>
              <a:rPr lang="cs-CZ" dirty="0" smtClean="0"/>
              <a:t>Rozhodovací strategie </a:t>
            </a:r>
          </a:p>
          <a:p>
            <a:r>
              <a:rPr lang="cs-CZ" dirty="0" smtClean="0"/>
              <a:t>Udržuje požadavky na zpracování informací v omezených mezích</a:t>
            </a:r>
          </a:p>
          <a:p>
            <a:r>
              <a:rPr lang="cs-CZ" dirty="0" smtClean="0"/>
              <a:t>Zjednodušující pravidla v uvažování a úsudcích, praktické pro rozhodování</a:t>
            </a:r>
          </a:p>
          <a:p>
            <a:r>
              <a:rPr lang="cs-CZ" dirty="0" smtClean="0"/>
              <a:t>Redukují potřebu vyhledávat všechny relevantní informace (předpoklad RCT)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8331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Dotupnost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67514"/>
          </a:xfrm>
        </p:spPr>
        <p:txBody>
          <a:bodyPr/>
          <a:lstStyle/>
          <a:p>
            <a:r>
              <a:rPr lang="en-US" dirty="0" err="1" smtClean="0"/>
              <a:t>Zkreslení</a:t>
            </a:r>
            <a:r>
              <a:rPr lang="en-US" dirty="0" smtClean="0"/>
              <a:t> </a:t>
            </a:r>
            <a:r>
              <a:rPr lang="en-US" dirty="0" err="1" smtClean="0"/>
              <a:t>dostupnosti</a:t>
            </a:r>
            <a:r>
              <a:rPr lang="en-US" dirty="0" smtClean="0"/>
              <a:t> v LM</a:t>
            </a:r>
          </a:p>
          <a:p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častější</a:t>
            </a:r>
            <a:r>
              <a:rPr lang="en-US" dirty="0" smtClean="0"/>
              <a:t> </a:t>
            </a:r>
            <a:r>
              <a:rPr lang="en-US" dirty="0" err="1" smtClean="0"/>
              <a:t>vraždy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sebevraždy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Vyjimečné</a:t>
            </a:r>
            <a:r>
              <a:rPr lang="en-US" dirty="0" smtClean="0"/>
              <a:t> (</a:t>
            </a:r>
            <a:r>
              <a:rPr lang="en-US" dirty="0" err="1" smtClean="0"/>
              <a:t>méně</a:t>
            </a:r>
            <a:r>
              <a:rPr lang="en-US" dirty="0" smtClean="0"/>
              <a:t> </a:t>
            </a:r>
            <a:r>
              <a:rPr lang="en-US" dirty="0" err="1" smtClean="0"/>
              <a:t>časté</a:t>
            </a:r>
            <a:r>
              <a:rPr lang="en-US" dirty="0" smtClean="0"/>
              <a:t>) </a:t>
            </a:r>
            <a:r>
              <a:rPr lang="en-US" dirty="0" err="1" smtClean="0"/>
              <a:t>případy</a:t>
            </a:r>
            <a:r>
              <a:rPr lang="en-US" dirty="0" smtClean="0"/>
              <a:t>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více</a:t>
            </a:r>
            <a:r>
              <a:rPr lang="en-US" dirty="0" smtClean="0"/>
              <a:t> </a:t>
            </a:r>
            <a:r>
              <a:rPr lang="en-US" dirty="0" err="1" smtClean="0"/>
              <a:t>dostupné</a:t>
            </a:r>
            <a:endParaRPr lang="en-US" dirty="0" smtClean="0"/>
          </a:p>
          <a:p>
            <a:r>
              <a:rPr lang="en-US" dirty="0" err="1" smtClean="0"/>
              <a:t>Induktivní</a:t>
            </a:r>
            <a:r>
              <a:rPr lang="en-US" dirty="0" smtClean="0"/>
              <a:t> </a:t>
            </a:r>
            <a:r>
              <a:rPr lang="en-US" dirty="0" err="1" smtClean="0"/>
              <a:t>logika</a:t>
            </a:r>
            <a:r>
              <a:rPr lang="en-US" dirty="0" smtClean="0"/>
              <a:t>, </a:t>
            </a:r>
            <a:r>
              <a:rPr lang="en-US" dirty="0" err="1" smtClean="0"/>
              <a:t>zobecňování</a:t>
            </a:r>
            <a:endParaRPr lang="en-US" dirty="0" smtClean="0"/>
          </a:p>
          <a:p>
            <a:r>
              <a:rPr lang="en-US" dirty="0" err="1" smtClean="0"/>
              <a:t>Lépe</a:t>
            </a:r>
            <a:r>
              <a:rPr lang="en-US" dirty="0" smtClean="0"/>
              <a:t> </a:t>
            </a:r>
            <a:r>
              <a:rPr lang="en-US" dirty="0" err="1" smtClean="0"/>
              <a:t>dostupné</a:t>
            </a:r>
            <a:r>
              <a:rPr lang="en-US" dirty="0" smtClean="0"/>
              <a:t> </a:t>
            </a:r>
            <a:r>
              <a:rPr lang="en-US" dirty="0" err="1" smtClean="0"/>
              <a:t>jevy</a:t>
            </a:r>
            <a:r>
              <a:rPr lang="en-US" dirty="0" smtClean="0"/>
              <a:t> </a:t>
            </a:r>
            <a:r>
              <a:rPr lang="en-US" dirty="0" err="1" smtClean="0"/>
              <a:t>považujeme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pravděpodobnější</a:t>
            </a:r>
            <a:r>
              <a:rPr lang="en-US" dirty="0"/>
              <a:t> </a:t>
            </a:r>
            <a:r>
              <a:rPr lang="en-US" dirty="0" smtClean="0"/>
              <a:t>(role </a:t>
            </a:r>
            <a:r>
              <a:rPr lang="en-US" dirty="0" err="1" smtClean="0"/>
              <a:t>paměti</a:t>
            </a:r>
            <a:r>
              <a:rPr lang="en-US" dirty="0" smtClean="0"/>
              <a:t> a </a:t>
            </a:r>
            <a:r>
              <a:rPr lang="en-US" dirty="0" err="1" smtClean="0"/>
              <a:t>představivosti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618195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Dostupnost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Kaskáda dostupnosti: </a:t>
            </a:r>
            <a:r>
              <a:rPr lang="cs-CZ" dirty="0" err="1" smtClean="0"/>
              <a:t>sebeposilující</a:t>
            </a:r>
            <a:r>
              <a:rPr lang="cs-CZ" dirty="0" smtClean="0"/>
              <a:t> efekt dostupnosti některých jevů </a:t>
            </a:r>
          </a:p>
          <a:p>
            <a:r>
              <a:rPr lang="cs-CZ" dirty="0" smtClean="0"/>
              <a:t>Od jedné mediální zprávy k masové panice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453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Ukotvení</a:t>
            </a:r>
            <a:r>
              <a:rPr lang="en-US" dirty="0" smtClean="0"/>
              <a:t> (Anchoring and adjustment)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0122"/>
            <a:ext cx="8229600" cy="518523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Úsudek je často zatížen kotvou, referenčním bodem, od kterého úsudek odvozujeme</a:t>
            </a:r>
          </a:p>
          <a:p>
            <a:r>
              <a:rPr lang="cs-CZ" dirty="0" smtClean="0"/>
              <a:t>Úsudek utváříme kolem této kotvy</a:t>
            </a:r>
          </a:p>
          <a:p>
            <a:r>
              <a:rPr lang="cs-CZ" dirty="0" smtClean="0"/>
              <a:t>Vědomé i nevědomé procesy!</a:t>
            </a:r>
          </a:p>
          <a:p>
            <a:r>
              <a:rPr lang="cs-CZ" dirty="0" smtClean="0"/>
              <a:t>Experiment s kolem štěstí a odhadem počtu Afrických států v OSN</a:t>
            </a:r>
          </a:p>
          <a:p>
            <a:r>
              <a:rPr lang="cs-CZ" dirty="0" smtClean="0"/>
              <a:t>Kotvu využívá Systém 2: vědomé přizpůsobování úsudku na základě kotvy</a:t>
            </a:r>
          </a:p>
          <a:p>
            <a:r>
              <a:rPr lang="cs-CZ" dirty="0" smtClean="0"/>
              <a:t>Ale i Systém 1: v důsledku </a:t>
            </a:r>
            <a:r>
              <a:rPr lang="cs-CZ" dirty="0" err="1" smtClean="0"/>
              <a:t>primingu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Priming</a:t>
            </a:r>
            <a:r>
              <a:rPr lang="cs-CZ" dirty="0" smtClean="0"/>
              <a:t>: myšlení a chování (nevědomě) ovlivněno stimuly zdánlivě nesouvisejícími. Automatické asociativní reakce.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48610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Ukotvení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56321"/>
          </a:xfrm>
        </p:spPr>
        <p:txBody>
          <a:bodyPr>
            <a:normAutofit/>
          </a:bodyPr>
          <a:lstStyle/>
          <a:p>
            <a:r>
              <a:rPr lang="cs-CZ" sz="2800" dirty="0" smtClean="0"/>
              <a:t>Podléhají tomu všichni, ať již vědomě nebo nevědomě</a:t>
            </a:r>
          </a:p>
          <a:p>
            <a:r>
              <a:rPr lang="cs-CZ" sz="2800" dirty="0" smtClean="0"/>
              <a:t>Odhad ceny reality realitními makléři ovlivněn kotvou, ačkoliv si to neuvědomují</a:t>
            </a:r>
          </a:p>
          <a:p>
            <a:pPr marL="0" indent="0">
              <a:buNone/>
            </a:pPr>
            <a:endParaRPr lang="cs-CZ" sz="2800" dirty="0" smtClean="0"/>
          </a:p>
          <a:p>
            <a:r>
              <a:rPr lang="cs-CZ" sz="2800" dirty="0" smtClean="0"/>
              <a:t>Některé kotvy jsou zcela nahodilé</a:t>
            </a:r>
          </a:p>
        </p:txBody>
      </p:sp>
    </p:spTree>
    <p:extLst>
      <p:ext uri="{BB962C8B-B14F-4D97-AF65-F5344CB8AC3E}">
        <p14:creationId xmlns:p14="http://schemas.microsoft.com/office/powerpoint/2010/main" val="35108871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034"/>
            <a:ext cx="8229600" cy="811830"/>
          </a:xfrm>
        </p:spPr>
        <p:txBody>
          <a:bodyPr/>
          <a:lstStyle/>
          <a:p>
            <a:r>
              <a:rPr lang="en-US" dirty="0" smtClean="0"/>
              <a:t>Fast and Frugal Heuristics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64206"/>
            <a:ext cx="8229600" cy="5564964"/>
          </a:xfrm>
        </p:spPr>
        <p:txBody>
          <a:bodyPr>
            <a:noAutofit/>
          </a:bodyPr>
          <a:lstStyle/>
          <a:p>
            <a:r>
              <a:rPr lang="cs-CZ" sz="2300" dirty="0" err="1" smtClean="0"/>
              <a:t>Gigerenzer</a:t>
            </a:r>
            <a:r>
              <a:rPr lang="cs-CZ" sz="2300" dirty="0" smtClean="0"/>
              <a:t> a spol.</a:t>
            </a:r>
          </a:p>
          <a:p>
            <a:r>
              <a:rPr lang="cs-CZ" sz="2300" dirty="0" smtClean="0"/>
              <a:t>Heuristika v rámci omezené racionality</a:t>
            </a:r>
          </a:p>
          <a:p>
            <a:r>
              <a:rPr lang="cs-CZ" sz="2300" dirty="0" smtClean="0"/>
              <a:t>Heuristiky nejsou zkreslením vedoucím ke špatnému rozhodnutí</a:t>
            </a:r>
          </a:p>
          <a:p>
            <a:r>
              <a:rPr lang="cs-CZ" sz="2300" dirty="0" smtClean="0"/>
              <a:t>Strategie dostatečné k tomu, aby bylo rozhodování efektivní</a:t>
            </a:r>
          </a:p>
          <a:p>
            <a:r>
              <a:rPr lang="cs-CZ" sz="2300" dirty="0" smtClean="0"/>
              <a:t>Vychází ze Simona, který odmítá normativní standardy RCT</a:t>
            </a:r>
          </a:p>
          <a:p>
            <a:pPr lvl="1"/>
            <a:r>
              <a:rPr lang="cs-CZ" sz="2000" dirty="0" err="1" smtClean="0"/>
              <a:t>Decision</a:t>
            </a:r>
            <a:r>
              <a:rPr lang="cs-CZ" sz="2000" dirty="0" smtClean="0"/>
              <a:t>-maker nedělá “racionální” rozhodnutí, ale “dostatečně dobré” rozhodnutí</a:t>
            </a:r>
          </a:p>
          <a:p>
            <a:pPr lvl="1"/>
            <a:r>
              <a:rPr lang="cs-CZ" sz="2000" dirty="0" err="1" smtClean="0"/>
              <a:t>Satisficing</a:t>
            </a:r>
            <a:r>
              <a:rPr lang="cs-CZ" sz="2000" dirty="0" smtClean="0"/>
              <a:t> (uspokojování) (Herbert A. Simon): jednoduché kognitivní procesy. Cílem je nalezení alternativy, která je uspokojivá v požadovaných kritériích bez porovnávání alternativ navzájem</a:t>
            </a:r>
          </a:p>
          <a:p>
            <a:pPr lvl="1"/>
            <a:r>
              <a:rPr lang="cs-CZ" sz="2000" dirty="0" err="1" smtClean="0"/>
              <a:t>Satisficing</a:t>
            </a:r>
            <a:r>
              <a:rPr lang="cs-CZ" sz="2000" dirty="0" smtClean="0"/>
              <a:t> ignoruje některé alternativy, není zaručeno, že bude vybrána ta nejlepší</a:t>
            </a:r>
            <a:r>
              <a:rPr lang="en-US" sz="2000" dirty="0" smtClean="0"/>
              <a:t>. </a:t>
            </a:r>
            <a:r>
              <a:rPr lang="en-US" sz="2000" dirty="0" err="1" smtClean="0"/>
              <a:t>Určující</a:t>
            </a:r>
            <a:r>
              <a:rPr lang="en-US" sz="2000" dirty="0" smtClean="0"/>
              <a:t> je </a:t>
            </a:r>
            <a:r>
              <a:rPr lang="en-US" sz="2000" dirty="0" err="1" smtClean="0"/>
              <a:t>pořadí</a:t>
            </a:r>
            <a:r>
              <a:rPr lang="en-US" sz="2000" dirty="0" smtClean="0"/>
              <a:t> </a:t>
            </a:r>
            <a:r>
              <a:rPr lang="en-US" sz="2000" dirty="0" err="1" smtClean="0"/>
              <a:t>alternativ</a:t>
            </a:r>
            <a:r>
              <a:rPr lang="en-US" sz="2000" dirty="0" smtClean="0"/>
              <a:t>, </a:t>
            </a:r>
            <a:r>
              <a:rPr lang="en-US" sz="2000" dirty="0" err="1" smtClean="0"/>
              <a:t>které</a:t>
            </a:r>
            <a:r>
              <a:rPr lang="en-US" sz="2000" dirty="0" smtClean="0"/>
              <a:t> </a:t>
            </a:r>
            <a:r>
              <a:rPr lang="en-US" sz="2000" dirty="0" err="1" smtClean="0"/>
              <a:t>jsou</a:t>
            </a:r>
            <a:r>
              <a:rPr lang="en-US" sz="2000" dirty="0" smtClean="0"/>
              <a:t> </a:t>
            </a:r>
            <a:r>
              <a:rPr lang="en-US" sz="2000" dirty="0" err="1" smtClean="0"/>
              <a:t>posuzovány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781273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 and Frugal Heuristics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7027"/>
            <a:ext cx="8229600" cy="5460211"/>
          </a:xfrm>
        </p:spPr>
        <p:txBody>
          <a:bodyPr>
            <a:normAutofit/>
          </a:bodyPr>
          <a:lstStyle/>
          <a:p>
            <a:r>
              <a:rPr lang="cs-CZ" dirty="0" smtClean="0"/>
              <a:t>Rychlé a úsporné řešení problému</a:t>
            </a:r>
          </a:p>
          <a:p>
            <a:r>
              <a:rPr lang="cs-CZ" dirty="0" smtClean="0"/>
              <a:t>Vysoká efektivita</a:t>
            </a:r>
          </a:p>
          <a:p>
            <a:r>
              <a:rPr lang="cs-CZ" dirty="0" smtClean="0"/>
              <a:t>Interakce mezi limity organismu a prostředím</a:t>
            </a:r>
          </a:p>
          <a:p>
            <a:r>
              <a:rPr lang="cs-CZ" smtClean="0"/>
              <a:t>Heuristiky </a:t>
            </a:r>
            <a:r>
              <a:rPr lang="cs-CZ" dirty="0" smtClean="0"/>
              <a:t>nepotřebují takové úsilí, adaptují se podle podmínek prostředí</a:t>
            </a:r>
          </a:p>
          <a:p>
            <a:r>
              <a:rPr lang="cs-CZ" dirty="0" smtClean="0"/>
              <a:t>Celá řada těchto “zjednodušujících pravidel” (rule of thumb)</a:t>
            </a:r>
          </a:p>
          <a:p>
            <a:r>
              <a:rPr lang="cs-CZ" dirty="0" smtClean="0"/>
              <a:t>Rozhodovací algoritmus v podmínkách omezeného času, znalosti, výpočetní kapacity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89339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1671"/>
          </a:xfrm>
        </p:spPr>
        <p:txBody>
          <a:bodyPr/>
          <a:lstStyle/>
          <a:p>
            <a:r>
              <a:rPr lang="en-US" dirty="0" err="1" smtClean="0"/>
              <a:t>Heuristika</a:t>
            </a:r>
            <a:r>
              <a:rPr lang="en-US" dirty="0" smtClean="0"/>
              <a:t> </a:t>
            </a:r>
            <a:r>
              <a:rPr lang="en-US" dirty="0" err="1" smtClean="0"/>
              <a:t>rekognice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6310"/>
            <a:ext cx="8229600" cy="4829854"/>
          </a:xfrm>
        </p:spPr>
        <p:txBody>
          <a:bodyPr/>
          <a:lstStyle/>
          <a:p>
            <a:r>
              <a:rPr lang="cs-CZ" dirty="0" smtClean="0"/>
              <a:t>RH se zakládá na naší schopnosti rozpoznat vhodné podněty (</a:t>
            </a:r>
            <a:r>
              <a:rPr lang="cs-CZ" dirty="0" err="1" smtClean="0"/>
              <a:t>cue</a:t>
            </a:r>
            <a:r>
              <a:rPr lang="cs-CZ" dirty="0" smtClean="0"/>
              <a:t>) související s daným problémem</a:t>
            </a:r>
          </a:p>
          <a:p>
            <a:r>
              <a:rPr lang="cs-CZ" dirty="0" smtClean="0"/>
              <a:t>Podněty z vlastní zkušenosti</a:t>
            </a:r>
          </a:p>
          <a:p>
            <a:r>
              <a:rPr lang="cs-CZ" dirty="0" smtClean="0"/>
              <a:t>Rychlá aplikace na daný problém</a:t>
            </a:r>
          </a:p>
          <a:p>
            <a:r>
              <a:rPr lang="cs-CZ" dirty="0" err="1" smtClean="0"/>
              <a:t>Goldstein</a:t>
            </a:r>
            <a:r>
              <a:rPr lang="cs-CZ" dirty="0" smtClean="0"/>
              <a:t> a </a:t>
            </a:r>
            <a:r>
              <a:rPr lang="cs-CZ" dirty="0" err="1" smtClean="0"/>
              <a:t>Gigerenzer</a:t>
            </a:r>
            <a:r>
              <a:rPr lang="cs-CZ" dirty="0" smtClean="0"/>
              <a:t>: rozpoznávání cizích měst (je větší Kolín nebo Hamburg? Je větší San Diego nebo San Antonio?)</a:t>
            </a:r>
          </a:p>
        </p:txBody>
      </p:sp>
    </p:spTree>
    <p:extLst>
      <p:ext uri="{BB962C8B-B14F-4D97-AF65-F5344CB8AC3E}">
        <p14:creationId xmlns:p14="http://schemas.microsoft.com/office/powerpoint/2010/main" val="612984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Recognition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38475"/>
          </a:xfrm>
        </p:spPr>
        <p:txBody>
          <a:bodyPr>
            <a:normAutofit/>
          </a:bodyPr>
          <a:lstStyle/>
          <a:p>
            <a:r>
              <a:rPr lang="cs-CZ" dirty="0" smtClean="0"/>
              <a:t>Samotné rozpoznání cíleného předmětu v naší paměti je prediktorem cílených proměnných (velikost populace města)</a:t>
            </a:r>
          </a:p>
          <a:p>
            <a:r>
              <a:rPr lang="cs-CZ" dirty="0" smtClean="0"/>
              <a:t>Je-li rozpoznán pouze jeden objekt, je vybrán ten</a:t>
            </a:r>
          </a:p>
          <a:p>
            <a:r>
              <a:rPr lang="cs-CZ" dirty="0" smtClean="0"/>
              <a:t>Rychlá rozhodnutí</a:t>
            </a:r>
          </a:p>
          <a:p>
            <a:r>
              <a:rPr lang="cs-CZ" dirty="0" smtClean="0"/>
              <a:t>Rozpoznání vykazuje systematičnost</a:t>
            </a:r>
          </a:p>
        </p:txBody>
      </p:sp>
    </p:spTree>
    <p:extLst>
      <p:ext uri="{BB962C8B-B14F-4D97-AF65-F5344CB8AC3E}">
        <p14:creationId xmlns:p14="http://schemas.microsoft.com/office/powerpoint/2010/main" val="11111855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The Best Heuristics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8464"/>
            <a:ext cx="8229600" cy="5198330"/>
          </a:xfrm>
        </p:spPr>
        <p:txBody>
          <a:bodyPr>
            <a:noAutofit/>
          </a:bodyPr>
          <a:lstStyle/>
          <a:p>
            <a:r>
              <a:rPr lang="cs-CZ" sz="2400" dirty="0" smtClean="0"/>
              <a:t>Není- </a:t>
            </a:r>
            <a:r>
              <a:rPr lang="cs-CZ" sz="2400" dirty="0" err="1" smtClean="0"/>
              <a:t>li</a:t>
            </a:r>
            <a:r>
              <a:rPr lang="cs-CZ" sz="2400" dirty="0" smtClean="0"/>
              <a:t> RH vhodná</a:t>
            </a:r>
          </a:p>
          <a:p>
            <a:r>
              <a:rPr lang="cs-CZ" sz="2400" dirty="0" smtClean="0"/>
              <a:t>Rozpoznáme obě alternativy</a:t>
            </a:r>
          </a:p>
          <a:p>
            <a:r>
              <a:rPr lang="cs-CZ" sz="2400" dirty="0" smtClean="0"/>
              <a:t>Posuzujeme související podněty</a:t>
            </a:r>
          </a:p>
          <a:p>
            <a:r>
              <a:rPr lang="cs-CZ" sz="2400" dirty="0" smtClean="0"/>
              <a:t>Je-li rozpoznáno více objektů, hledá se podnět, který by je rozlišil.</a:t>
            </a:r>
          </a:p>
          <a:p>
            <a:r>
              <a:rPr lang="cs-CZ" sz="2400" dirty="0" smtClean="0"/>
              <a:t>Jakmile nalezneme nějaký podnět, který se liší mezi dvěma posuzovanými objekty, vybereme ten, který má pozitivní hodnotu podnětu. </a:t>
            </a:r>
          </a:p>
          <a:p>
            <a:r>
              <a:rPr lang="cs-CZ" sz="2400" dirty="0" smtClean="0"/>
              <a:t>Pokud neznáme žádný objekt, výběr je náhodný. </a:t>
            </a:r>
          </a:p>
          <a:p>
            <a:r>
              <a:rPr lang="cs-CZ" sz="2400" dirty="0" smtClean="0"/>
              <a:t>Nevyžaduje integraci více informací</a:t>
            </a:r>
          </a:p>
          <a:p>
            <a:r>
              <a:rPr lang="cs-CZ" sz="2400" dirty="0" smtClean="0"/>
              <a:t>Hledání informací končí, jakmile najdeme rozlišující podnět</a:t>
            </a:r>
          </a:p>
          <a:p>
            <a:r>
              <a:rPr lang="cs-CZ" sz="2400" dirty="0" smtClean="0"/>
              <a:t>Množství informací se liší (napříč objekty, mezi lidmi)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455535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The Last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6310"/>
            <a:ext cx="8229600" cy="4829854"/>
          </a:xfrm>
        </p:spPr>
        <p:txBody>
          <a:bodyPr/>
          <a:lstStyle/>
          <a:p>
            <a:r>
              <a:rPr lang="cs-CZ" dirty="0" smtClean="0"/>
              <a:t>Algoritmus generující vysoký počet správných inferencí v podmínkách nízké znalosti</a:t>
            </a:r>
          </a:p>
          <a:p>
            <a:r>
              <a:rPr lang="cs-CZ" dirty="0" smtClean="0"/>
              <a:t>Používá nejprve podnět, který byl použit v minulém případě</a:t>
            </a:r>
          </a:p>
          <a:p>
            <a:r>
              <a:rPr lang="cs-CZ" dirty="0" smtClean="0"/>
              <a:t>Pokud to není rozlišovací podnět, použije ten, který byl úspěšný v předchozím případě atd..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58930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Kahneman</a:t>
            </a:r>
            <a:r>
              <a:rPr lang="en-US" dirty="0" smtClean="0"/>
              <a:t> &amp; </a:t>
            </a:r>
            <a:r>
              <a:rPr lang="en-US" dirty="0" err="1" smtClean="0"/>
              <a:t>Tversky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rcRect t="2596" b="2596"/>
          <a:stretch>
            <a:fillRect/>
          </a:stretch>
        </p:blipFill>
        <p:spPr>
          <a:xfrm>
            <a:off x="1163270" y="1600200"/>
            <a:ext cx="6597650" cy="3629025"/>
          </a:xfrm>
        </p:spPr>
      </p:pic>
    </p:spTree>
    <p:extLst>
      <p:ext uri="{BB962C8B-B14F-4D97-AF65-F5344CB8AC3E}">
        <p14:creationId xmlns:p14="http://schemas.microsoft.com/office/powerpoint/2010/main" val="26039737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Minimalist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Nevyžaduje informaci, ani pořadí podnětů, ani rozlišující podněty</a:t>
            </a:r>
          </a:p>
          <a:p>
            <a:r>
              <a:rPr lang="cs-CZ" dirty="0" smtClean="0"/>
              <a:t>Náhodný výběr</a:t>
            </a:r>
          </a:p>
          <a:p>
            <a:r>
              <a:rPr lang="cs-CZ" dirty="0" smtClean="0"/>
              <a:t>Cílem je ještě výraznější snížení požadavku na informace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7176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Armstrong &amp; </a:t>
            </a:r>
            <a:r>
              <a:rPr lang="en-US" dirty="0" err="1" smtClean="0"/>
              <a:t>Graefe</a:t>
            </a:r>
            <a:r>
              <a:rPr lang="en-US" dirty="0" smtClean="0"/>
              <a:t> 2010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3933"/>
            <a:ext cx="8229600" cy="5250708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Na základě TTB heuristiky vytvořili model pro předpověď volebního výsledku v US prezidentských volbách</a:t>
            </a:r>
          </a:p>
          <a:p>
            <a:r>
              <a:rPr lang="cs-CZ" dirty="0" smtClean="0"/>
              <a:t>Single-</a:t>
            </a:r>
            <a:r>
              <a:rPr lang="cs-CZ" dirty="0" err="1" smtClean="0"/>
              <a:t>issue</a:t>
            </a:r>
            <a:r>
              <a:rPr lang="cs-CZ" dirty="0" smtClean="0"/>
              <a:t> heuristika, big </a:t>
            </a:r>
            <a:r>
              <a:rPr lang="cs-CZ" dirty="0" err="1" smtClean="0"/>
              <a:t>issue</a:t>
            </a:r>
            <a:endParaRPr lang="cs-CZ" dirty="0" smtClean="0"/>
          </a:p>
          <a:p>
            <a:r>
              <a:rPr lang="cs-CZ" dirty="0" smtClean="0"/>
              <a:t>Data z průzkumu (vnímání důležitosti témat, názor na schopnosti kandidátů je řešit)</a:t>
            </a:r>
          </a:p>
          <a:p>
            <a:r>
              <a:rPr lang="cs-CZ" dirty="0" smtClean="0"/>
              <a:t>Pokud kandidát vnímán tak, že dokáže řešit inflaci, je považován za schopného řešit celou ekonomickou situaci</a:t>
            </a:r>
          </a:p>
          <a:p>
            <a:r>
              <a:rPr lang="cs-CZ" dirty="0" smtClean="0"/>
              <a:t>Model založen na TTB dokázal predikovat výsledek voleb (1972-2008)</a:t>
            </a:r>
          </a:p>
          <a:p>
            <a:r>
              <a:rPr lang="cs-CZ" dirty="0" smtClean="0"/>
              <a:t>Strategie kandidátů: být nejlepší v nejdůležitějším tématu, nebo změnit téma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23763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Heuristiky a </a:t>
            </a:r>
            <a:r>
              <a:rPr lang="en-US" dirty="0" err="1" smtClean="0"/>
              <a:t>volební</a:t>
            </a:r>
            <a:r>
              <a:rPr lang="en-US" dirty="0" smtClean="0"/>
              <a:t> </a:t>
            </a:r>
            <a:r>
              <a:rPr lang="en-US" dirty="0" err="1" smtClean="0"/>
              <a:t>rozhodování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8140"/>
            <a:ext cx="8229600" cy="550986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Je pro správné fungování demokracie potřebné mít dobře informované a angažované občany?</a:t>
            </a:r>
          </a:p>
          <a:p>
            <a:r>
              <a:rPr lang="cs-CZ" dirty="0" err="1" smtClean="0"/>
              <a:t>Bereson</a:t>
            </a:r>
            <a:r>
              <a:rPr lang="cs-CZ" dirty="0" smtClean="0"/>
              <a:t>, </a:t>
            </a:r>
            <a:r>
              <a:rPr lang="cs-CZ" dirty="0" err="1" smtClean="0"/>
              <a:t>Lazarsfeld</a:t>
            </a:r>
            <a:r>
              <a:rPr lang="cs-CZ" dirty="0" smtClean="0"/>
              <a:t>, </a:t>
            </a:r>
            <a:r>
              <a:rPr lang="cs-CZ" dirty="0" err="1" smtClean="0"/>
              <a:t>McPhee</a:t>
            </a:r>
            <a:r>
              <a:rPr lang="cs-CZ" dirty="0" smtClean="0"/>
              <a:t> 1954:</a:t>
            </a:r>
          </a:p>
          <a:p>
            <a:pPr marL="742950" lvl="2" indent="-342900"/>
            <a:r>
              <a:rPr lang="cs-CZ" dirty="0" smtClean="0"/>
              <a:t>Občan v demokracii by měl být dobře informován o politických záležitostech. Předpokládá se, že zná politická témata, jejich historii, relevantní fakta, navrhované alternativy, postoje relevantních stran a pravděpodobné důsledky. Těchto standardů volič nedosahuje.</a:t>
            </a:r>
          </a:p>
          <a:p>
            <a:r>
              <a:rPr lang="cs-CZ" dirty="0" smtClean="0"/>
              <a:t>Skepticismus: minimální úroveň politické znalosti, pozornosti politickým tématům, minimální úroveň chápání abstraktních politických konceptů, minimální stabilita pol. preferencí (</a:t>
            </a:r>
            <a:r>
              <a:rPr lang="cs-CZ" dirty="0" err="1" smtClean="0"/>
              <a:t>Sniderman</a:t>
            </a:r>
            <a:r>
              <a:rPr lang="cs-CZ" dirty="0" smtClean="0"/>
              <a:t> 1993)</a:t>
            </a:r>
          </a:p>
        </p:txBody>
      </p:sp>
    </p:spTree>
    <p:extLst>
      <p:ext uri="{BB962C8B-B14F-4D97-AF65-F5344CB8AC3E}">
        <p14:creationId xmlns:p14="http://schemas.microsoft.com/office/powerpoint/2010/main" val="30588749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46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018"/>
            <a:ext cx="8229600" cy="528814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Od 90. let změna pohledu: Voters are not fools </a:t>
            </a:r>
          </a:p>
          <a:p>
            <a:r>
              <a:rPr lang="cs-CZ" dirty="0" smtClean="0"/>
              <a:t>Samuel Popkin (Reasoning </a:t>
            </a:r>
            <a:r>
              <a:rPr lang="cs-CZ" dirty="0" err="1" smtClean="0"/>
              <a:t>Voter</a:t>
            </a:r>
            <a:r>
              <a:rPr lang="cs-CZ" dirty="0" smtClean="0"/>
              <a:t> 1991):  </a:t>
            </a:r>
          </a:p>
          <a:p>
            <a:pPr lvl="1"/>
            <a:r>
              <a:rPr lang="cs-CZ" dirty="0" smtClean="0"/>
              <a:t>voliči mohou dělat správná rozhodnutí pomocí intuitivní racionality/racionality s nízkou úrovní informace. Využívají informace z každodenního života, médií a kampaní a komunikace s ostatními</a:t>
            </a:r>
          </a:p>
          <a:p>
            <a:pPr lvl="1"/>
            <a:r>
              <a:rPr lang="cs-CZ" dirty="0" smtClean="0"/>
              <a:t>Heuristika podobnosti (se stereotypem dobrého politika), osobní odhady jaký by byl kandidát XY prezident</a:t>
            </a:r>
          </a:p>
          <a:p>
            <a:pPr lvl="1"/>
            <a:r>
              <a:rPr lang="cs-CZ" dirty="0" smtClean="0"/>
              <a:t>Důraz na osobní informace při tvorbě příběhů o kandidátech</a:t>
            </a:r>
          </a:p>
          <a:p>
            <a:pPr lvl="1"/>
            <a:r>
              <a:rPr lang="cs-CZ" dirty="0" smtClean="0"/>
              <a:t>Zaměření na jednu charakteristiku (jedno téma, jednu vlastnost)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204098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S. </a:t>
            </a:r>
            <a:r>
              <a:rPr lang="en-US" dirty="0" err="1" smtClean="0"/>
              <a:t>Popkin</a:t>
            </a:r>
            <a:r>
              <a:rPr lang="en-US" dirty="0" smtClean="0"/>
              <a:t> 1991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1) názory ostatních</a:t>
            </a:r>
          </a:p>
          <a:p>
            <a:r>
              <a:rPr lang="cs-CZ" dirty="0" smtClean="0"/>
              <a:t>2) stranická heuristika</a:t>
            </a:r>
          </a:p>
          <a:p>
            <a:r>
              <a:rPr lang="cs-CZ" dirty="0" smtClean="0"/>
              <a:t>3) demografické charakteristiky kandidáta</a:t>
            </a:r>
          </a:p>
          <a:p>
            <a:r>
              <a:rPr lang="cs-CZ" dirty="0" smtClean="0"/>
              <a:t>4) chování během kampaně</a:t>
            </a:r>
          </a:p>
          <a:p>
            <a:r>
              <a:rPr lang="cs-CZ" dirty="0" smtClean="0"/>
              <a:t>5) hodnocení osobnosti </a:t>
            </a:r>
          </a:p>
          <a:p>
            <a:endParaRPr lang="cs-CZ" dirty="0" smtClean="0"/>
          </a:p>
          <a:p>
            <a:r>
              <a:rPr lang="cs-CZ" dirty="0" smtClean="0"/>
              <a:t>Ne systematický sběr informací, second-</a:t>
            </a:r>
            <a:r>
              <a:rPr lang="cs-CZ" dirty="0" err="1" smtClean="0"/>
              <a:t>best</a:t>
            </a:r>
            <a:r>
              <a:rPr lang="cs-CZ" dirty="0" smtClean="0"/>
              <a:t> </a:t>
            </a:r>
            <a:r>
              <a:rPr lang="cs-CZ" dirty="0" err="1" smtClean="0"/>
              <a:t>substitutes</a:t>
            </a:r>
            <a:r>
              <a:rPr lang="cs-CZ" dirty="0" smtClean="0"/>
              <a:t> </a:t>
            </a:r>
          </a:p>
          <a:p>
            <a:r>
              <a:rPr lang="cs-CZ" dirty="0" smtClean="0"/>
              <a:t>Limity i pro komunikaci ze strany politiků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62116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Heuristiky</a:t>
            </a:r>
            <a:r>
              <a:rPr lang="en-US" dirty="0"/>
              <a:t> a </a:t>
            </a:r>
            <a:r>
              <a:rPr lang="en-US" dirty="0" err="1"/>
              <a:t>volební</a:t>
            </a:r>
            <a:r>
              <a:rPr lang="en-US" dirty="0"/>
              <a:t> </a:t>
            </a:r>
            <a:r>
              <a:rPr lang="en-US" dirty="0" err="1"/>
              <a:t>rozhodování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7028"/>
            <a:ext cx="8229600" cy="4869136"/>
          </a:xfrm>
        </p:spPr>
        <p:txBody>
          <a:bodyPr/>
          <a:lstStyle/>
          <a:p>
            <a:r>
              <a:rPr lang="cs-CZ" dirty="0" err="1" smtClean="0"/>
              <a:t>Sniderman</a:t>
            </a:r>
            <a:r>
              <a:rPr lang="cs-CZ" dirty="0" smtClean="0"/>
              <a:t>, Brody, </a:t>
            </a:r>
            <a:r>
              <a:rPr lang="cs-CZ" dirty="0" err="1" smtClean="0"/>
              <a:t>Tetlock</a:t>
            </a:r>
            <a:r>
              <a:rPr lang="cs-CZ" dirty="0" smtClean="0"/>
              <a:t> 1991: </a:t>
            </a:r>
            <a:r>
              <a:rPr lang="cs-CZ" i="1" dirty="0" err="1" smtClean="0"/>
              <a:t>likability</a:t>
            </a:r>
            <a:r>
              <a:rPr lang="cs-CZ" i="1" dirty="0" smtClean="0"/>
              <a:t> </a:t>
            </a:r>
            <a:r>
              <a:rPr lang="cs-CZ" i="1" dirty="0" err="1" smtClean="0"/>
              <a:t>heuristics</a:t>
            </a:r>
            <a:endParaRPr lang="cs-CZ" i="1" dirty="0" smtClean="0"/>
          </a:p>
          <a:p>
            <a:pPr lvl="1"/>
            <a:r>
              <a:rPr lang="cs-CZ" dirty="0" smtClean="0"/>
              <a:t>Voliči uvažují o politických tématech tak, že si zjednodušují komplexní úkony a spoléhají se na vzájemnou interakci afektivních a kognitivních reakcí</a:t>
            </a:r>
          </a:p>
          <a:p>
            <a:pPr lvl="1"/>
            <a:r>
              <a:rPr lang="cs-CZ" dirty="0" smtClean="0"/>
              <a:t>Voliči identifikují věci, které mají a které nemají rádi.</a:t>
            </a:r>
          </a:p>
          <a:p>
            <a:pPr lvl="1"/>
            <a:r>
              <a:rPr lang="cs-CZ" dirty="0" smtClean="0"/>
              <a:t>Potřebná určitá znalost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15134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Heuristiky</a:t>
            </a:r>
            <a:r>
              <a:rPr lang="en-US" dirty="0" smtClean="0"/>
              <a:t> v </a:t>
            </a:r>
            <a:r>
              <a:rPr lang="en-US" dirty="0" err="1" smtClean="0"/>
              <a:t>referendu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12287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Arthur </a:t>
            </a:r>
            <a:r>
              <a:rPr lang="cs-CZ" dirty="0" err="1" smtClean="0"/>
              <a:t>Lupia</a:t>
            </a:r>
            <a:r>
              <a:rPr lang="cs-CZ" dirty="0" smtClean="0"/>
              <a:t> 1994</a:t>
            </a:r>
          </a:p>
          <a:p>
            <a:r>
              <a:rPr lang="cs-CZ" dirty="0" smtClean="0"/>
              <a:t>Exit </a:t>
            </a:r>
            <a:r>
              <a:rPr lang="cs-CZ" dirty="0" err="1" smtClean="0"/>
              <a:t>poll</a:t>
            </a:r>
            <a:r>
              <a:rPr lang="cs-CZ" dirty="0" smtClean="0"/>
              <a:t> v rámci referenda o změně pojištění v Kalifornii</a:t>
            </a:r>
          </a:p>
          <a:p>
            <a:r>
              <a:rPr lang="cs-CZ" dirty="0" smtClean="0"/>
              <a:t>Identifikuje heuristiku jako významný mechanismus rozhodování</a:t>
            </a:r>
          </a:p>
          <a:p>
            <a:r>
              <a:rPr lang="cs-CZ" dirty="0" smtClean="0"/>
              <a:t>Porovnává chování dobře informovaných a relativně neinformovaných voličů</a:t>
            </a:r>
          </a:p>
          <a:p>
            <a:r>
              <a:rPr lang="cs-CZ" dirty="0" smtClean="0"/>
              <a:t>Neinformovaní voliči se znalostí pozice pojišťoven volili </a:t>
            </a:r>
            <a:r>
              <a:rPr lang="cs-CZ" dirty="0" smtClean="0"/>
              <a:t>jako </a:t>
            </a:r>
            <a:r>
              <a:rPr lang="cs-CZ" dirty="0" smtClean="0"/>
              <a:t>kdyby byli dobře informovaní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107993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Efektivita</a:t>
            </a:r>
            <a:r>
              <a:rPr lang="en-US" dirty="0" smtClean="0"/>
              <a:t> </a:t>
            </a:r>
            <a:r>
              <a:rPr lang="en-US" dirty="0" err="1" smtClean="0"/>
              <a:t>heuristiky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8463"/>
            <a:ext cx="8229600" cy="5679537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Heuristiky mohou generovat </a:t>
            </a:r>
            <a:r>
              <a:rPr lang="cs-CZ" dirty="0" err="1" smtClean="0"/>
              <a:t>suboptimální</a:t>
            </a:r>
            <a:r>
              <a:rPr lang="cs-CZ" dirty="0" smtClean="0"/>
              <a:t> výsledky</a:t>
            </a:r>
          </a:p>
          <a:p>
            <a:r>
              <a:rPr lang="cs-CZ" dirty="0" smtClean="0"/>
              <a:t>Ve skutečnosti neřeší problém informačního deficitu</a:t>
            </a:r>
          </a:p>
          <a:p>
            <a:r>
              <a:rPr lang="cs-CZ" dirty="0" err="1" smtClean="0"/>
              <a:t>Larry</a:t>
            </a:r>
            <a:r>
              <a:rPr lang="cs-CZ" dirty="0" smtClean="0"/>
              <a:t> M. </a:t>
            </a:r>
            <a:r>
              <a:rPr lang="cs-CZ" dirty="0" err="1" smtClean="0"/>
              <a:t>Bartels</a:t>
            </a:r>
            <a:r>
              <a:rPr lang="cs-CZ" dirty="0" smtClean="0"/>
              <a:t> 1996: kvantitativní studie na základě dat z ANES</a:t>
            </a:r>
          </a:p>
          <a:p>
            <a:pPr lvl="1"/>
            <a:r>
              <a:rPr lang="cs-CZ" dirty="0" smtClean="0"/>
              <a:t>Do jaké míry volí neinformovaní voliči, jako kdyby byli informovaní?</a:t>
            </a:r>
          </a:p>
          <a:p>
            <a:pPr lvl="1"/>
            <a:r>
              <a:rPr lang="cs-CZ" dirty="0" smtClean="0"/>
              <a:t>Statistická simulace </a:t>
            </a:r>
          </a:p>
          <a:p>
            <a:pPr lvl="1"/>
            <a:r>
              <a:rPr lang="cs-CZ" dirty="0" smtClean="0"/>
              <a:t>Neinformovaní voliči volí jinak, než by volili, kdyby byli informovaní</a:t>
            </a:r>
          </a:p>
          <a:p>
            <a:pPr lvl="1"/>
            <a:r>
              <a:rPr lang="cs-CZ" dirty="0" smtClean="0"/>
              <a:t>Vliv některých demografických proměnných (pohlaví, víra atd.)</a:t>
            </a:r>
          </a:p>
          <a:p>
            <a:pPr lvl="1"/>
            <a:r>
              <a:rPr lang="cs-CZ" dirty="0" smtClean="0"/>
              <a:t>Odchylky volebních výsledků na agregované úrovni, neinformovaní voliči mají tendenci volit demokraty a současné držitele úřadů). Tzn. jednotlivé chyby v úsudku voličů se navzájem nevynulují.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950595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Efektivita</a:t>
            </a:r>
            <a:r>
              <a:rPr lang="en-US" dirty="0" smtClean="0"/>
              <a:t> </a:t>
            </a:r>
            <a:r>
              <a:rPr lang="en-US" dirty="0" err="1" smtClean="0"/>
              <a:t>heuristiky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9404"/>
            <a:ext cx="8229600" cy="4816760"/>
          </a:xfrm>
        </p:spPr>
        <p:txBody>
          <a:bodyPr/>
          <a:lstStyle/>
          <a:p>
            <a:r>
              <a:rPr lang="cs-CZ" dirty="0" err="1" smtClean="0"/>
              <a:t>Lau</a:t>
            </a:r>
            <a:r>
              <a:rPr lang="cs-CZ" dirty="0" smtClean="0"/>
              <a:t> &amp; </a:t>
            </a:r>
            <a:r>
              <a:rPr lang="cs-CZ" dirty="0" err="1" smtClean="0"/>
              <a:t>Redlawsk</a:t>
            </a:r>
            <a:r>
              <a:rPr lang="cs-CZ" dirty="0" smtClean="0"/>
              <a:t>: experimentální studie</a:t>
            </a:r>
          </a:p>
          <a:p>
            <a:r>
              <a:rPr lang="cs-CZ" dirty="0" smtClean="0"/>
              <a:t>Identifikace 5 hlavních politických heuristik:</a:t>
            </a:r>
          </a:p>
          <a:p>
            <a:pPr lvl="1"/>
            <a:r>
              <a:rPr lang="cs-CZ" dirty="0" smtClean="0"/>
              <a:t>Stranická identifikace</a:t>
            </a:r>
          </a:p>
          <a:p>
            <a:pPr lvl="1"/>
            <a:r>
              <a:rPr lang="cs-CZ" dirty="0" smtClean="0"/>
              <a:t>Ideologie</a:t>
            </a:r>
          </a:p>
          <a:p>
            <a:pPr lvl="1"/>
            <a:r>
              <a:rPr lang="cs-CZ" dirty="0" err="1" smtClean="0"/>
              <a:t>Endorsement</a:t>
            </a:r>
            <a:endParaRPr lang="cs-CZ" dirty="0" smtClean="0"/>
          </a:p>
          <a:p>
            <a:pPr lvl="1"/>
            <a:r>
              <a:rPr lang="cs-CZ" dirty="0" smtClean="0"/>
              <a:t>Životaschopnost (</a:t>
            </a:r>
            <a:r>
              <a:rPr lang="cs-CZ" dirty="0" err="1" smtClean="0"/>
              <a:t>viability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Vzhled kandidáta</a:t>
            </a:r>
          </a:p>
          <a:p>
            <a:r>
              <a:rPr lang="cs-CZ" dirty="0" smtClean="0"/>
              <a:t>V umělé kampani sledují, na základě jakých informací se voliči rozhodují.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0344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Lau &amp; </a:t>
            </a:r>
            <a:r>
              <a:rPr lang="en-US" dirty="0" err="1" smtClean="0"/>
              <a:t>Redlawsk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3005"/>
          </a:xfrm>
        </p:spPr>
        <p:txBody>
          <a:bodyPr>
            <a:normAutofit/>
          </a:bodyPr>
          <a:lstStyle/>
          <a:p>
            <a:r>
              <a:rPr lang="cs-CZ" dirty="0" smtClean="0"/>
              <a:t>Rozdíl mezi politickým experty a nováčky</a:t>
            </a:r>
          </a:p>
          <a:p>
            <a:r>
              <a:rPr lang="cs-CZ" dirty="0" smtClean="0"/>
              <a:t>Experti: </a:t>
            </a:r>
            <a:r>
              <a:rPr lang="cs-CZ" dirty="0" err="1" smtClean="0"/>
              <a:t>endorsement</a:t>
            </a:r>
            <a:r>
              <a:rPr lang="cs-CZ" dirty="0" smtClean="0"/>
              <a:t> a ideologie</a:t>
            </a:r>
          </a:p>
          <a:p>
            <a:r>
              <a:rPr lang="cs-CZ" dirty="0" smtClean="0"/>
              <a:t>Nováčci: stranictví a vzhled</a:t>
            </a:r>
          </a:p>
          <a:p>
            <a:r>
              <a:rPr lang="cs-CZ" dirty="0" smtClean="0"/>
              <a:t>Správné rozhodování jen u sofistikovaných voličů</a:t>
            </a:r>
          </a:p>
          <a:p>
            <a:r>
              <a:rPr lang="cs-CZ" dirty="0" err="1" smtClean="0"/>
              <a:t>Correct</a:t>
            </a:r>
            <a:r>
              <a:rPr lang="cs-CZ" dirty="0" smtClean="0"/>
              <a:t> </a:t>
            </a:r>
            <a:r>
              <a:rPr lang="cs-CZ" dirty="0" err="1" smtClean="0"/>
              <a:t>vote</a:t>
            </a:r>
            <a:r>
              <a:rPr lang="cs-CZ" dirty="0" smtClean="0"/>
              <a:t>: jak by se volič rozhodl, kdyby byl plně informován</a:t>
            </a:r>
          </a:p>
          <a:p>
            <a:r>
              <a:rPr lang="cs-CZ" dirty="0" smtClean="0"/>
              <a:t>Neznalým heuristika paradoxně nepomáhá vůbec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0730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Kahneman a Tversky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9911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Rozsáhlá výzkumná činnost v 70. letech</a:t>
            </a:r>
          </a:p>
          <a:p>
            <a:r>
              <a:rPr lang="cs-CZ" dirty="0" smtClean="0"/>
              <a:t>Program výzkumu heuristik a zkreslení</a:t>
            </a:r>
          </a:p>
          <a:p>
            <a:r>
              <a:rPr lang="cs-CZ" dirty="0" smtClean="0"/>
              <a:t>Jak intuitivní uvažování zkresluje úsudek</a:t>
            </a:r>
          </a:p>
          <a:p>
            <a:r>
              <a:rPr lang="cs-CZ" dirty="0" smtClean="0"/>
              <a:t>Heuristiky jako odchylky od racionálního uvažování</a:t>
            </a:r>
          </a:p>
          <a:p>
            <a:r>
              <a:rPr lang="cs-CZ" dirty="0" smtClean="0"/>
              <a:t>Chyby v úsudku</a:t>
            </a:r>
          </a:p>
          <a:p>
            <a:r>
              <a:rPr lang="cs-CZ" dirty="0" smtClean="0"/>
              <a:t>Projevy S1</a:t>
            </a:r>
          </a:p>
          <a:p>
            <a:r>
              <a:rPr lang="cs-CZ" dirty="0" smtClean="0"/>
              <a:t>Výzkum heuristiky v odhadování pravděpodobnosti pomocí jednoduchých experimentů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553075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Heuristiky</a:t>
            </a:r>
            <a:r>
              <a:rPr lang="en-US" dirty="0" smtClean="0"/>
              <a:t> a </a:t>
            </a:r>
            <a:r>
              <a:rPr lang="en-US" dirty="0" err="1" smtClean="0"/>
              <a:t>politické</a:t>
            </a:r>
            <a:r>
              <a:rPr lang="en-US" dirty="0" smtClean="0"/>
              <a:t> </a:t>
            </a:r>
            <a:r>
              <a:rPr lang="en-US" dirty="0" err="1" smtClean="0"/>
              <a:t>rozhodování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Stále hodně prostoru pro výzkum</a:t>
            </a:r>
          </a:p>
          <a:p>
            <a:r>
              <a:rPr lang="cs-CZ" dirty="0" smtClean="0"/>
              <a:t>Kdo používá jaké heuristiky?</a:t>
            </a:r>
          </a:p>
          <a:p>
            <a:r>
              <a:rPr lang="cs-CZ" dirty="0" smtClean="0"/>
              <a:t>Jsou některé efektivnější?</a:t>
            </a:r>
          </a:p>
          <a:p>
            <a:r>
              <a:rPr lang="cs-CZ" dirty="0" smtClean="0"/>
              <a:t>Jaké podmínky vedou ke správnému rozhodování?</a:t>
            </a:r>
          </a:p>
        </p:txBody>
      </p:sp>
    </p:spTree>
    <p:extLst>
      <p:ext uri="{BB962C8B-B14F-4D97-AF65-F5344CB8AC3E}">
        <p14:creationId xmlns:p14="http://schemas.microsoft.com/office/powerpoint/2010/main" val="858327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Kahneman</a:t>
            </a:r>
            <a:r>
              <a:rPr lang="en-US" dirty="0" smtClean="0"/>
              <a:t> a </a:t>
            </a:r>
            <a:r>
              <a:rPr lang="en-US" dirty="0" err="1" smtClean="0"/>
              <a:t>Tversky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cs-CZ" sz="3100" dirty="0" smtClean="0"/>
              <a:t>Podobnost s odhadem vzdálenosti</a:t>
            </a:r>
          </a:p>
          <a:p>
            <a:r>
              <a:rPr lang="cs-CZ" sz="3100" dirty="0" smtClean="0"/>
              <a:t>Snížená viditelnost = přecenění vzdálenosti</a:t>
            </a:r>
          </a:p>
          <a:p>
            <a:r>
              <a:rPr lang="cs-CZ" sz="3100" dirty="0" smtClean="0"/>
              <a:t>Vysoká viditelnost = podcenění vzdálenosti</a:t>
            </a:r>
          </a:p>
          <a:p>
            <a:r>
              <a:rPr lang="cs-CZ" sz="3100" dirty="0" smtClean="0"/>
              <a:t>Jasnost a ostrost obrazu funguje jako heuristika</a:t>
            </a:r>
          </a:p>
          <a:p>
            <a:r>
              <a:rPr lang="cs-CZ" sz="3100" dirty="0" smtClean="0"/>
              <a:t>Operace na základě informace s nízkou validitou pro daný úkon</a:t>
            </a:r>
          </a:p>
          <a:p>
            <a:r>
              <a:rPr lang="cs-CZ" dirty="0" smtClean="0"/>
              <a:t>Systematické chyby v úsudku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2856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Podobnost</a:t>
            </a:r>
            <a:r>
              <a:rPr lang="en-US" dirty="0" smtClean="0"/>
              <a:t> (Representativeness)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Steve je velmi plachý a uzavřený člověk, snaží se být vždy nápomocný druhým, ale má velmi malý aktivní zájem o ostatní lidi a reálný svět kolem sebe obecně. Je to pořádkumilovná duše s potřebou řádu a struktury a s vášní pro detail. </a:t>
            </a:r>
          </a:p>
          <a:p>
            <a:r>
              <a:rPr lang="cs-CZ" sz="2800" dirty="0" smtClean="0"/>
              <a:t>Jaká je pravděpodobnost, že má Steve jedno z těchto povolání?</a:t>
            </a:r>
          </a:p>
          <a:p>
            <a:pPr lvl="1"/>
            <a:r>
              <a:rPr lang="cs-CZ" sz="2400" dirty="0" smtClean="0"/>
              <a:t>Farmář, obchodník, pilot dopravního letadla, knihovník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48404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Reprezentativnost</a:t>
            </a:r>
            <a:r>
              <a:rPr lang="en-US" dirty="0" smtClean="0"/>
              <a:t> (</a:t>
            </a:r>
            <a:r>
              <a:rPr lang="en-US" dirty="0" err="1" smtClean="0"/>
              <a:t>podobnost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16285"/>
          </a:xfrm>
        </p:spPr>
        <p:txBody>
          <a:bodyPr/>
          <a:lstStyle/>
          <a:p>
            <a:r>
              <a:rPr lang="cs-CZ" dirty="0" smtClean="0"/>
              <a:t>Jaká je pravděpodobnost že jev A náleží do kategorie B? </a:t>
            </a:r>
          </a:p>
          <a:p>
            <a:r>
              <a:rPr lang="cs-CZ" dirty="0" smtClean="0"/>
              <a:t>Pravděpodobnost, že jev A vzniká z B, nebo že B vytváří A?</a:t>
            </a:r>
          </a:p>
          <a:p>
            <a:r>
              <a:rPr lang="cs-CZ" dirty="0" smtClean="0"/>
              <a:t>Heuristika je podobnost mezi jevem A a B</a:t>
            </a:r>
          </a:p>
          <a:p>
            <a:r>
              <a:rPr lang="cs-CZ" dirty="0" smtClean="0"/>
              <a:t>Pokud se A významně podobá B, usuzujeme, že A vyplývá z B s vysokou pravděpodobností (a naopak). </a:t>
            </a:r>
          </a:p>
        </p:txBody>
      </p:sp>
    </p:spTree>
    <p:extLst>
      <p:ext uri="{BB962C8B-B14F-4D97-AF65-F5344CB8AC3E}">
        <p14:creationId xmlns:p14="http://schemas.microsoft.com/office/powerpoint/2010/main" val="1649192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Reprezentativnost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7746"/>
            <a:ext cx="8229600" cy="5407836"/>
          </a:xfrm>
        </p:spPr>
        <p:txBody>
          <a:bodyPr>
            <a:normAutofit/>
          </a:bodyPr>
          <a:lstStyle/>
          <a:p>
            <a:r>
              <a:rPr lang="cs-CZ" dirty="0" smtClean="0"/>
              <a:t>Je </a:t>
            </a:r>
            <a:r>
              <a:rPr lang="cs-CZ" dirty="0" err="1" smtClean="0"/>
              <a:t>Steve</a:t>
            </a:r>
            <a:r>
              <a:rPr lang="cs-CZ" dirty="0" smtClean="0"/>
              <a:t> opravdu knihovník???</a:t>
            </a:r>
          </a:p>
          <a:p>
            <a:r>
              <a:rPr lang="cs-CZ" dirty="0" smtClean="0"/>
              <a:t>Podobnost popisu se </a:t>
            </a:r>
            <a:r>
              <a:rPr lang="cs-CZ" dirty="0" err="1" smtClean="0"/>
              <a:t>sterotypem</a:t>
            </a:r>
            <a:endParaRPr lang="cs-CZ" dirty="0" smtClean="0"/>
          </a:p>
          <a:p>
            <a:r>
              <a:rPr lang="cs-CZ" dirty="0" smtClean="0"/>
              <a:t>Jaká je pravděpodobnost jevu?</a:t>
            </a:r>
          </a:p>
          <a:p>
            <a:r>
              <a:rPr lang="cs-CZ" dirty="0" smtClean="0"/>
              <a:t>Necitlivost k základnímu poměru. </a:t>
            </a:r>
          </a:p>
          <a:p>
            <a:r>
              <a:rPr lang="cs-CZ" dirty="0" smtClean="0"/>
              <a:t>Lidé odpovídají hůře, když mají špatné důkazy, než když nemají žádné důkazy.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2731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Reprezentativnost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Necitlivost</a:t>
            </a:r>
            <a:r>
              <a:rPr lang="en-US" dirty="0" smtClean="0"/>
              <a:t> k </a:t>
            </a:r>
            <a:r>
              <a:rPr lang="en-US" dirty="0" err="1" smtClean="0"/>
              <a:t>základnímu</a:t>
            </a:r>
            <a:r>
              <a:rPr lang="en-US" dirty="0" smtClean="0"/>
              <a:t> </a:t>
            </a:r>
            <a:r>
              <a:rPr lang="en-US" dirty="0" err="1" smtClean="0"/>
              <a:t>poměru</a:t>
            </a:r>
            <a:endParaRPr lang="en-US" dirty="0" smtClean="0"/>
          </a:p>
          <a:p>
            <a:r>
              <a:rPr lang="en-US" dirty="0" smtClean="0"/>
              <a:t>Jack </a:t>
            </a:r>
            <a:r>
              <a:rPr lang="en-US" dirty="0" err="1" smtClean="0"/>
              <a:t>byl</a:t>
            </a:r>
            <a:r>
              <a:rPr lang="en-US" dirty="0" smtClean="0"/>
              <a:t> </a:t>
            </a:r>
            <a:r>
              <a:rPr lang="en-US" dirty="0" err="1" smtClean="0"/>
              <a:t>vybrán</a:t>
            </a:r>
            <a:r>
              <a:rPr lang="en-US" dirty="0" smtClean="0"/>
              <a:t> z populace,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které</a:t>
            </a:r>
            <a:r>
              <a:rPr lang="en-US" dirty="0" smtClean="0"/>
              <a:t> je 30 % </a:t>
            </a:r>
            <a:r>
              <a:rPr lang="en-US" dirty="0" err="1" smtClean="0"/>
              <a:t>inženýrů</a:t>
            </a:r>
            <a:r>
              <a:rPr lang="en-US" dirty="0" smtClean="0"/>
              <a:t> a 70 % </a:t>
            </a:r>
            <a:r>
              <a:rPr lang="en-US" dirty="0" err="1" smtClean="0"/>
              <a:t>právníků</a:t>
            </a:r>
            <a:r>
              <a:rPr lang="en-US" dirty="0" smtClean="0"/>
              <a:t>.</a:t>
            </a:r>
          </a:p>
          <a:p>
            <a:r>
              <a:rPr lang="en-US" dirty="0" smtClean="0"/>
              <a:t>Jack </a:t>
            </a:r>
            <a:r>
              <a:rPr lang="en-US" dirty="0" err="1" smtClean="0"/>
              <a:t>bývá</a:t>
            </a:r>
            <a:r>
              <a:rPr lang="en-US" dirty="0" smtClean="0"/>
              <a:t> </a:t>
            </a:r>
            <a:r>
              <a:rPr lang="en-US" dirty="0" err="1" smtClean="0"/>
              <a:t>popisován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nespolečenský</a:t>
            </a:r>
            <a:r>
              <a:rPr lang="en-US" dirty="0" smtClean="0"/>
              <a:t>, </a:t>
            </a:r>
            <a:r>
              <a:rPr lang="en-US" dirty="0" err="1" smtClean="0"/>
              <a:t>nudí</a:t>
            </a:r>
            <a:r>
              <a:rPr lang="en-US" dirty="0" smtClean="0"/>
              <a:t> ho </a:t>
            </a:r>
            <a:r>
              <a:rPr lang="en-US" dirty="0" err="1" smtClean="0"/>
              <a:t>politika</a:t>
            </a:r>
            <a:r>
              <a:rPr lang="en-US" dirty="0" smtClean="0"/>
              <a:t>, </a:t>
            </a:r>
            <a:r>
              <a:rPr lang="en-US" dirty="0" err="1" smtClean="0"/>
              <a:t>rád</a:t>
            </a:r>
            <a:r>
              <a:rPr lang="en-US" dirty="0" smtClean="0"/>
              <a:t> </a:t>
            </a:r>
            <a:r>
              <a:rPr lang="en-US" dirty="0" err="1" smtClean="0"/>
              <a:t>tráví</a:t>
            </a:r>
            <a:r>
              <a:rPr lang="en-US" dirty="0" smtClean="0"/>
              <a:t> </a:t>
            </a:r>
            <a:r>
              <a:rPr lang="en-US" dirty="0" err="1" smtClean="0"/>
              <a:t>čas</a:t>
            </a:r>
            <a:r>
              <a:rPr lang="en-US" dirty="0" smtClean="0"/>
              <a:t> </a:t>
            </a:r>
            <a:r>
              <a:rPr lang="en-US" dirty="0" err="1" smtClean="0"/>
              <a:t>prací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svém</a:t>
            </a:r>
            <a:r>
              <a:rPr lang="en-US" dirty="0" smtClean="0"/>
              <a:t> </a:t>
            </a:r>
            <a:r>
              <a:rPr lang="en-US" dirty="0" err="1" smtClean="0"/>
              <a:t>člunu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Jaká</a:t>
            </a:r>
            <a:r>
              <a:rPr lang="en-US" dirty="0" smtClean="0"/>
              <a:t> je </a:t>
            </a:r>
            <a:r>
              <a:rPr lang="en-US" dirty="0" err="1" smtClean="0"/>
              <a:t>pravděpodobnost</a:t>
            </a:r>
            <a:r>
              <a:rPr lang="en-US" dirty="0" smtClean="0"/>
              <a:t>, </a:t>
            </a:r>
            <a:r>
              <a:rPr lang="en-US" dirty="0" err="1" smtClean="0"/>
              <a:t>že</a:t>
            </a:r>
            <a:r>
              <a:rPr lang="en-US" dirty="0" smtClean="0"/>
              <a:t> je Jack </a:t>
            </a:r>
            <a:r>
              <a:rPr lang="en-US" dirty="0" err="1" smtClean="0"/>
              <a:t>inženýr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právník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Správný</a:t>
            </a:r>
            <a:r>
              <a:rPr lang="en-US" dirty="0" smtClean="0"/>
              <a:t> </a:t>
            </a:r>
            <a:r>
              <a:rPr lang="en-US" dirty="0" err="1" smtClean="0"/>
              <a:t>úsudek</a:t>
            </a:r>
            <a:r>
              <a:rPr lang="en-US" dirty="0" smtClean="0"/>
              <a:t> </a:t>
            </a:r>
            <a:r>
              <a:rPr lang="en-US" dirty="0" err="1" smtClean="0"/>
              <a:t>pouze</a:t>
            </a:r>
            <a:r>
              <a:rPr lang="en-US" dirty="0" smtClean="0"/>
              <a:t> </a:t>
            </a:r>
            <a:r>
              <a:rPr lang="en-US" dirty="0" err="1" smtClean="0"/>
              <a:t>bez</a:t>
            </a:r>
            <a:r>
              <a:rPr lang="en-US" dirty="0" smtClean="0"/>
              <a:t> </a:t>
            </a:r>
            <a:r>
              <a:rPr lang="en-US" dirty="0" err="1" smtClean="0"/>
              <a:t>popisu</a:t>
            </a:r>
            <a:r>
              <a:rPr lang="en-US" dirty="0" smtClean="0"/>
              <a:t> </a:t>
            </a:r>
            <a:r>
              <a:rPr lang="en-US" dirty="0" err="1" smtClean="0"/>
              <a:t>osobnosti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791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6605</TotalTime>
  <Words>2085</Words>
  <Application>Microsoft Macintosh PowerPoint</Application>
  <PresentationFormat>On-screen Show (4:3)</PresentationFormat>
  <Paragraphs>241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Heuristiky v uvažování </vt:lpstr>
      <vt:lpstr>Heuristika</vt:lpstr>
      <vt:lpstr>Kahneman &amp; Tversky</vt:lpstr>
      <vt:lpstr>Kahneman a Tversky</vt:lpstr>
      <vt:lpstr>Kahneman a Tversky</vt:lpstr>
      <vt:lpstr>Podobnost (Representativeness)</vt:lpstr>
      <vt:lpstr>Reprezentativnost (podobnost)</vt:lpstr>
      <vt:lpstr>Reprezentativnost</vt:lpstr>
      <vt:lpstr>Reprezentativnost</vt:lpstr>
      <vt:lpstr>Problém LINDA</vt:lpstr>
      <vt:lpstr>Conjunction fallacy</vt:lpstr>
      <vt:lpstr>Reprezentativnost (podobnost)</vt:lpstr>
      <vt:lpstr>Reprezentativnost (podobnost)</vt:lpstr>
      <vt:lpstr>Reprezentativnost (podobnost)</vt:lpstr>
      <vt:lpstr>Podobnost</vt:lpstr>
      <vt:lpstr>Dostupnost (Availability)</vt:lpstr>
      <vt:lpstr>Norbert Schwartz et al. 1991</vt:lpstr>
      <vt:lpstr>Dostupnost</vt:lpstr>
      <vt:lpstr>Dostupnost</vt:lpstr>
      <vt:lpstr>Dotupnost</vt:lpstr>
      <vt:lpstr>Dostupnost</vt:lpstr>
      <vt:lpstr>Ukotvení (Anchoring and adjustment)</vt:lpstr>
      <vt:lpstr>Ukotvení</vt:lpstr>
      <vt:lpstr>Fast and Frugal Heuristics</vt:lpstr>
      <vt:lpstr>Fast and Frugal Heuristics</vt:lpstr>
      <vt:lpstr>Heuristika rekognice </vt:lpstr>
      <vt:lpstr>Recognition</vt:lpstr>
      <vt:lpstr>Take The Best Heuristics</vt:lpstr>
      <vt:lpstr>Take The Last</vt:lpstr>
      <vt:lpstr>Minimalist Algorithm</vt:lpstr>
      <vt:lpstr>Armstrong &amp; Graefe 2010</vt:lpstr>
      <vt:lpstr>Heuristiky a volební rozhodování</vt:lpstr>
      <vt:lpstr>PowerPoint Presentation</vt:lpstr>
      <vt:lpstr>S. Popkin 1991</vt:lpstr>
      <vt:lpstr>Heuristiky a volební rozhodování</vt:lpstr>
      <vt:lpstr>Heuristiky v referendu</vt:lpstr>
      <vt:lpstr>Efektivita heuristiky?</vt:lpstr>
      <vt:lpstr>Efektivita heuristiky?</vt:lpstr>
      <vt:lpstr>Lau &amp; Redlawsk</vt:lpstr>
      <vt:lpstr>Heuristiky a politické rozhodování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Heuristiky a framing</dc:title>
  <dc:creator>Lenka Hrbková</dc:creator>
  <cp:lastModifiedBy>Lenka Hrbková</cp:lastModifiedBy>
  <cp:revision>82</cp:revision>
  <dcterms:created xsi:type="dcterms:W3CDTF">2014-04-14T09:09:14Z</dcterms:created>
  <dcterms:modified xsi:type="dcterms:W3CDTF">2015-11-25T13:04:14Z</dcterms:modified>
</cp:coreProperties>
</file>