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134" d="100"/>
          <a:sy n="134" d="100"/>
        </p:scale>
        <p:origin x="-9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/>
              <a:t>POL 203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Příklad: hra s nemovitostmi</a:t>
            </a:r>
            <a:endParaRPr lang="cs-CZ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K,L, M= velká koalice, K nebo L nebo M= jednočlenná koalice</a:t>
            </a:r>
          </a:p>
          <a:p>
            <a:r>
              <a:rPr lang="cs-CZ" dirty="0" smtClean="0"/>
              <a:t>Jak musí být rozděleny zisky mezi hráče velké koalice, aby byla dohoda stabilní?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Jádro kooperativní hry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Jádrem (</a:t>
            </a:r>
            <a:r>
              <a:rPr lang="cs-CZ" b="1" i="1" dirty="0" smtClean="0"/>
              <a:t>The core</a:t>
            </a:r>
            <a:r>
              <a:rPr lang="cs-CZ" dirty="0" smtClean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 smtClean="0"/>
              <a:t>Jádro představuje možný přístup k řešení kooperativních her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hra s nemovitostmi (II.)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je jádrem velké koalice prázdná množina imputací, velká koalice nemá takovou hodnotu, aby bylo možné zaplatit všem tak, aby někdo z hráčů neměl pobídky jednostranně z dohody odstoupit.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Typické znaky koaličních her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Neanalyzují, co koalice „dělá“, jen její vytvoření</a:t>
            </a:r>
          </a:p>
          <a:p>
            <a:r>
              <a:rPr lang="cs-CZ" dirty="0" smtClean="0"/>
              <a:t>Jsou </a:t>
            </a:r>
            <a:r>
              <a:rPr lang="cs-CZ" b="1" dirty="0" smtClean="0"/>
              <a:t>superaditivn</a:t>
            </a:r>
            <a:r>
              <a:rPr lang="cs-CZ" dirty="0" smtClean="0"/>
              <a:t>í- pokud se spojí dvě koalice, je hodnota nové koalice stejná nebo větší než předchozích dvou</a:t>
            </a:r>
          </a:p>
          <a:p>
            <a:r>
              <a:rPr lang="cs-CZ" b="1" dirty="0" smtClean="0"/>
              <a:t>Vedlejší platby </a:t>
            </a:r>
            <a:r>
              <a:rPr lang="cs-CZ" dirty="0" smtClean="0"/>
              <a:t>(hráči si platí za zaujetí určitých strategií)</a:t>
            </a:r>
          </a:p>
          <a:p>
            <a:r>
              <a:rPr lang="cs-CZ" dirty="0" smtClean="0"/>
              <a:t>Mají buďto </a:t>
            </a:r>
            <a:r>
              <a:rPr lang="cs-CZ" b="1" dirty="0" smtClean="0"/>
              <a:t>přenosný</a:t>
            </a:r>
            <a:r>
              <a:rPr lang="cs-CZ" dirty="0" smtClean="0"/>
              <a:t> nebo </a:t>
            </a:r>
            <a:r>
              <a:rPr lang="cs-CZ" b="1" dirty="0" smtClean="0"/>
              <a:t>nepřenosný užitek </a:t>
            </a:r>
            <a:r>
              <a:rPr lang="cs-CZ" dirty="0" smtClean="0"/>
              <a:t>(u přenosného užitku jsou zisky snadno korelovány s penězi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Shapleyho hodnota </a:t>
            </a:r>
            <a:r>
              <a:rPr lang="cs-CZ" dirty="0" smtClean="0"/>
              <a:t>(jiné vyjednávací řešení koaličních her než </a:t>
            </a:r>
            <a:r>
              <a:rPr lang="cs-CZ" i="1" dirty="0" smtClean="0"/>
              <a:t>jádro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K,M,L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L,M,K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M,L,K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2/3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 smtClean="0"/>
              <a:t>krátkozraký, </a:t>
            </a:r>
            <a:r>
              <a:rPr lang="cs-CZ" dirty="0" smtClean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Hry s nepřenositelným užitkem: příklad s hudebníky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Bluegrass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Jazz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(A,B,C,D)- všechny žánry</a:t>
            </a:r>
          </a:p>
          <a:p>
            <a:r>
              <a:rPr lang="cs-CZ" dirty="0" smtClean="0"/>
              <a:t>(A,B,C)- Jazz, Country, Folk</a:t>
            </a:r>
          </a:p>
          <a:p>
            <a:r>
              <a:rPr lang="cs-CZ" dirty="0" smtClean="0"/>
              <a:t>(A,B,D)- Country, Folk</a:t>
            </a:r>
          </a:p>
          <a:p>
            <a:r>
              <a:rPr lang="cs-CZ" dirty="0" smtClean="0"/>
              <a:t>(A,C,D)- Jazz, Country, Folk</a:t>
            </a:r>
          </a:p>
          <a:p>
            <a:r>
              <a:rPr lang="cs-CZ" dirty="0" smtClean="0"/>
              <a:t>(B,C,D)- Jazz, Country Folk</a:t>
            </a:r>
          </a:p>
          <a:p>
            <a:r>
              <a:rPr lang="cs-CZ" dirty="0" smtClean="0"/>
              <a:t>Dvoj a jednočlenné koalice- Country nebo Folk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koalice A,B,D jádrem?</a:t>
            </a:r>
          </a:p>
          <a:p>
            <a:r>
              <a:rPr lang="cs-CZ" dirty="0" smtClean="0"/>
              <a:t>Je koalice A,B,C jádrem?</a:t>
            </a:r>
          </a:p>
          <a:p>
            <a:r>
              <a:rPr lang="cs-CZ" dirty="0" smtClean="0"/>
              <a:t>Má situace nějaké jádro?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Každá z koalice vede k určitému </a:t>
            </a:r>
            <a:r>
              <a:rPr lang="cs-CZ" b="1" dirty="0" smtClean="0"/>
              <a:t>preferenčnímu profilu</a:t>
            </a:r>
            <a:r>
              <a:rPr lang="cs-CZ" dirty="0" smtClean="0"/>
              <a:t>, příklad A,B,D k profilu (3,4,3) nebo (5,3,4). </a:t>
            </a:r>
          </a:p>
          <a:p>
            <a:r>
              <a:rPr lang="cs-CZ" dirty="0" smtClean="0"/>
              <a:t>Koalice koordinuje své strategie, aby dosáhla určitého výsledku (</a:t>
            </a:r>
            <a:r>
              <a:rPr lang="cs-CZ" b="1" dirty="0" smtClean="0"/>
              <a:t>efektivní</a:t>
            </a:r>
            <a:r>
              <a:rPr lang="cs-CZ" dirty="0" smtClean="0"/>
              <a:t> koalice pro určitý výsledek)</a:t>
            </a:r>
          </a:p>
          <a:p>
            <a:r>
              <a:rPr lang="cs-CZ" dirty="0" smtClean="0"/>
              <a:t>Výběr strategií závisí na preferencích členů koalice</a:t>
            </a:r>
          </a:p>
          <a:p>
            <a:r>
              <a:rPr lang="cs-CZ" dirty="0" smtClean="0"/>
              <a:t>Koaliční hra reprezentovaná tímto způsobem, je </a:t>
            </a:r>
            <a:r>
              <a:rPr lang="cs-CZ" b="1" dirty="0" smtClean="0"/>
              <a:t>koalice v efektivní formě</a:t>
            </a:r>
          </a:p>
          <a:p>
            <a:r>
              <a:rPr lang="cs-CZ" dirty="0" smtClean="0"/>
              <a:t>Výsledkem her s nepřenositelnými užitky složitý objekt (v tomto případě různé typy kapel)</a:t>
            </a:r>
          </a:p>
          <a:p>
            <a:r>
              <a:rPr lang="cs-CZ" b="1" dirty="0" smtClean="0"/>
              <a:t>Jádrem</a:t>
            </a:r>
            <a:r>
              <a:rPr lang="cs-CZ" dirty="0" smtClean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Kooperativní hry více než dvou </a:t>
            </a:r>
            <a:r>
              <a:rPr lang="cs-CZ" sz="4000" dirty="0" smtClean="0"/>
              <a:t>hráčů v politice</a:t>
            </a:r>
            <a:endParaRPr lang="cs-CZ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V </a:t>
            </a:r>
            <a:r>
              <a:rPr lang="cs-CZ" sz="2000" dirty="0">
                <a:latin typeface="Calibri" pitchFamily="34" charset="0"/>
              </a:rPr>
              <a:t>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Př.</a:t>
            </a:r>
            <a:r>
              <a:rPr lang="cs-CZ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Vypočtěte Shapley-Shubikův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/>
                <a:gridCol w="2019300"/>
                <a:gridCol w="2016125"/>
                <a:gridCol w="2014538"/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závaznou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</a:t>
            </a:r>
            <a:r>
              <a:rPr lang="cs-CZ" sz="2800" dirty="0" smtClean="0">
                <a:latin typeface="Calibri" pitchFamily="34" charset="0"/>
              </a:rPr>
              <a:t>hráči </a:t>
            </a:r>
            <a:r>
              <a:rPr lang="cs-CZ" sz="2800" dirty="0">
                <a:latin typeface="Calibri" pitchFamily="34" charset="0"/>
              </a:rPr>
              <a:t>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 smtClean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Calibri" pitchFamily="34" charset="0"/>
              </a:rPr>
              <a:t>U </a:t>
            </a:r>
            <a:r>
              <a:rPr lang="cs-CZ" sz="2800" dirty="0">
                <a:latin typeface="Calibri" pitchFamily="34" charset="0"/>
              </a:rPr>
              <a:t>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Navržen J. Banzhafem (advokát v oblasti </a:t>
            </a:r>
            <a:r>
              <a:rPr lang="cs-CZ" sz="2000" i="1">
                <a:latin typeface="Calibri" pitchFamily="34" charset="0"/>
              </a:rPr>
              <a:t>public health</a:t>
            </a:r>
            <a:r>
              <a:rPr lang="cs-CZ" sz="200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>
                <a:latin typeface="Calibri" pitchFamily="34" charset="0"/>
              </a:rPr>
              <a:t>Nassau County).</a:t>
            </a:r>
            <a:endParaRPr lang="cs-CZ" sz="200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>
                <a:latin typeface="Calibri" pitchFamily="34" charset="0"/>
              </a:rPr>
              <a:t>Určí se </a:t>
            </a:r>
            <a:r>
              <a:rPr lang="cs-CZ" sz="2000" b="1">
                <a:latin typeface="Calibri" pitchFamily="34" charset="0"/>
              </a:rPr>
              <a:t>všechny</a:t>
            </a:r>
            <a:r>
              <a:rPr lang="cs-CZ" sz="200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Sečte se počet sub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>
                <a:latin typeface="Calibri" pitchFamily="34" charset="0"/>
              </a:rPr>
              <a:t>Příklad: Vypočtěte Banzhafův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KSČM:26, Melčák/Pohanka:2</a:t>
            </a:r>
          </a:p>
          <a:p>
            <a:pPr>
              <a:buFontTx/>
              <a:buNone/>
            </a:pPr>
            <a:endParaRPr lang="cs-CZ">
              <a:latin typeface="Calibri" pitchFamily="34" charset="0"/>
            </a:endParaRP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>
                <a:latin typeface="Calibri" pitchFamily="34" charset="0"/>
              </a:rPr>
              <a:t>Příklad: vypočtěte Banzhafův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(většina 15, ODS: 10, ČSSD:5, Líšeňský Blok: 5, KDU: 4, KSČM:3, ZB: 2)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koalice s vyrovnanou silou hráčů (McCain: 433-436)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Hlasů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Křesťanstí demokrati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Konzervativní v morálních otázkách, umírněná</a:t>
                      </a:r>
                      <a:r>
                        <a:rPr lang="cs-CZ" baseline="0" dirty="0" smtClean="0"/>
                        <a:t> ekonomicky, podporující small business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demokraté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Podporouje dělníky, kontrolu ekonomiky,</a:t>
                      </a:r>
                      <a:r>
                        <a:rPr lang="cs-CZ" baseline="0" dirty="0" smtClean="0"/>
                        <a:t> neutrální v mprálních otázkách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Podporuje malou</a:t>
                      </a:r>
                      <a:r>
                        <a:rPr lang="cs-CZ" baseline="0" dirty="0" smtClean="0"/>
                        <a:t> vládu, extrémně libertariánská v morálních otázkách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Témata: jaká vnikne koalice? (vedlejší platby zakázány)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7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3528392"/>
                <a:gridCol w="936104"/>
                <a:gridCol w="864096"/>
                <a:gridCol w="1015008"/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Socialisté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Volný obchod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+10</a:t>
                      </a:r>
                      <a:endParaRPr lang="cs-CZ" dirty="0"/>
                    </a:p>
                  </a:txBody>
                  <a:tcPr/>
                </a:tc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Výhody same-sex partnerů v systému sociálního zabezpečení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+9</a:t>
                      </a:r>
                      <a:endParaRPr lang="cs-CZ" dirty="0"/>
                    </a:p>
                  </a:txBody>
                  <a:tcPr/>
                </a:tc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Omezení</a:t>
                      </a:r>
                      <a:r>
                        <a:rPr lang="cs-CZ" b="1" baseline="0" dirty="0" smtClean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+8</a:t>
                      </a:r>
                      <a:endParaRPr lang="cs-CZ" dirty="0"/>
                    </a:p>
                  </a:txBody>
                  <a:tcPr/>
                </a:tc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Přímé platby farmářům, kteří bojují s importem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Koalice a zisky aktérů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(C,S,R)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(C,R)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(S,R)</a:t>
                      </a:r>
                      <a:r>
                        <a:rPr lang="cs-CZ" baseline="0" dirty="0" smtClean="0"/>
                        <a:t> (C)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(C)</a:t>
                      </a:r>
                      <a:r>
                        <a:rPr lang="cs-CZ" baseline="0" dirty="0" smtClean="0"/>
                        <a:t> (S)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Pouze koalice 4 je stabilní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/>
                <a:gridCol w="1335088"/>
                <a:gridCol w="1330325"/>
                <a:gridCol w="133032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23850" y="3860800"/>
            <a:ext cx="25193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Nekooperativní výsledek je (nechá si-nechá si)- ekvilibrium, není Pareto-optimální.</a:t>
            </a:r>
          </a:p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„Kooperativní výsledek“ (dá-dá) je Pareto-optimální.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226377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Vyjednávání v kooperativních hrách: jiný pohled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Závazná dohoda znamená, že hráči vystupují jako </a:t>
            </a:r>
            <a:r>
              <a:rPr lang="cs-CZ" b="1" dirty="0" smtClean="0"/>
              <a:t>koalice (</a:t>
            </a:r>
            <a:r>
              <a:rPr lang="cs-CZ" dirty="0" smtClean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 smtClean="0"/>
              <a:t>Je naznačená dohoda jedinou, kterou mohli Pepa a Franta uzavřít, aby šlo o kooperativní hru/řešení?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Alokace (Imputace)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plateb členům koalice se nazývá </a:t>
            </a:r>
            <a:r>
              <a:rPr lang="cs-CZ" b="1" dirty="0" smtClean="0"/>
              <a:t>imputace</a:t>
            </a:r>
          </a:p>
          <a:p>
            <a:endParaRPr lang="cs-CZ" b="1" dirty="0"/>
          </a:p>
          <a:p>
            <a:r>
              <a:rPr lang="cs-CZ" dirty="0" smtClean="0"/>
              <a:t>Množina imputací bývá obvykle poměrně velká, typicky ji omezují: </a:t>
            </a:r>
            <a:r>
              <a:rPr lang="cs-CZ" b="1" dirty="0" smtClean="0"/>
              <a:t>tlaky ostatních prodávajících/kupujících, jak je pociťována férovost, vyjednávání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</a:t>
            </a:r>
            <a:r>
              <a:rPr lang="cs-CZ" sz="4000" b="1" dirty="0" smtClean="0">
                <a:latin typeface="Calibri" pitchFamily="34" charset="0"/>
              </a:rPr>
              <a:t>hrách</a:t>
            </a:r>
            <a:endParaRPr lang="cs-CZ" sz="4000" b="1" dirty="0">
              <a:latin typeface="Calibr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</a:t>
            </a:r>
            <a:r>
              <a:rPr lang="cs-CZ" sz="2800" dirty="0" smtClean="0">
                <a:latin typeface="Calibri" pitchFamily="34" charset="0"/>
              </a:rPr>
              <a:t>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Vyjednávací řešení (vlastnosti)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Nash</a:t>
            </a:r>
            <a:r>
              <a:rPr lang="cs-CZ" dirty="0" smtClean="0"/>
              <a:t>: je rozdělena veškerá nadhodnota</a:t>
            </a:r>
          </a:p>
          <a:p>
            <a:endParaRPr lang="cs-CZ" dirty="0"/>
          </a:p>
          <a:p>
            <a:r>
              <a:rPr lang="cs-CZ" b="1" dirty="0" err="1" smtClean="0"/>
              <a:t>Kalai-Smorodinsky</a:t>
            </a:r>
            <a:r>
              <a:rPr lang="cs-CZ" dirty="0" smtClean="0"/>
              <a:t>: přírůstek je dělen férově</a:t>
            </a:r>
          </a:p>
          <a:p>
            <a:endParaRPr lang="cs-CZ" dirty="0"/>
          </a:p>
          <a:p>
            <a:r>
              <a:rPr lang="cs-CZ" b="1" dirty="0" err="1" smtClean="0"/>
              <a:t>Kalai</a:t>
            </a:r>
            <a:r>
              <a:rPr lang="cs-CZ" dirty="0" smtClean="0"/>
              <a:t>: navržené dělení respektuje princip, že dohoda je lepší než nedohoda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1933</Words>
  <Application>Microsoft Office PowerPoint</Application>
  <PresentationFormat>Předvádění na obrazovce (4:3)</PresentationFormat>
  <Paragraphs>321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Office Theme</vt:lpstr>
      <vt:lpstr>Kooperativní hry</vt:lpstr>
      <vt:lpstr>Kooperativní hry a kooperativní řešení</vt:lpstr>
      <vt:lpstr>Kooperativní hry dvou hráčů</vt:lpstr>
      <vt:lpstr>Vyjednávání v kooperativních hrách: jiný pohled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vnikne koalice? (vedlejší platby zakázány)</vt:lpstr>
      <vt:lpstr>Koalice a zisky aktérů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34</cp:revision>
  <dcterms:created xsi:type="dcterms:W3CDTF">2012-04-17T04:23:48Z</dcterms:created>
  <dcterms:modified xsi:type="dcterms:W3CDTF">2015-11-11T10:32:08Z</dcterms:modified>
</cp:coreProperties>
</file>