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2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11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57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3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94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51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86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51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48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3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4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ECD3-222B-45FE-AAE5-0965E6590FCB}" type="datetimeFigureOut">
              <a:rPr lang="cs-CZ" smtClean="0"/>
              <a:t>23.11.2015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EA26-1333-4BDC-BF9B-94BD125DD7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88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4927"/>
          </a:xfrm>
        </p:spPr>
        <p:txBody>
          <a:bodyPr/>
          <a:lstStyle/>
          <a:p>
            <a:r>
              <a:rPr lang="cs-CZ" b="1" dirty="0" smtClean="0"/>
              <a:t>POLITICKÁ KOMUNIKACE II</a:t>
            </a:r>
            <a:endParaRPr lang="cs-CZ" dirty="0"/>
          </a:p>
        </p:txBody>
      </p:sp>
      <p:pic>
        <p:nvPicPr>
          <p:cNvPr id="1026" name="Picture 2" descr="https://media.licdn.com/mpr/mpr/shrinknp_400_400/p/8/005/08c/360/02ba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9" y="3355417"/>
            <a:ext cx="5371561" cy="32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6096000" y="2828993"/>
            <a:ext cx="4164168" cy="2137893"/>
          </a:xfrm>
        </p:spPr>
        <p:txBody>
          <a:bodyPr>
            <a:normAutofit/>
          </a:bodyPr>
          <a:lstStyle/>
          <a:p>
            <a:r>
              <a:rPr lang="cs-CZ" dirty="0" smtClean="0"/>
              <a:t>POL256 Základy politického marketingu</a:t>
            </a:r>
            <a:endParaRPr lang="cs-CZ" dirty="0"/>
          </a:p>
          <a:p>
            <a:r>
              <a:rPr lang="cs-CZ" dirty="0" smtClean="0"/>
              <a:t>Alena Macková (amackova@fss.muni.cz)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21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3. FÁZE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Návrat ke konceptu mocných médií</a:t>
            </a:r>
          </a:p>
          <a:p>
            <a:pPr marL="0" indent="0">
              <a:buNone/>
            </a:pPr>
            <a:r>
              <a:rPr lang="cs-CZ" dirty="0" smtClean="0"/>
              <a:t>Znovunastartování výzkumu</a:t>
            </a:r>
          </a:p>
          <a:p>
            <a:pPr marL="0" indent="0">
              <a:buNone/>
            </a:pPr>
            <a:r>
              <a:rPr lang="cs-CZ" dirty="0" smtClean="0"/>
              <a:t>Rozmach politické komunikace</a:t>
            </a:r>
          </a:p>
          <a:p>
            <a:pPr marL="0" indent="0">
              <a:buNone/>
            </a:pPr>
            <a:r>
              <a:rPr lang="cs-CZ" dirty="0" smtClean="0"/>
              <a:t>TV</a:t>
            </a:r>
          </a:p>
          <a:p>
            <a:endParaRPr lang="cs-CZ" dirty="0"/>
          </a:p>
        </p:txBody>
      </p:sp>
      <p:pic>
        <p:nvPicPr>
          <p:cNvPr id="4098" name="Picture 2" descr="https://timedotcom.files.wordpress.com/2012/09/01_00884497.jpg?quality=75&amp;strip=color&amp;w=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34" y="2844800"/>
            <a:ext cx="4792261" cy="378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8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4. FÁZE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Nepřímý efekt</a:t>
            </a:r>
          </a:p>
          <a:p>
            <a:pPr marL="0" indent="0">
              <a:buNone/>
            </a:pPr>
            <a:r>
              <a:rPr lang="cs-CZ" dirty="0" smtClean="0"/>
              <a:t>Konstruktivismus, interpretace</a:t>
            </a:r>
          </a:p>
          <a:p>
            <a:pPr marL="0" indent="0">
              <a:buNone/>
            </a:pPr>
            <a:r>
              <a:rPr lang="cs-CZ" dirty="0" smtClean="0"/>
              <a:t>Metodologický posun</a:t>
            </a:r>
          </a:p>
          <a:p>
            <a:pPr marL="0" indent="0">
              <a:buNone/>
            </a:pPr>
            <a:r>
              <a:rPr lang="cs-CZ" dirty="0" smtClean="0"/>
              <a:t>Vzájemné působení mezi médii a publiky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59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VĚDOMOSTNÍ/DIGITÁLNÍ PROPAST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Knowledge</a:t>
            </a:r>
            <a:r>
              <a:rPr lang="cs-CZ" dirty="0"/>
              <a:t> gap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 (</a:t>
            </a:r>
            <a:r>
              <a:rPr lang="cs-CZ" dirty="0" err="1"/>
              <a:t>Norris</a:t>
            </a:r>
            <a:r>
              <a:rPr lang="cs-CZ" dirty="0"/>
              <a:t> 2002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Distribuce znalostí</a:t>
            </a:r>
          </a:p>
          <a:p>
            <a:pPr marL="0" indent="0">
              <a:buNone/>
            </a:pPr>
            <a:r>
              <a:rPr lang="cs-CZ" dirty="0"/>
              <a:t>Růst vědomostí vyšší u populace s vyšším postavením </a:t>
            </a:r>
          </a:p>
          <a:p>
            <a:pPr marL="0" indent="0">
              <a:buNone/>
            </a:pPr>
            <a:r>
              <a:rPr lang="cs-CZ" dirty="0"/>
              <a:t>Prohlubování rozdílu mezi informačně bohatými a </a:t>
            </a:r>
            <a:r>
              <a:rPr lang="cs-CZ" dirty="0" smtClean="0"/>
              <a:t>chudými</a:t>
            </a:r>
          </a:p>
          <a:p>
            <a:pPr marL="0" indent="0">
              <a:buNone/>
            </a:pPr>
            <a:r>
              <a:rPr lang="cs-CZ" dirty="0" smtClean="0"/>
              <a:t>Tisk, televize, nová média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42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TEORIE SOCIÁLNÍHO UČENÍ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Bandura (1986)</a:t>
            </a:r>
          </a:p>
          <a:p>
            <a:pPr marL="0" indent="0">
              <a:buNone/>
            </a:pPr>
            <a:r>
              <a:rPr lang="cs-CZ" dirty="0" smtClean="0"/>
              <a:t>Zprostředkované učení</a:t>
            </a:r>
          </a:p>
          <a:p>
            <a:pPr marL="0" indent="0">
              <a:buNone/>
            </a:pPr>
            <a:r>
              <a:rPr lang="cs-CZ" dirty="0" smtClean="0"/>
              <a:t>Mediální socializace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89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FORMOVÁNÍ VĚDOMÍ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Herman, </a:t>
            </a:r>
            <a:r>
              <a:rPr lang="cs-CZ" dirty="0" err="1"/>
              <a:t>Chomsky</a:t>
            </a:r>
            <a:r>
              <a:rPr lang="cs-CZ" dirty="0"/>
              <a:t> </a:t>
            </a:r>
            <a:r>
              <a:rPr lang="cs-CZ" dirty="0" smtClean="0"/>
              <a:t>1988</a:t>
            </a:r>
          </a:p>
          <a:p>
            <a:pPr marL="0" indent="0">
              <a:buNone/>
            </a:pPr>
            <a:r>
              <a:rPr lang="cs-CZ" dirty="0" smtClean="0"/>
              <a:t>Média podporují dominantní hodnoty</a:t>
            </a:r>
          </a:p>
          <a:p>
            <a:pPr marL="0" indent="0">
              <a:buNone/>
            </a:pPr>
            <a:r>
              <a:rPr lang="cs-CZ" dirty="0" smtClean="0"/>
              <a:t>Zpravodajství filtrováno</a:t>
            </a:r>
          </a:p>
          <a:p>
            <a:pPr marL="0" indent="0">
              <a:buNone/>
            </a:pPr>
            <a:r>
              <a:rPr lang="cs-CZ" dirty="0" smtClean="0"/>
              <a:t>Média jako konzervativní síla – status quo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40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KULTIVAČNÍ TEORIE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TV jako „kulturní nástroj zavedeného industriálního řádu, sloužící primárně k upevnění, stabilizaci a posílení, nikoliv ke změně, ohrožení, nebo oslabení konvenčních přesvědčení a chování“ (Gross 1977). </a:t>
            </a:r>
            <a:endParaRPr lang="cs-CZ" i="1" dirty="0" smtClean="0"/>
          </a:p>
          <a:p>
            <a:pPr marL="0" indent="0">
              <a:buNone/>
            </a:pPr>
            <a:r>
              <a:rPr lang="cs-CZ" dirty="0" err="1" smtClean="0"/>
              <a:t>Gerbner</a:t>
            </a:r>
            <a:r>
              <a:rPr lang="cs-CZ" dirty="0" smtClean="0"/>
              <a:t> 1973</a:t>
            </a:r>
          </a:p>
          <a:p>
            <a:pPr marL="0" indent="0">
              <a:buNone/>
            </a:pPr>
            <a:r>
              <a:rPr lang="cs-CZ" dirty="0" smtClean="0"/>
              <a:t>Kumulativní charakter</a:t>
            </a:r>
          </a:p>
          <a:p>
            <a:pPr marL="0" indent="0">
              <a:buNone/>
            </a:pPr>
            <a:r>
              <a:rPr lang="cs-CZ" dirty="0" smtClean="0"/>
              <a:t>Kultivace jako interaktivní proces</a:t>
            </a:r>
          </a:p>
        </p:txBody>
      </p:sp>
    </p:spTree>
    <p:extLst>
      <p:ext uri="{BB962C8B-B14F-4D97-AF65-F5344CB8AC3E}">
        <p14:creationId xmlns:p14="http://schemas.microsoft.com/office/powerpoint/2010/main" val="273420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NASTOLOVÁNÍ TÉMAT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„neustále soupeření mezi protagonisty jednotlivých záležitostí o pozornost mediálních profesionálů, veřejnosti a politických elit.“ (</a:t>
            </a:r>
            <a:r>
              <a:rPr lang="cs-CZ" i="1" dirty="0" err="1"/>
              <a:t>Dearing</a:t>
            </a:r>
            <a:r>
              <a:rPr lang="cs-CZ" i="1" dirty="0"/>
              <a:t>, </a:t>
            </a:r>
            <a:r>
              <a:rPr lang="cs-CZ" i="1" dirty="0" err="1"/>
              <a:t>Rogers</a:t>
            </a:r>
            <a:r>
              <a:rPr lang="cs-CZ" i="1" dirty="0"/>
              <a:t> 1996)</a:t>
            </a:r>
          </a:p>
          <a:p>
            <a:pPr marL="0" indent="0">
              <a:buNone/>
            </a:pPr>
            <a:r>
              <a:rPr lang="cs-CZ" dirty="0"/>
              <a:t>Maxwell </a:t>
            </a:r>
            <a:r>
              <a:rPr lang="cs-CZ" dirty="0" err="1"/>
              <a:t>McCombs</a:t>
            </a:r>
            <a:r>
              <a:rPr lang="cs-CZ" dirty="0"/>
              <a:t> a Donald </a:t>
            </a:r>
            <a:r>
              <a:rPr lang="cs-CZ" dirty="0" smtClean="0"/>
              <a:t>Shaw</a:t>
            </a:r>
          </a:p>
          <a:p>
            <a:pPr marL="0" indent="0">
              <a:buNone/>
            </a:pPr>
            <a:r>
              <a:rPr lang="cs-CZ" dirty="0" smtClean="0"/>
              <a:t>Schopnost vytvářet témata</a:t>
            </a:r>
          </a:p>
          <a:p>
            <a:pPr marL="0" indent="0">
              <a:buNone/>
            </a:pPr>
            <a:r>
              <a:rPr lang="cs-CZ" dirty="0" smtClean="0"/>
              <a:t>Přenos </a:t>
            </a:r>
            <a:r>
              <a:rPr lang="cs-CZ" dirty="0"/>
              <a:t>význačnosti (</a:t>
            </a:r>
            <a:r>
              <a:rPr lang="cs-CZ" dirty="0" err="1"/>
              <a:t>salience</a:t>
            </a:r>
            <a:r>
              <a:rPr lang="cs-CZ" dirty="0"/>
              <a:t> </a:t>
            </a:r>
            <a:r>
              <a:rPr lang="cs-CZ" dirty="0" smtClean="0"/>
              <a:t>transfer)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MEDIÁLNÍ AGENDA </a:t>
            </a:r>
            <a:r>
              <a:rPr lang="cs-CZ" dirty="0" smtClean="0">
                <a:sym typeface="Wingdings" panose="05000000000000000000" pitchFamily="2" charset="2"/>
              </a:rPr>
              <a:t> VEŘEJNÁ AGENDA  POLITICKÁ AGENDA</a:t>
            </a:r>
          </a:p>
          <a:p>
            <a:pPr marL="0" indent="0">
              <a:buNone/>
            </a:pPr>
            <a:r>
              <a:rPr lang="cs-CZ" dirty="0" err="1" smtClean="0">
                <a:sym typeface="Wingdings" panose="05000000000000000000" pitchFamily="2" charset="2"/>
              </a:rPr>
              <a:t>Bandwagon</a:t>
            </a:r>
            <a:r>
              <a:rPr lang="cs-CZ" dirty="0" smtClean="0">
                <a:sym typeface="Wingdings" panose="05000000000000000000" pitchFamily="2" charset="2"/>
              </a:rPr>
              <a:t>, spirála mlčení, </a:t>
            </a:r>
            <a:r>
              <a:rPr lang="cs-CZ" dirty="0" err="1" smtClean="0">
                <a:sym typeface="Wingdings" panose="05000000000000000000" pitchFamily="2" charset="2"/>
              </a:rPr>
              <a:t>gatekeeping</a:t>
            </a:r>
            <a:r>
              <a:rPr lang="cs-CZ" dirty="0" smtClean="0">
                <a:sym typeface="Wingdings" panose="05000000000000000000" pitchFamily="2" charset="2"/>
              </a:rPr>
              <a:t>, </a:t>
            </a:r>
            <a:r>
              <a:rPr lang="cs-CZ" dirty="0" err="1" smtClean="0">
                <a:sym typeface="Wingdings" panose="05000000000000000000" pitchFamily="2" charset="2"/>
              </a:rPr>
              <a:t>priming</a:t>
            </a: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8816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ZÁVĚREM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Jak je to s efekty?</a:t>
            </a:r>
          </a:p>
          <a:p>
            <a:pPr marL="0" indent="0">
              <a:buNone/>
            </a:pPr>
            <a:r>
              <a:rPr lang="cs-CZ" dirty="0" smtClean="0"/>
              <a:t>Zpravodajství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Kampaň </a:t>
            </a:r>
            <a:endParaRPr lang="cs-CZ" dirty="0" smtClean="0"/>
          </a:p>
          <a:p>
            <a:pPr lvl="1"/>
            <a:r>
              <a:rPr lang="cs-CZ" dirty="0"/>
              <a:t>N</a:t>
            </a:r>
            <a:r>
              <a:rPr lang="cs-CZ" dirty="0" smtClean="0"/>
              <a:t>ejčastěji </a:t>
            </a:r>
            <a:r>
              <a:rPr lang="cs-CZ" dirty="0"/>
              <a:t>studovanou formou </a:t>
            </a:r>
            <a:r>
              <a:rPr lang="cs-CZ" dirty="0" err="1"/>
              <a:t>polkom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Snaha o nastolování témat, zvýšení viditelnosti, detailní plánování</a:t>
            </a:r>
          </a:p>
          <a:p>
            <a:pPr lvl="1"/>
            <a:r>
              <a:rPr lang="cs-CZ" dirty="0" smtClean="0"/>
              <a:t>Jako </a:t>
            </a:r>
            <a:r>
              <a:rPr lang="cs-CZ" dirty="0" err="1" smtClean="0"/>
              <a:t>rituálová</a:t>
            </a:r>
            <a:r>
              <a:rPr lang="cs-CZ" dirty="0" smtClean="0"/>
              <a:t> záležitost</a:t>
            </a:r>
          </a:p>
          <a:p>
            <a:pPr lvl="1"/>
            <a:r>
              <a:rPr lang="cs-CZ" dirty="0" smtClean="0"/>
              <a:t>Nutnost </a:t>
            </a:r>
          </a:p>
          <a:p>
            <a:pPr lvl="1"/>
            <a:r>
              <a:rPr lang="cs-CZ" dirty="0" smtClean="0"/>
              <a:t>Otázka efektů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23" y="1417958"/>
            <a:ext cx="4137472" cy="23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1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3806" y="136198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3200" dirty="0" smtClean="0"/>
              <a:t>Co vás napadne, </a:t>
            </a:r>
          </a:p>
          <a:p>
            <a:pPr marL="0" indent="0" algn="ctr">
              <a:buNone/>
            </a:pPr>
            <a:r>
              <a:rPr lang="cs-CZ" sz="3200" dirty="0" smtClean="0"/>
              <a:t>když se řekne mediální účinek nebo efekt médií?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0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52" y="417361"/>
            <a:ext cx="5996320" cy="206672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MEDIA POWER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0" y="2923505"/>
            <a:ext cx="5683505" cy="378211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34" y="183107"/>
            <a:ext cx="3446743" cy="428699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52" y="4522336"/>
            <a:ext cx="8140624" cy="22571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7" y="2800350"/>
            <a:ext cx="4931417" cy="15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3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03" y="883266"/>
            <a:ext cx="9012394" cy="5164696"/>
          </a:xfrm>
        </p:spPr>
      </p:pic>
    </p:spTree>
    <p:extLst>
      <p:ext uri="{BB962C8B-B14F-4D97-AF65-F5344CB8AC3E}">
        <p14:creationId xmlns:p14="http://schemas.microsoft.com/office/powerpoint/2010/main" val="228155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		</a:t>
            </a:r>
            <a:r>
              <a:rPr lang="cs-CZ" b="1" dirty="0" smtClean="0"/>
              <a:t>VARIABILITA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Načasování – okamžitý vs. dlouhodobý efekt</a:t>
            </a:r>
          </a:p>
          <a:p>
            <a:r>
              <a:rPr lang="cs-CZ" dirty="0" smtClean="0"/>
              <a:t>Trvání – dočasný vs. trvalý</a:t>
            </a:r>
          </a:p>
          <a:p>
            <a:r>
              <a:rPr lang="cs-CZ" dirty="0" smtClean="0"/>
              <a:t>Valence – negativní vs. pozitivní</a:t>
            </a:r>
          </a:p>
          <a:p>
            <a:r>
              <a:rPr lang="cs-CZ" dirty="0" smtClean="0"/>
              <a:t>Změna – rozdíl vs. bez rozdílu</a:t>
            </a:r>
          </a:p>
          <a:p>
            <a:r>
              <a:rPr lang="cs-CZ" dirty="0" smtClean="0"/>
              <a:t>Záměr – záměrný vs. nezáměrný</a:t>
            </a:r>
          </a:p>
          <a:p>
            <a:r>
              <a:rPr lang="cs-CZ" dirty="0" smtClean="0"/>
              <a:t>Úroveň – mikro vs. makro</a:t>
            </a:r>
          </a:p>
          <a:p>
            <a:r>
              <a:rPr lang="cs-CZ" dirty="0" smtClean="0"/>
              <a:t>Přímost – přímý vs. nepřímý</a:t>
            </a:r>
          </a:p>
          <a:p>
            <a:r>
              <a:rPr lang="cs-CZ" dirty="0" smtClean="0"/>
              <a:t>Projev – pozorovatelný vs. latentní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684" y="2335928"/>
            <a:ext cx="3996878" cy="33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3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EFEKT MÉDIÍ/MEDIÁLNÍ ÚČINEK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Zamýšlené či nezamýšlení důsledky </a:t>
            </a:r>
            <a:r>
              <a:rPr lang="cs-CZ" b="1" dirty="0" smtClean="0"/>
              <a:t>činnosti </a:t>
            </a:r>
            <a:r>
              <a:rPr lang="cs-CZ" b="1" dirty="0"/>
              <a:t>masových </a:t>
            </a:r>
            <a:r>
              <a:rPr lang="cs-CZ" b="1" dirty="0" smtClean="0"/>
              <a:t>médií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Efekty na úrovni jednotlivců: </a:t>
            </a:r>
          </a:p>
          <a:p>
            <a:pPr lvl="0"/>
            <a:r>
              <a:rPr lang="cs-CZ" dirty="0"/>
              <a:t>Kognitivní efekty </a:t>
            </a:r>
            <a:endParaRPr lang="cs-CZ" dirty="0" smtClean="0"/>
          </a:p>
          <a:p>
            <a:pPr lvl="0"/>
            <a:r>
              <a:rPr lang="cs-CZ" dirty="0" smtClean="0"/>
              <a:t>Víra/přesvědčení</a:t>
            </a:r>
          </a:p>
          <a:p>
            <a:pPr lvl="0"/>
            <a:r>
              <a:rPr lang="cs-CZ" dirty="0" smtClean="0"/>
              <a:t>Postoje </a:t>
            </a:r>
          </a:p>
          <a:p>
            <a:pPr lvl="0"/>
            <a:r>
              <a:rPr lang="cs-CZ" dirty="0" smtClean="0"/>
              <a:t>Emoce </a:t>
            </a:r>
          </a:p>
          <a:p>
            <a:pPr lvl="0"/>
            <a:r>
              <a:rPr lang="cs-CZ" dirty="0" smtClean="0"/>
              <a:t>Fyziologické </a:t>
            </a:r>
            <a:r>
              <a:rPr lang="cs-CZ" dirty="0"/>
              <a:t>efekty </a:t>
            </a:r>
            <a:endParaRPr lang="cs-CZ" dirty="0" smtClean="0"/>
          </a:p>
          <a:p>
            <a:pPr lvl="0"/>
            <a:r>
              <a:rPr lang="cs-CZ" dirty="0" smtClean="0"/>
              <a:t>Chování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http://i.kinja-img.com/gawker-media/image/upload/zi1zolot14bvn7ezem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8" y="2875233"/>
            <a:ext cx="4680351" cy="31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3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EFEKT MÉDIÍ/MEDIÁLNÍ ÚČINEK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3200" dirty="0" smtClean="0"/>
              <a:t>Získání/nabytí</a:t>
            </a:r>
          </a:p>
          <a:p>
            <a:pPr lvl="0"/>
            <a:r>
              <a:rPr lang="cs-CZ" sz="3200" dirty="0" smtClean="0"/>
              <a:t>Spuštění/aktivování </a:t>
            </a:r>
          </a:p>
          <a:p>
            <a:pPr lvl="0"/>
            <a:r>
              <a:rPr lang="cs-CZ" sz="3200" dirty="0" smtClean="0"/>
              <a:t>Změna </a:t>
            </a:r>
          </a:p>
          <a:p>
            <a:pPr lvl="0"/>
            <a:r>
              <a:rPr lang="cs-CZ" sz="3200" dirty="0" smtClean="0"/>
              <a:t>Posilování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35" y="2428674"/>
            <a:ext cx="6242765" cy="41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1. FÁZE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od přelomu 19. stol. do 30. let 20. stol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Média mají přímý efekt</a:t>
            </a:r>
          </a:p>
          <a:p>
            <a:pPr marL="0" indent="0">
              <a:buNone/>
            </a:pPr>
            <a:r>
              <a:rPr lang="cs-CZ" dirty="0" smtClean="0"/>
              <a:t>Propaganda</a:t>
            </a:r>
          </a:p>
          <a:p>
            <a:pPr marL="0" indent="0">
              <a:buNone/>
            </a:pPr>
            <a:r>
              <a:rPr lang="cs-CZ" dirty="0" smtClean="0"/>
              <a:t>Walter </a:t>
            </a:r>
            <a:r>
              <a:rPr lang="cs-CZ" dirty="0" err="1" smtClean="0"/>
              <a:t>Lippmann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Harold </a:t>
            </a:r>
            <a:r>
              <a:rPr lang="cs-CZ" dirty="0" err="1" smtClean="0"/>
              <a:t>Lasswell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Carl </a:t>
            </a:r>
            <a:r>
              <a:rPr lang="cs-CZ" dirty="0" err="1" smtClean="0"/>
              <a:t>Hovland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i="1" dirty="0"/>
              <a:t>"Propaganda in the broadest sense is the technique of influencing human action by the manipulation of representations. These representations may take spoken, written, pictorial or musical form." (</a:t>
            </a:r>
            <a:r>
              <a:rPr lang="en-US" i="1" dirty="0" err="1"/>
              <a:t>Lasswell</a:t>
            </a:r>
            <a:r>
              <a:rPr lang="en-US" i="1" dirty="0"/>
              <a:t> 1972)</a:t>
            </a: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6" name="Picture 4" descr="https://cdn3.vox-cdn.com/thumbor/7COfGmrP29g1VzYojUgdZvL5zSQ=/cdn0.vox-cdn.com/uploads/chorus_asset/file/687952/pro_demoman_propaganda_poster_by_tanktaur-d2fi5ku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937" y="103032"/>
            <a:ext cx="3375686" cy="476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7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2. FÁZE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300" dirty="0" smtClean="0"/>
              <a:t>Od 30. do 60. let</a:t>
            </a:r>
          </a:p>
          <a:p>
            <a:pPr marL="0" indent="0">
              <a:buNone/>
            </a:pPr>
            <a:r>
              <a:rPr lang="cs-CZ" sz="3300" dirty="0" smtClean="0"/>
              <a:t>Zpochybnění teorie mocných médií</a:t>
            </a:r>
          </a:p>
          <a:p>
            <a:pPr marL="0" indent="0">
              <a:buNone/>
            </a:pPr>
            <a:r>
              <a:rPr lang="cs-CZ" sz="3300" dirty="0"/>
              <a:t>Paul F. </a:t>
            </a:r>
            <a:r>
              <a:rPr lang="cs-CZ" sz="3300" dirty="0" err="1" smtClean="0"/>
              <a:t>Lazarsfeld</a:t>
            </a:r>
            <a:endParaRPr lang="cs-CZ" sz="3300" dirty="0" smtClean="0"/>
          </a:p>
          <a:p>
            <a:pPr>
              <a:buFont typeface="Wingdings" panose="05000000000000000000" pitchFamily="2" charset="2"/>
              <a:buChar char="à"/>
            </a:pPr>
            <a:r>
              <a:rPr lang="cs-CZ" sz="3300" dirty="0" smtClean="0">
                <a:sym typeface="Wingdings" panose="05000000000000000000" pitchFamily="2" charset="2"/>
              </a:rPr>
              <a:t>Minimální efekt (nulový efekt</a:t>
            </a:r>
            <a:r>
              <a:rPr lang="cs-CZ" sz="3300" dirty="0" smtClean="0">
                <a:sym typeface="Wingdings" panose="05000000000000000000" pitchFamily="2" charset="2"/>
              </a:rPr>
              <a:t>)</a:t>
            </a:r>
          </a:p>
          <a:p>
            <a:pPr lvl="3"/>
            <a:r>
              <a:rPr lang="cs-CZ" sz="2600" dirty="0"/>
              <a:t>Jak se lidé rozhodují u voleb?</a:t>
            </a:r>
          </a:p>
          <a:p>
            <a:pPr lvl="3"/>
            <a:r>
              <a:rPr lang="cs-CZ" sz="2600" dirty="0"/>
              <a:t>Co je hlavně ovlivňuje?</a:t>
            </a:r>
          </a:p>
          <a:p>
            <a:pPr lvl="3"/>
            <a:r>
              <a:rPr lang="cs-CZ" sz="2600" dirty="0"/>
              <a:t>Jaké </a:t>
            </a:r>
            <a:r>
              <a:rPr lang="cs-CZ" sz="2600" dirty="0" err="1"/>
              <a:t>socdem</a:t>
            </a:r>
            <a:r>
              <a:rPr lang="cs-CZ" sz="2600" dirty="0"/>
              <a:t> charakteristiky ovlivňují jejich rozhodnutí?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sz="39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i="1" dirty="0" smtClean="0"/>
              <a:t>„</a:t>
            </a:r>
            <a:r>
              <a:rPr lang="cs-CZ" i="1" dirty="0"/>
              <a:t>masová komunikace obyčejně neslouží jako nezbytná ani dostatečná příčina účinků na publikum, ale funguje v tomto procesu spíše jako soubor zprostředkujících činitelů.“ (</a:t>
            </a:r>
            <a:r>
              <a:rPr lang="cs-CZ" i="1" dirty="0" err="1"/>
              <a:t>Klapper</a:t>
            </a:r>
            <a:r>
              <a:rPr lang="cs-CZ" i="1" dirty="0"/>
              <a:t> 1960)</a:t>
            </a:r>
          </a:p>
          <a:p>
            <a:pPr>
              <a:buFont typeface="Wingdings" panose="05000000000000000000" pitchFamily="2" charset="2"/>
              <a:buChar char="à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1952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408</Words>
  <Application>Microsoft Office PowerPoint</Application>
  <PresentationFormat>Širokoúhlá obrazovka</PresentationFormat>
  <Paragraphs>101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Motiv Office</vt:lpstr>
      <vt:lpstr>POLITICKÁ KOMUNIKACE II</vt:lpstr>
      <vt:lpstr>Prezentace aplikace PowerPoint</vt:lpstr>
      <vt:lpstr>MEDIA POWER</vt:lpstr>
      <vt:lpstr>Prezentace aplikace PowerPoint</vt:lpstr>
      <vt:lpstr>    VARIABILITA</vt:lpstr>
      <vt:lpstr>EFEKT MÉDIÍ/MEDIÁLNÍ ÚČINEK</vt:lpstr>
      <vt:lpstr>EFEKT MÉDIÍ/MEDIÁLNÍ ÚČINEK</vt:lpstr>
      <vt:lpstr>1. FÁZE </vt:lpstr>
      <vt:lpstr>2. FÁZE</vt:lpstr>
      <vt:lpstr>3. FÁZE</vt:lpstr>
      <vt:lpstr>4. FÁZE</vt:lpstr>
      <vt:lpstr>VĚDOMOSTNÍ/DIGITÁLNÍ PROPAST</vt:lpstr>
      <vt:lpstr>TEORIE SOCIÁLNÍHO UČENÍ</vt:lpstr>
      <vt:lpstr>FORMOVÁNÍ VĚDOMÍ</vt:lpstr>
      <vt:lpstr>KULTIVAČNÍ TEORIE</vt:lpstr>
      <vt:lpstr>NASTOLOVÁNÍ TÉMAT</vt:lpstr>
      <vt:lpstr>ZÁVĚREM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POLITICKÁ KOMUNIKACE II</dc:title>
  <dc:creator>Alena Macková</dc:creator>
  <cp:lastModifiedBy>Alena Macková</cp:lastModifiedBy>
  <cp:revision>12</cp:revision>
  <dcterms:created xsi:type="dcterms:W3CDTF">2015-11-22T17:50:59Z</dcterms:created>
  <dcterms:modified xsi:type="dcterms:W3CDTF">2015-11-23T06:03:33Z</dcterms:modified>
</cp:coreProperties>
</file>