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79" r:id="rId13"/>
    <p:sldId id="268" r:id="rId14"/>
    <p:sldId id="269" r:id="rId15"/>
    <p:sldId id="270" r:id="rId16"/>
    <p:sldId id="271" r:id="rId17"/>
    <p:sldId id="272" r:id="rId18"/>
    <p:sldId id="278" r:id="rId19"/>
    <p:sldId id="274" r:id="rId20"/>
    <p:sldId id="273" r:id="rId21"/>
    <p:sldId id="275" r:id="rId22"/>
    <p:sldId id="276" r:id="rId23"/>
    <p:sldId id="280" r:id="rId24"/>
    <p:sldId id="281" r:id="rId25"/>
    <p:sldId id="277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91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na\Dropbox\Volby%20do%20PS%202013%20-%20m&#233;dia\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na\Dropbox\Volby%20do%20PS%202013%20-%20m&#233;dia\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na\Dropbox\Volby%20do%20PS%202013%20-%20m&#233;dia\Dat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Workbook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7594050743705E-2"/>
          <c:y val="5.7403771637359401E-2"/>
          <c:w val="0.890196850393701"/>
          <c:h val="0.7694287317998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'Strany - četnosti'!$N$5</c:f>
              <c:strCache>
                <c:ptCount val="1"/>
                <c:pt idx="0">
                  <c:v>Strana 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'Strany - četnosti'!$O$4:$W$4</c:f>
              <c:strCache>
                <c:ptCount val="9"/>
                <c:pt idx="0">
                  <c:v>ČSSD</c:v>
                </c:pt>
                <c:pt idx="1">
                  <c:v>ODS</c:v>
                </c:pt>
                <c:pt idx="2">
                  <c:v>TOP 09</c:v>
                </c:pt>
                <c:pt idx="3">
                  <c:v>ANO</c:v>
                </c:pt>
                <c:pt idx="4">
                  <c:v>SPOZ</c:v>
                </c:pt>
                <c:pt idx="5">
                  <c:v>KSČM</c:v>
                </c:pt>
                <c:pt idx="6">
                  <c:v>KDU-ČSL</c:v>
                </c:pt>
                <c:pt idx="7">
                  <c:v>Hnutí Úsvit</c:v>
                </c:pt>
                <c:pt idx="8">
                  <c:v>SZ</c:v>
                </c:pt>
              </c:strCache>
            </c:strRef>
          </c:cat>
          <c:val>
            <c:numRef>
              <c:f>'Strany - četnosti'!$O$5:$W$5</c:f>
              <c:numCache>
                <c:formatCode>General</c:formatCode>
                <c:ptCount val="9"/>
                <c:pt idx="0">
                  <c:v>398</c:v>
                </c:pt>
                <c:pt idx="1">
                  <c:v>343</c:v>
                </c:pt>
                <c:pt idx="2">
                  <c:v>310</c:v>
                </c:pt>
                <c:pt idx="3">
                  <c:v>283</c:v>
                </c:pt>
                <c:pt idx="4">
                  <c:v>274</c:v>
                </c:pt>
                <c:pt idx="5">
                  <c:v>246</c:v>
                </c:pt>
                <c:pt idx="6">
                  <c:v>182</c:v>
                </c:pt>
                <c:pt idx="7">
                  <c:v>141</c:v>
                </c:pt>
                <c:pt idx="8">
                  <c:v>119</c:v>
                </c:pt>
              </c:numCache>
            </c:numRef>
          </c:val>
        </c:ser>
        <c:ser>
          <c:idx val="1"/>
          <c:order val="1"/>
          <c:tx>
            <c:strRef>
              <c:f>'Strany - četnosti'!$N$6</c:f>
              <c:strCache>
                <c:ptCount val="1"/>
                <c:pt idx="0">
                  <c:v>Lídr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'Strany - četnosti'!$O$4:$W$4</c:f>
              <c:strCache>
                <c:ptCount val="9"/>
                <c:pt idx="0">
                  <c:v>ČSSD</c:v>
                </c:pt>
                <c:pt idx="1">
                  <c:v>ODS</c:v>
                </c:pt>
                <c:pt idx="2">
                  <c:v>TOP 09</c:v>
                </c:pt>
                <c:pt idx="3">
                  <c:v>ANO</c:v>
                </c:pt>
                <c:pt idx="4">
                  <c:v>SPOZ</c:v>
                </c:pt>
                <c:pt idx="5">
                  <c:v>KSČM</c:v>
                </c:pt>
                <c:pt idx="6">
                  <c:v>KDU-ČSL</c:v>
                </c:pt>
                <c:pt idx="7">
                  <c:v>Hnutí Úsvit</c:v>
                </c:pt>
                <c:pt idx="8">
                  <c:v>SZ</c:v>
                </c:pt>
              </c:strCache>
            </c:strRef>
          </c:cat>
          <c:val>
            <c:numRef>
              <c:f>'Strany - četnosti'!$O$6:$W$6</c:f>
              <c:numCache>
                <c:formatCode>General</c:formatCode>
                <c:ptCount val="9"/>
                <c:pt idx="0">
                  <c:v>140</c:v>
                </c:pt>
                <c:pt idx="1">
                  <c:v>93</c:v>
                </c:pt>
                <c:pt idx="2">
                  <c:v>95</c:v>
                </c:pt>
                <c:pt idx="3">
                  <c:v>209</c:v>
                </c:pt>
                <c:pt idx="4">
                  <c:v>14</c:v>
                </c:pt>
                <c:pt idx="5">
                  <c:v>44</c:v>
                </c:pt>
                <c:pt idx="6">
                  <c:v>46</c:v>
                </c:pt>
                <c:pt idx="7">
                  <c:v>101</c:v>
                </c:pt>
                <c:pt idx="8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8160816"/>
        <c:axId val="318162776"/>
      </c:barChart>
      <c:catAx>
        <c:axId val="31816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cs-CZ"/>
          </a:p>
        </c:txPr>
        <c:crossAx val="318162776"/>
        <c:crosses val="autoZero"/>
        <c:auto val="1"/>
        <c:lblAlgn val="ctr"/>
        <c:lblOffset val="100"/>
        <c:noMultiLvlLbl val="0"/>
      </c:catAx>
      <c:valAx>
        <c:axId val="31816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cs-CZ"/>
          </a:p>
        </c:txPr>
        <c:crossAx val="31816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282754891690042"/>
          <c:y val="7.2445241843150002E-2"/>
          <c:w val="0.277994885832404"/>
          <c:h val="5.8522334482800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'Strany - vyznění'!$C$38</c:f>
              <c:strCache>
                <c:ptCount val="1"/>
                <c:pt idx="0">
                  <c:v>pozitivní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801E-3"/>
                  <c:y val="-1.388888888888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77777777777778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77777777777778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2.31481481481480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2.77777777777778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185067526416E-16"/>
                  <c:y val="-2.77777777777778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'Strany - vyznění'!$D$37:$L$37</c:f>
              <c:strCache>
                <c:ptCount val="9"/>
                <c:pt idx="0">
                  <c:v>ČSSD</c:v>
                </c:pt>
                <c:pt idx="1">
                  <c:v>ANO</c:v>
                </c:pt>
                <c:pt idx="2">
                  <c:v>KSČM</c:v>
                </c:pt>
                <c:pt idx="3">
                  <c:v>TOP 09</c:v>
                </c:pt>
                <c:pt idx="4">
                  <c:v>ODS</c:v>
                </c:pt>
                <c:pt idx="5">
                  <c:v>KDU-ČSL</c:v>
                </c:pt>
                <c:pt idx="6">
                  <c:v>Hnutí Úsvit</c:v>
                </c:pt>
                <c:pt idx="7">
                  <c:v>SZ</c:v>
                </c:pt>
                <c:pt idx="8">
                  <c:v>SPOZ</c:v>
                </c:pt>
              </c:strCache>
            </c:strRef>
          </c:cat>
          <c:val>
            <c:numRef>
              <c:f>'Strany - vyznění'!$D$38:$L$38</c:f>
              <c:numCache>
                <c:formatCode>###0.0</c:formatCode>
                <c:ptCount val="9"/>
                <c:pt idx="0">
                  <c:v>5.7644110275689071</c:v>
                </c:pt>
                <c:pt idx="1">
                  <c:v>12.367491166077739</c:v>
                </c:pt>
                <c:pt idx="2">
                  <c:v>4.0650406504064884</c:v>
                </c:pt>
                <c:pt idx="3">
                  <c:v>6.4516129032258061</c:v>
                </c:pt>
                <c:pt idx="4">
                  <c:v>3.4985422740524781</c:v>
                </c:pt>
                <c:pt idx="5">
                  <c:v>9.3406593406593412</c:v>
                </c:pt>
                <c:pt idx="6">
                  <c:v>1.4184397163120599</c:v>
                </c:pt>
                <c:pt idx="7">
                  <c:v>13.445378151260501</c:v>
                </c:pt>
                <c:pt idx="8">
                  <c:v>1.4598540145985399</c:v>
                </c:pt>
              </c:numCache>
            </c:numRef>
          </c:val>
        </c:ser>
        <c:ser>
          <c:idx val="1"/>
          <c:order val="1"/>
          <c:tx>
            <c:strRef>
              <c:f>'Strany - vyznění'!$C$39</c:f>
              <c:strCache>
                <c:ptCount val="1"/>
                <c:pt idx="0">
                  <c:v>neutrální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'Strany - vyznění'!$D$37:$L$37</c:f>
              <c:strCache>
                <c:ptCount val="9"/>
                <c:pt idx="0">
                  <c:v>ČSSD</c:v>
                </c:pt>
                <c:pt idx="1">
                  <c:v>ANO</c:v>
                </c:pt>
                <c:pt idx="2">
                  <c:v>KSČM</c:v>
                </c:pt>
                <c:pt idx="3">
                  <c:v>TOP 09</c:v>
                </c:pt>
                <c:pt idx="4">
                  <c:v>ODS</c:v>
                </c:pt>
                <c:pt idx="5">
                  <c:v>KDU-ČSL</c:v>
                </c:pt>
                <c:pt idx="6">
                  <c:v>Hnutí Úsvit</c:v>
                </c:pt>
                <c:pt idx="7">
                  <c:v>SZ</c:v>
                </c:pt>
                <c:pt idx="8">
                  <c:v>SPOZ</c:v>
                </c:pt>
              </c:strCache>
            </c:strRef>
          </c:cat>
          <c:val>
            <c:numRef>
              <c:f>'Strany - vyznění'!$D$39:$L$39</c:f>
              <c:numCache>
                <c:formatCode>###0.0</c:formatCode>
                <c:ptCount val="9"/>
                <c:pt idx="0">
                  <c:v>81.2</c:v>
                </c:pt>
                <c:pt idx="1">
                  <c:v>75.971731448763251</c:v>
                </c:pt>
                <c:pt idx="2">
                  <c:v>79.268292682926813</c:v>
                </c:pt>
                <c:pt idx="3">
                  <c:v>81.935483870967744</c:v>
                </c:pt>
                <c:pt idx="4">
                  <c:v>69.679300291545132</c:v>
                </c:pt>
                <c:pt idx="5">
                  <c:v>87.362637362637258</c:v>
                </c:pt>
                <c:pt idx="6">
                  <c:v>78.723404255319167</c:v>
                </c:pt>
                <c:pt idx="7">
                  <c:v>72.268907563025209</c:v>
                </c:pt>
                <c:pt idx="8">
                  <c:v>68.248175182481518</c:v>
                </c:pt>
              </c:numCache>
            </c:numRef>
          </c:val>
        </c:ser>
        <c:ser>
          <c:idx val="2"/>
          <c:order val="2"/>
          <c:tx>
            <c:strRef>
              <c:f>'Strany - vyznění'!$C$40</c:f>
              <c:strCache>
                <c:ptCount val="1"/>
                <c:pt idx="0">
                  <c:v>negativní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0185067526416E-16"/>
                  <c:y val="1.388888888888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'Strany - vyznění'!$D$37:$L$37</c:f>
              <c:strCache>
                <c:ptCount val="9"/>
                <c:pt idx="0">
                  <c:v>ČSSD</c:v>
                </c:pt>
                <c:pt idx="1">
                  <c:v>ANO</c:v>
                </c:pt>
                <c:pt idx="2">
                  <c:v>KSČM</c:v>
                </c:pt>
                <c:pt idx="3">
                  <c:v>TOP 09</c:v>
                </c:pt>
                <c:pt idx="4">
                  <c:v>ODS</c:v>
                </c:pt>
                <c:pt idx="5">
                  <c:v>KDU-ČSL</c:v>
                </c:pt>
                <c:pt idx="6">
                  <c:v>Hnutí Úsvit</c:v>
                </c:pt>
                <c:pt idx="7">
                  <c:v>SZ</c:v>
                </c:pt>
                <c:pt idx="8">
                  <c:v>SPOZ</c:v>
                </c:pt>
              </c:strCache>
            </c:strRef>
          </c:cat>
          <c:val>
            <c:numRef>
              <c:f>'Strany - vyznění'!$D$40:$L$40</c:f>
              <c:numCache>
                <c:formatCode>###0.0</c:formatCode>
                <c:ptCount val="9"/>
                <c:pt idx="0">
                  <c:v>13.1</c:v>
                </c:pt>
                <c:pt idx="1">
                  <c:v>11.66077738515901</c:v>
                </c:pt>
                <c:pt idx="2">
                  <c:v>16.666666666666661</c:v>
                </c:pt>
                <c:pt idx="3">
                  <c:v>11.61290322580645</c:v>
                </c:pt>
                <c:pt idx="4">
                  <c:v>26.822157434402332</c:v>
                </c:pt>
                <c:pt idx="5">
                  <c:v>3.296703296703297</c:v>
                </c:pt>
                <c:pt idx="6">
                  <c:v>19.8581560283688</c:v>
                </c:pt>
                <c:pt idx="7">
                  <c:v>14.285714285714301</c:v>
                </c:pt>
                <c:pt idx="8">
                  <c:v>30.29197080291971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18167088"/>
        <c:axId val="318155328"/>
      </c:barChart>
      <c:catAx>
        <c:axId val="318167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cs-CZ"/>
          </a:p>
        </c:txPr>
        <c:crossAx val="318155328"/>
        <c:crosses val="autoZero"/>
        <c:auto val="1"/>
        <c:lblAlgn val="ctr"/>
        <c:lblOffset val="100"/>
        <c:noMultiLvlLbl val="0"/>
      </c:catAx>
      <c:valAx>
        <c:axId val="3181553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81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40257227041022E-2"/>
          <c:y val="1.9847599695199392E-2"/>
          <c:w val="0.95795974277295903"/>
          <c:h val="0.79398131685152262"/>
        </c:manualLayout>
      </c:layout>
      <c:lineChart>
        <c:grouping val="standard"/>
        <c:varyColors val="0"/>
        <c:ser>
          <c:idx val="0"/>
          <c:order val="0"/>
          <c:tx>
            <c:strRef>
              <c:f>'Strany - četnosti'!$A$66</c:f>
              <c:strCache>
                <c:ptCount val="1"/>
                <c:pt idx="0">
                  <c:v>ODS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'Strany - četnosti'!$B$65:$R$65</c:f>
              <c:strCache>
                <c:ptCount val="17"/>
                <c:pt idx="0">
                  <c:v>27.9.</c:v>
                </c:pt>
                <c:pt idx="1">
                  <c:v>30.9.</c:v>
                </c:pt>
                <c:pt idx="2">
                  <c:v>2.10.</c:v>
                </c:pt>
                <c:pt idx="3">
                  <c:v>4.10.</c:v>
                </c:pt>
                <c:pt idx="4">
                  <c:v>5.10.</c:v>
                </c:pt>
                <c:pt idx="5">
                  <c:v>7.10.</c:v>
                </c:pt>
                <c:pt idx="6">
                  <c:v>9.10.</c:v>
                </c:pt>
                <c:pt idx="7">
                  <c:v>11.10.</c:v>
                </c:pt>
                <c:pt idx="8">
                  <c:v>12.10.</c:v>
                </c:pt>
                <c:pt idx="9">
                  <c:v>14.10.</c:v>
                </c:pt>
                <c:pt idx="10">
                  <c:v>16.10.</c:v>
                </c:pt>
                <c:pt idx="11">
                  <c:v>18.10.</c:v>
                </c:pt>
                <c:pt idx="12">
                  <c:v>19.10.</c:v>
                </c:pt>
                <c:pt idx="13">
                  <c:v>21.10.</c:v>
                </c:pt>
                <c:pt idx="14">
                  <c:v>23.10.</c:v>
                </c:pt>
                <c:pt idx="15">
                  <c:v>25.10.</c:v>
                </c:pt>
                <c:pt idx="16">
                  <c:v>26.10.</c:v>
                </c:pt>
              </c:strCache>
            </c:strRef>
          </c:cat>
          <c:val>
            <c:numRef>
              <c:f>'Strany - četnosti'!$B$66:$R$66</c:f>
              <c:numCache>
                <c:formatCode>General</c:formatCode>
                <c:ptCount val="17"/>
                <c:pt idx="0">
                  <c:v>16</c:v>
                </c:pt>
                <c:pt idx="1">
                  <c:v>17</c:v>
                </c:pt>
                <c:pt idx="2">
                  <c:v>10</c:v>
                </c:pt>
                <c:pt idx="3">
                  <c:v>22</c:v>
                </c:pt>
                <c:pt idx="4">
                  <c:v>15</c:v>
                </c:pt>
                <c:pt idx="5">
                  <c:v>20</c:v>
                </c:pt>
                <c:pt idx="6">
                  <c:v>9</c:v>
                </c:pt>
                <c:pt idx="7">
                  <c:v>17</c:v>
                </c:pt>
                <c:pt idx="8">
                  <c:v>15</c:v>
                </c:pt>
                <c:pt idx="9">
                  <c:v>23</c:v>
                </c:pt>
                <c:pt idx="10">
                  <c:v>22</c:v>
                </c:pt>
                <c:pt idx="11">
                  <c:v>23</c:v>
                </c:pt>
                <c:pt idx="12">
                  <c:v>22</c:v>
                </c:pt>
                <c:pt idx="13">
                  <c:v>29</c:v>
                </c:pt>
                <c:pt idx="14">
                  <c:v>25</c:v>
                </c:pt>
                <c:pt idx="15">
                  <c:v>31</c:v>
                </c:pt>
                <c:pt idx="16">
                  <c:v>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'Strany - četnosti'!$A$67</c:f>
              <c:strCache>
                <c:ptCount val="1"/>
                <c:pt idx="0">
                  <c:v>ČSSD</c:v>
                </c:pt>
              </c:strCache>
            </c:strRef>
          </c:tx>
          <c:spPr>
            <a:ln w="28575" cap="rnd" cmpd="dbl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'Strany - četnosti'!$B$65:$R$65</c:f>
              <c:strCache>
                <c:ptCount val="17"/>
                <c:pt idx="0">
                  <c:v>27.9.</c:v>
                </c:pt>
                <c:pt idx="1">
                  <c:v>30.9.</c:v>
                </c:pt>
                <c:pt idx="2">
                  <c:v>2.10.</c:v>
                </c:pt>
                <c:pt idx="3">
                  <c:v>4.10.</c:v>
                </c:pt>
                <c:pt idx="4">
                  <c:v>5.10.</c:v>
                </c:pt>
                <c:pt idx="5">
                  <c:v>7.10.</c:v>
                </c:pt>
                <c:pt idx="6">
                  <c:v>9.10.</c:v>
                </c:pt>
                <c:pt idx="7">
                  <c:v>11.10.</c:v>
                </c:pt>
                <c:pt idx="8">
                  <c:v>12.10.</c:v>
                </c:pt>
                <c:pt idx="9">
                  <c:v>14.10.</c:v>
                </c:pt>
                <c:pt idx="10">
                  <c:v>16.10.</c:v>
                </c:pt>
                <c:pt idx="11">
                  <c:v>18.10.</c:v>
                </c:pt>
                <c:pt idx="12">
                  <c:v>19.10.</c:v>
                </c:pt>
                <c:pt idx="13">
                  <c:v>21.10.</c:v>
                </c:pt>
                <c:pt idx="14">
                  <c:v>23.10.</c:v>
                </c:pt>
                <c:pt idx="15">
                  <c:v>25.10.</c:v>
                </c:pt>
                <c:pt idx="16">
                  <c:v>26.10.</c:v>
                </c:pt>
              </c:strCache>
            </c:strRef>
          </c:cat>
          <c:val>
            <c:numRef>
              <c:f>'Strany - četnosti'!$B$67:$R$67</c:f>
              <c:numCache>
                <c:formatCode>General</c:formatCode>
                <c:ptCount val="17"/>
                <c:pt idx="0">
                  <c:v>23</c:v>
                </c:pt>
                <c:pt idx="1">
                  <c:v>17</c:v>
                </c:pt>
                <c:pt idx="2">
                  <c:v>13</c:v>
                </c:pt>
                <c:pt idx="3">
                  <c:v>18</c:v>
                </c:pt>
                <c:pt idx="4">
                  <c:v>16</c:v>
                </c:pt>
                <c:pt idx="5">
                  <c:v>19</c:v>
                </c:pt>
                <c:pt idx="6">
                  <c:v>13</c:v>
                </c:pt>
                <c:pt idx="7">
                  <c:v>20</c:v>
                </c:pt>
                <c:pt idx="8">
                  <c:v>21</c:v>
                </c:pt>
                <c:pt idx="9">
                  <c:v>27</c:v>
                </c:pt>
                <c:pt idx="10">
                  <c:v>24</c:v>
                </c:pt>
                <c:pt idx="11">
                  <c:v>29</c:v>
                </c:pt>
                <c:pt idx="12">
                  <c:v>30</c:v>
                </c:pt>
                <c:pt idx="13">
                  <c:v>23</c:v>
                </c:pt>
                <c:pt idx="14">
                  <c:v>36</c:v>
                </c:pt>
                <c:pt idx="15">
                  <c:v>37</c:v>
                </c:pt>
                <c:pt idx="16">
                  <c:v>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'Strany - četnosti'!$A$68</c:f>
              <c:strCache>
                <c:ptCount val="1"/>
                <c:pt idx="0">
                  <c:v>ANO</c:v>
                </c:pt>
              </c:strCache>
            </c:strRef>
          </c:tx>
          <c:spPr>
            <a:ln w="28575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'Strany - četnosti'!$B$65:$R$65</c:f>
              <c:strCache>
                <c:ptCount val="17"/>
                <c:pt idx="0">
                  <c:v>27.9.</c:v>
                </c:pt>
                <c:pt idx="1">
                  <c:v>30.9.</c:v>
                </c:pt>
                <c:pt idx="2">
                  <c:v>2.10.</c:v>
                </c:pt>
                <c:pt idx="3">
                  <c:v>4.10.</c:v>
                </c:pt>
                <c:pt idx="4">
                  <c:v>5.10.</c:v>
                </c:pt>
                <c:pt idx="5">
                  <c:v>7.10.</c:v>
                </c:pt>
                <c:pt idx="6">
                  <c:v>9.10.</c:v>
                </c:pt>
                <c:pt idx="7">
                  <c:v>11.10.</c:v>
                </c:pt>
                <c:pt idx="8">
                  <c:v>12.10.</c:v>
                </c:pt>
                <c:pt idx="9">
                  <c:v>14.10.</c:v>
                </c:pt>
                <c:pt idx="10">
                  <c:v>16.10.</c:v>
                </c:pt>
                <c:pt idx="11">
                  <c:v>18.10.</c:v>
                </c:pt>
                <c:pt idx="12">
                  <c:v>19.10.</c:v>
                </c:pt>
                <c:pt idx="13">
                  <c:v>21.10.</c:v>
                </c:pt>
                <c:pt idx="14">
                  <c:v>23.10.</c:v>
                </c:pt>
                <c:pt idx="15">
                  <c:v>25.10.</c:v>
                </c:pt>
                <c:pt idx="16">
                  <c:v>26.10.</c:v>
                </c:pt>
              </c:strCache>
            </c:strRef>
          </c:cat>
          <c:val>
            <c:numRef>
              <c:f>'Strany - četnosti'!$B$68:$R$68</c:f>
              <c:numCache>
                <c:formatCode>General</c:formatCode>
                <c:ptCount val="17"/>
                <c:pt idx="0">
                  <c:v>12</c:v>
                </c:pt>
                <c:pt idx="1">
                  <c:v>11</c:v>
                </c:pt>
                <c:pt idx="2">
                  <c:v>11</c:v>
                </c:pt>
                <c:pt idx="3">
                  <c:v>14</c:v>
                </c:pt>
                <c:pt idx="4">
                  <c:v>14</c:v>
                </c:pt>
                <c:pt idx="5">
                  <c:v>13</c:v>
                </c:pt>
                <c:pt idx="6">
                  <c:v>6</c:v>
                </c:pt>
                <c:pt idx="7">
                  <c:v>14</c:v>
                </c:pt>
                <c:pt idx="8">
                  <c:v>18</c:v>
                </c:pt>
                <c:pt idx="9">
                  <c:v>18</c:v>
                </c:pt>
                <c:pt idx="10">
                  <c:v>13</c:v>
                </c:pt>
                <c:pt idx="11">
                  <c:v>20</c:v>
                </c:pt>
                <c:pt idx="12">
                  <c:v>15</c:v>
                </c:pt>
                <c:pt idx="13">
                  <c:v>23</c:v>
                </c:pt>
                <c:pt idx="14">
                  <c:v>25</c:v>
                </c:pt>
                <c:pt idx="15">
                  <c:v>28</c:v>
                </c:pt>
                <c:pt idx="16">
                  <c:v>28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'Strany - četnosti'!$A$69</c:f>
              <c:strCache>
                <c:ptCount val="1"/>
                <c:pt idx="0">
                  <c:v>SPOZ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'Strany - četnosti'!$B$65:$R$65</c:f>
              <c:strCache>
                <c:ptCount val="17"/>
                <c:pt idx="0">
                  <c:v>27.9.</c:v>
                </c:pt>
                <c:pt idx="1">
                  <c:v>30.9.</c:v>
                </c:pt>
                <c:pt idx="2">
                  <c:v>2.10.</c:v>
                </c:pt>
                <c:pt idx="3">
                  <c:v>4.10.</c:v>
                </c:pt>
                <c:pt idx="4">
                  <c:v>5.10.</c:v>
                </c:pt>
                <c:pt idx="5">
                  <c:v>7.10.</c:v>
                </c:pt>
                <c:pt idx="6">
                  <c:v>9.10.</c:v>
                </c:pt>
                <c:pt idx="7">
                  <c:v>11.10.</c:v>
                </c:pt>
                <c:pt idx="8">
                  <c:v>12.10.</c:v>
                </c:pt>
                <c:pt idx="9">
                  <c:v>14.10.</c:v>
                </c:pt>
                <c:pt idx="10">
                  <c:v>16.10.</c:v>
                </c:pt>
                <c:pt idx="11">
                  <c:v>18.10.</c:v>
                </c:pt>
                <c:pt idx="12">
                  <c:v>19.10.</c:v>
                </c:pt>
                <c:pt idx="13">
                  <c:v>21.10.</c:v>
                </c:pt>
                <c:pt idx="14">
                  <c:v>23.10.</c:v>
                </c:pt>
                <c:pt idx="15">
                  <c:v>25.10.</c:v>
                </c:pt>
                <c:pt idx="16">
                  <c:v>26.10.</c:v>
                </c:pt>
              </c:strCache>
            </c:strRef>
          </c:cat>
          <c:val>
            <c:numRef>
              <c:f>'Strany - četnosti'!$B$69:$R$69</c:f>
              <c:numCache>
                <c:formatCode>General</c:formatCode>
                <c:ptCount val="17"/>
                <c:pt idx="0">
                  <c:v>19</c:v>
                </c:pt>
                <c:pt idx="1">
                  <c:v>9</c:v>
                </c:pt>
                <c:pt idx="2">
                  <c:v>7</c:v>
                </c:pt>
                <c:pt idx="3">
                  <c:v>11</c:v>
                </c:pt>
                <c:pt idx="4">
                  <c:v>12</c:v>
                </c:pt>
                <c:pt idx="5">
                  <c:v>15</c:v>
                </c:pt>
                <c:pt idx="6">
                  <c:v>11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22</c:v>
                </c:pt>
                <c:pt idx="14">
                  <c:v>21</c:v>
                </c:pt>
                <c:pt idx="15">
                  <c:v>26</c:v>
                </c:pt>
                <c:pt idx="16">
                  <c:v>22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'Strany - četnosti'!$A$70</c:f>
              <c:strCache>
                <c:ptCount val="1"/>
                <c:pt idx="0">
                  <c:v>SZ</c:v>
                </c:pt>
              </c:strCache>
            </c:strRef>
          </c:tx>
          <c:spPr>
            <a:ln w="28575" cap="rnd">
              <a:solidFill>
                <a:schemeClr val="dk1">
                  <a:tint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'Strany - četnosti'!$B$65:$R$65</c:f>
              <c:strCache>
                <c:ptCount val="17"/>
                <c:pt idx="0">
                  <c:v>27.9.</c:v>
                </c:pt>
                <c:pt idx="1">
                  <c:v>30.9.</c:v>
                </c:pt>
                <c:pt idx="2">
                  <c:v>2.10.</c:v>
                </c:pt>
                <c:pt idx="3">
                  <c:v>4.10.</c:v>
                </c:pt>
                <c:pt idx="4">
                  <c:v>5.10.</c:v>
                </c:pt>
                <c:pt idx="5">
                  <c:v>7.10.</c:v>
                </c:pt>
                <c:pt idx="6">
                  <c:v>9.10.</c:v>
                </c:pt>
                <c:pt idx="7">
                  <c:v>11.10.</c:v>
                </c:pt>
                <c:pt idx="8">
                  <c:v>12.10.</c:v>
                </c:pt>
                <c:pt idx="9">
                  <c:v>14.10.</c:v>
                </c:pt>
                <c:pt idx="10">
                  <c:v>16.10.</c:v>
                </c:pt>
                <c:pt idx="11">
                  <c:v>18.10.</c:v>
                </c:pt>
                <c:pt idx="12">
                  <c:v>19.10.</c:v>
                </c:pt>
                <c:pt idx="13">
                  <c:v>21.10.</c:v>
                </c:pt>
                <c:pt idx="14">
                  <c:v>23.10.</c:v>
                </c:pt>
                <c:pt idx="15">
                  <c:v>25.10.</c:v>
                </c:pt>
                <c:pt idx="16">
                  <c:v>26.10.</c:v>
                </c:pt>
              </c:strCache>
            </c:strRef>
          </c:cat>
          <c:val>
            <c:numRef>
              <c:f>'Strany - četnosti'!$B$70:$R$70</c:f>
              <c:numCache>
                <c:formatCode>General</c:formatCode>
                <c:ptCount val="17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6</c:v>
                </c:pt>
                <c:pt idx="7">
                  <c:v>3</c:v>
                </c:pt>
                <c:pt idx="8">
                  <c:v>6</c:v>
                </c:pt>
                <c:pt idx="9">
                  <c:v>8</c:v>
                </c:pt>
                <c:pt idx="10">
                  <c:v>7</c:v>
                </c:pt>
                <c:pt idx="11">
                  <c:v>12</c:v>
                </c:pt>
                <c:pt idx="12">
                  <c:v>6</c:v>
                </c:pt>
                <c:pt idx="13">
                  <c:v>9</c:v>
                </c:pt>
                <c:pt idx="14">
                  <c:v>12</c:v>
                </c:pt>
                <c:pt idx="15">
                  <c:v>19</c:v>
                </c:pt>
                <c:pt idx="16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7206112"/>
        <c:axId val="377206896"/>
      </c:lineChart>
      <c:catAx>
        <c:axId val="3772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cs-CZ"/>
          </a:p>
        </c:txPr>
        <c:crossAx val="377206896"/>
        <c:crosses val="autoZero"/>
        <c:auto val="1"/>
        <c:lblAlgn val="ctr"/>
        <c:lblOffset val="100"/>
        <c:noMultiLvlLbl val="0"/>
      </c:catAx>
      <c:valAx>
        <c:axId val="37720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cs-CZ"/>
          </a:p>
        </c:txPr>
        <c:crossAx val="3772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Strana v souvislosti s programem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Sheet1!$B$11:$F$11</c:f>
              <c:strCache>
                <c:ptCount val="5"/>
                <c:pt idx="0">
                  <c:v>Mf Dnes</c:v>
                </c:pt>
                <c:pt idx="1">
                  <c:v>Právo</c:v>
                </c:pt>
                <c:pt idx="2">
                  <c:v>Lidové noviny</c:v>
                </c:pt>
                <c:pt idx="3">
                  <c:v>Blesk</c:v>
                </c:pt>
                <c:pt idx="4">
                  <c:v>Aktuálně</c:v>
                </c:pt>
              </c:strCache>
            </c:strRef>
          </c:cat>
          <c:val>
            <c:numRef>
              <c:f>Sheet1!$B$12:$F$12</c:f>
              <c:numCache>
                <c:formatCode>0.0%</c:formatCode>
                <c:ptCount val="5"/>
                <c:pt idx="0">
                  <c:v>0.248</c:v>
                </c:pt>
                <c:pt idx="1">
                  <c:v>0.21199999999999999</c:v>
                </c:pt>
                <c:pt idx="2">
                  <c:v>0.308</c:v>
                </c:pt>
                <c:pt idx="3">
                  <c:v>0.11799999999999999</c:v>
                </c:pt>
                <c:pt idx="4">
                  <c:v>0.115</c:v>
                </c:pt>
              </c:numCache>
            </c:numRef>
          </c:val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Strana v souvislosti s aktuálním děním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Sheet1!$B$11:$F$11</c:f>
              <c:strCache>
                <c:ptCount val="5"/>
                <c:pt idx="0">
                  <c:v>Mf Dnes</c:v>
                </c:pt>
                <c:pt idx="1">
                  <c:v>Právo</c:v>
                </c:pt>
                <c:pt idx="2">
                  <c:v>Lidové noviny</c:v>
                </c:pt>
                <c:pt idx="3">
                  <c:v>Blesk</c:v>
                </c:pt>
                <c:pt idx="4">
                  <c:v>Aktuálně</c:v>
                </c:pt>
              </c:strCache>
            </c:strRef>
          </c:cat>
          <c:val>
            <c:numRef>
              <c:f>Sheet1!$B$13:$F$13</c:f>
              <c:numCache>
                <c:formatCode>0.0%</c:formatCode>
                <c:ptCount val="5"/>
                <c:pt idx="0">
                  <c:v>0.27300000000000002</c:v>
                </c:pt>
                <c:pt idx="1">
                  <c:v>0.184</c:v>
                </c:pt>
                <c:pt idx="2">
                  <c:v>0.192</c:v>
                </c:pt>
                <c:pt idx="3">
                  <c:v>0.35299999999999998</c:v>
                </c:pt>
                <c:pt idx="4">
                  <c:v>0.21199999999999999</c:v>
                </c:pt>
              </c:numCache>
            </c:numRef>
          </c:val>
        </c:ser>
        <c:ser>
          <c:idx val="2"/>
          <c:order val="2"/>
          <c:tx>
            <c:strRef>
              <c:f>Sheet1!$A$14</c:f>
              <c:strCache>
                <c:ptCount val="1"/>
                <c:pt idx="0">
                  <c:v>Strana v souvislosti s kampaní/průzkumy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Sheet1!$B$11:$F$11</c:f>
              <c:strCache>
                <c:ptCount val="5"/>
                <c:pt idx="0">
                  <c:v>Mf Dnes</c:v>
                </c:pt>
                <c:pt idx="1">
                  <c:v>Právo</c:v>
                </c:pt>
                <c:pt idx="2">
                  <c:v>Lidové noviny</c:v>
                </c:pt>
                <c:pt idx="3">
                  <c:v>Blesk</c:v>
                </c:pt>
                <c:pt idx="4">
                  <c:v>Aktuálně</c:v>
                </c:pt>
              </c:strCache>
            </c:strRef>
          </c:cat>
          <c:val>
            <c:numRef>
              <c:f>Sheet1!$B$14:$F$14</c:f>
              <c:numCache>
                <c:formatCode>0.0%</c:formatCode>
                <c:ptCount val="5"/>
                <c:pt idx="0">
                  <c:v>0.224</c:v>
                </c:pt>
                <c:pt idx="1">
                  <c:v>0.34100000000000003</c:v>
                </c:pt>
                <c:pt idx="2">
                  <c:v>0.22500000000000001</c:v>
                </c:pt>
                <c:pt idx="3">
                  <c:v>0.41199999999999998</c:v>
                </c:pt>
                <c:pt idx="4">
                  <c:v>0.39700000000000002</c:v>
                </c:pt>
              </c:numCache>
            </c:numRef>
          </c:val>
        </c:ser>
        <c:ser>
          <c:idx val="3"/>
          <c:order val="3"/>
          <c:tx>
            <c:strRef>
              <c:f>Sheet1!$A$15</c:f>
              <c:strCache>
                <c:ptCount val="1"/>
                <c:pt idx="0">
                  <c:v>Jiné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Sheet1!$B$11:$F$11</c:f>
              <c:strCache>
                <c:ptCount val="5"/>
                <c:pt idx="0">
                  <c:v>Mf Dnes</c:v>
                </c:pt>
                <c:pt idx="1">
                  <c:v>Právo</c:v>
                </c:pt>
                <c:pt idx="2">
                  <c:v>Lidové noviny</c:v>
                </c:pt>
                <c:pt idx="3">
                  <c:v>Blesk</c:v>
                </c:pt>
                <c:pt idx="4">
                  <c:v>Aktuálně</c:v>
                </c:pt>
              </c:strCache>
            </c:strRef>
          </c:cat>
          <c:val>
            <c:numRef>
              <c:f>Sheet1!$B$15:$F$15</c:f>
              <c:numCache>
                <c:formatCode>0.0%</c:formatCode>
                <c:ptCount val="5"/>
                <c:pt idx="0">
                  <c:v>0.254</c:v>
                </c:pt>
                <c:pt idx="1">
                  <c:v>0.26300000000000001</c:v>
                </c:pt>
                <c:pt idx="2">
                  <c:v>0.27500000000000002</c:v>
                </c:pt>
                <c:pt idx="3">
                  <c:v>0.11799999999999999</c:v>
                </c:pt>
                <c:pt idx="4">
                  <c:v>0.27600000000000002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78255752"/>
        <c:axId val="378259280"/>
      </c:barChart>
      <c:catAx>
        <c:axId val="378255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cs-CZ"/>
          </a:p>
        </c:txPr>
        <c:crossAx val="378259280"/>
        <c:crosses val="autoZero"/>
        <c:auto val="1"/>
        <c:lblAlgn val="ctr"/>
        <c:lblOffset val="100"/>
        <c:noMultiLvlLbl val="0"/>
      </c:catAx>
      <c:valAx>
        <c:axId val="3782592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8255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DB3E-B3D7-41C0-865B-CEE3E2CCA1F0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D55D-9C0F-46C8-ADE2-07435B97F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27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DB3E-B3D7-41C0-865B-CEE3E2CCA1F0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D55D-9C0F-46C8-ADE2-07435B97F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06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DB3E-B3D7-41C0-865B-CEE3E2CCA1F0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D55D-9C0F-46C8-ADE2-07435B97F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39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DB3E-B3D7-41C0-865B-CEE3E2CCA1F0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D55D-9C0F-46C8-ADE2-07435B97F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1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DB3E-B3D7-41C0-865B-CEE3E2CCA1F0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D55D-9C0F-46C8-ADE2-07435B97F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8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DB3E-B3D7-41C0-865B-CEE3E2CCA1F0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D55D-9C0F-46C8-ADE2-07435B97F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67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DB3E-B3D7-41C0-865B-CEE3E2CCA1F0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D55D-9C0F-46C8-ADE2-07435B97F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78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DB3E-B3D7-41C0-865B-CEE3E2CCA1F0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D55D-9C0F-46C8-ADE2-07435B97F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04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DB3E-B3D7-41C0-865B-CEE3E2CCA1F0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D55D-9C0F-46C8-ADE2-07435B97F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37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DB3E-B3D7-41C0-865B-CEE3E2CCA1F0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D55D-9C0F-46C8-ADE2-07435B97F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39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DB3E-B3D7-41C0-865B-CEE3E2CCA1F0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D55D-9C0F-46C8-ADE2-07435B97F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51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4DB3E-B3D7-41C0-865B-CEE3E2CCA1F0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BD55D-9C0F-46C8-ADE2-07435B97F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90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gpk.de/en/2013/gastbeitrag-von-jay-g-blumler-the-fourth-age-of-political-communication-2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UQJKMngrY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97" y="2594149"/>
            <a:ext cx="8045003" cy="426385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03054" y="725153"/>
            <a:ext cx="9272787" cy="1670317"/>
          </a:xfrm>
        </p:spPr>
        <p:txBody>
          <a:bodyPr/>
          <a:lstStyle/>
          <a:p>
            <a:r>
              <a:rPr lang="cs-CZ" b="1" dirty="0" smtClean="0"/>
              <a:t>POLITICKÁ KOMUNIKACE </a:t>
            </a:r>
            <a:r>
              <a:rPr lang="cs-CZ" b="1" dirty="0" smtClean="0"/>
              <a:t>I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" y="5100034"/>
            <a:ext cx="4443211" cy="1757966"/>
          </a:xfrm>
        </p:spPr>
        <p:txBody>
          <a:bodyPr/>
          <a:lstStyle/>
          <a:p>
            <a:r>
              <a:rPr lang="cs-CZ" dirty="0" smtClean="0"/>
              <a:t>POL256 Základy politického marketingu</a:t>
            </a:r>
            <a:endParaRPr lang="cs-CZ" dirty="0"/>
          </a:p>
          <a:p>
            <a:r>
              <a:rPr lang="cs-CZ" dirty="0" smtClean="0"/>
              <a:t>Alena Macková (amackova@fss.muni.cz)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831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TŘETÍ VĚK POLKOM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1625"/>
            <a:ext cx="10848976" cy="5043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Od poč. 90. let</a:t>
            </a:r>
          </a:p>
          <a:p>
            <a:pPr marL="0" indent="0">
              <a:buNone/>
            </a:pPr>
            <a:r>
              <a:rPr lang="cs-CZ" dirty="0" smtClean="0"/>
              <a:t>Postupující </a:t>
            </a:r>
            <a:r>
              <a:rPr lang="cs-CZ" b="1" dirty="0" smtClean="0"/>
              <a:t>mediace</a:t>
            </a:r>
            <a:r>
              <a:rPr lang="cs-CZ" dirty="0" smtClean="0"/>
              <a:t> a </a:t>
            </a:r>
            <a:r>
              <a:rPr lang="cs-CZ" b="1" dirty="0" smtClean="0"/>
              <a:t>mediatizace</a:t>
            </a:r>
            <a:r>
              <a:rPr lang="cs-CZ" dirty="0" smtClean="0"/>
              <a:t> (logika politická vs. </a:t>
            </a:r>
            <a:r>
              <a:rPr lang="cs-CZ" dirty="0"/>
              <a:t>l</a:t>
            </a:r>
            <a:r>
              <a:rPr lang="cs-CZ" dirty="0" smtClean="0"/>
              <a:t>ogika mediální)</a:t>
            </a:r>
          </a:p>
          <a:p>
            <a:pPr marL="0" indent="0">
              <a:buNone/>
            </a:pPr>
            <a:r>
              <a:rPr lang="cs-CZ" b="1" dirty="0" smtClean="0"/>
              <a:t>Profesionalizace</a:t>
            </a:r>
            <a:r>
              <a:rPr lang="cs-CZ" dirty="0" smtClean="0"/>
              <a:t> (</a:t>
            </a:r>
            <a:r>
              <a:rPr lang="cs-CZ" dirty="0" err="1" smtClean="0"/>
              <a:t>Gibson</a:t>
            </a:r>
            <a:r>
              <a:rPr lang="cs-CZ" dirty="0" smtClean="0"/>
              <a:t>, </a:t>
            </a:r>
            <a:r>
              <a:rPr lang="cs-CZ" dirty="0" err="1" smtClean="0"/>
              <a:t>Römmel</a:t>
            </a:r>
            <a:r>
              <a:rPr lang="cs-CZ" dirty="0" smtClean="0"/>
              <a:t> 2001)</a:t>
            </a:r>
          </a:p>
          <a:p>
            <a:pPr>
              <a:buFontTx/>
              <a:buChar char="-"/>
            </a:pPr>
            <a:r>
              <a:rPr lang="cs-CZ" sz="2400" dirty="0" smtClean="0"/>
              <a:t>Politici jako profesionálové – personalizace politiky (interní a mediální)</a:t>
            </a:r>
          </a:p>
          <a:p>
            <a:pPr>
              <a:buFontTx/>
              <a:buChar char="-"/>
            </a:pPr>
            <a:r>
              <a:rPr lang="cs-CZ" sz="2400" dirty="0" smtClean="0"/>
              <a:t>Profesionálové z jiných oborů (</a:t>
            </a:r>
            <a:r>
              <a:rPr lang="cs-CZ" sz="2400" dirty="0" err="1" smtClean="0"/>
              <a:t>celebritizace</a:t>
            </a:r>
            <a:r>
              <a:rPr lang="cs-CZ" sz="2400" dirty="0" smtClean="0"/>
              <a:t>)</a:t>
            </a:r>
          </a:p>
          <a:p>
            <a:pPr>
              <a:buFontTx/>
              <a:buChar char="-"/>
            </a:pPr>
            <a:r>
              <a:rPr lang="cs-CZ" sz="2400" dirty="0" smtClean="0"/>
              <a:t>Najímání profesionálů (PR-</a:t>
            </a:r>
            <a:r>
              <a:rPr lang="cs-CZ" sz="2400" dirty="0" err="1" smtClean="0"/>
              <a:t>izace</a:t>
            </a:r>
            <a:r>
              <a:rPr lang="cs-CZ" sz="2400" dirty="0" smtClean="0"/>
              <a:t>, spin, rozmach politického marketingu)</a:t>
            </a:r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„Role médií…se stále více posouvá z pozice komunikačních kanálů k roli hlavních hráčů v kampani tím, že média vybírají osoby a  témata, jimiž se zabývají, a tím, že utváří     obrazy politických lídrů.“</a:t>
            </a: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Butler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Ranney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1992; cit. 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Mancini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Swanson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1996: 11) </a:t>
            </a:r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8794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OBSAHY A MÉDIA VE TŘETÍM VĚKU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475" y="1825624"/>
            <a:ext cx="10982325" cy="458946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cs-CZ" dirty="0" smtClean="0"/>
              <a:t>Skandalizace, bulvarizace</a:t>
            </a:r>
          </a:p>
          <a:p>
            <a:pPr marL="0" lvl="0" indent="0">
              <a:buNone/>
            </a:pPr>
            <a:r>
              <a:rPr lang="cs-CZ" dirty="0" err="1" smtClean="0"/>
              <a:t>Soundbite</a:t>
            </a:r>
            <a:r>
              <a:rPr lang="cs-CZ" dirty="0" smtClean="0"/>
              <a:t> </a:t>
            </a:r>
          </a:p>
          <a:p>
            <a:pPr marL="0" lvl="0" indent="0">
              <a:buNone/>
            </a:pPr>
            <a:r>
              <a:rPr lang="cs-CZ" dirty="0" err="1" smtClean="0"/>
              <a:t>Politainment</a:t>
            </a:r>
            <a:r>
              <a:rPr lang="cs-CZ" dirty="0" smtClean="0"/>
              <a:t>, </a:t>
            </a:r>
            <a:r>
              <a:rPr lang="cs-CZ" dirty="0" err="1" smtClean="0"/>
              <a:t>infotainment</a:t>
            </a:r>
            <a:r>
              <a:rPr lang="cs-CZ" dirty="0" smtClean="0"/>
              <a:t> </a:t>
            </a:r>
          </a:p>
          <a:p>
            <a:pPr marL="0" lvl="0" indent="0">
              <a:buNone/>
            </a:pPr>
            <a:r>
              <a:rPr lang="cs-CZ" b="1" dirty="0" smtClean="0"/>
              <a:t>„Talk-show </a:t>
            </a:r>
            <a:r>
              <a:rPr lang="cs-CZ" b="1" dirty="0" err="1" smtClean="0"/>
              <a:t>democracy</a:t>
            </a:r>
            <a:r>
              <a:rPr lang="cs-CZ" b="1" dirty="0" smtClean="0"/>
              <a:t>, public-relations </a:t>
            </a:r>
            <a:r>
              <a:rPr lang="cs-CZ" b="1" dirty="0" err="1" smtClean="0"/>
              <a:t>democracy</a:t>
            </a:r>
            <a:endParaRPr lang="cs-CZ" b="1" dirty="0" smtClean="0"/>
          </a:p>
          <a:p>
            <a:pPr marL="0" lvl="0" indent="0">
              <a:buNone/>
            </a:pPr>
            <a:r>
              <a:rPr lang="cs-CZ" dirty="0" smtClean="0"/>
              <a:t>(jako opuštění ideálu veřejné sféry)</a:t>
            </a:r>
          </a:p>
          <a:p>
            <a:pPr marL="0" lvl="0" indent="0">
              <a:buNone/>
            </a:pPr>
            <a:r>
              <a:rPr lang="cs-CZ" dirty="0" smtClean="0"/>
              <a:t>Depolitizace </a:t>
            </a:r>
          </a:p>
          <a:p>
            <a:pPr marL="0" indent="0">
              <a:buNone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Swanson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(1992): „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Things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going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bad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worse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Constructed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news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spectacles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sound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-bite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news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personalized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issues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negative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campaigning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affictions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contemporary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political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self-serving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self-absorbed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political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-media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complex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.“</a:t>
            </a:r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78" y="1213643"/>
            <a:ext cx="4601217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71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91077" y="2590476"/>
            <a:ext cx="7049961" cy="97725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usnews.com/cmsmedia/6b/db/8261f6174c9192c7bc3687506c0d/167628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8" y="43475"/>
            <a:ext cx="5085450" cy="372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epts.washington.edu/depress/images/fdr_1932_seattle_42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18" y="3477833"/>
            <a:ext cx="40005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lifemagazineconnection.com/images/6-27-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75" y="2816497"/>
            <a:ext cx="2839153" cy="378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ydeniky.cz/userdata/articles/3410/zeman-klenoty-youtube.c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58" y="3209689"/>
            <a:ext cx="5037138" cy="334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.blesk.cz/img/1/normal620/1778080_vaclav-klaus-milos-zeman-nedelni-partie-prezident-exprezide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97" y="43475"/>
            <a:ext cx="5905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3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ČTVRTÝ VĚK POLKOM?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Umocnění trendů 3. věku</a:t>
            </a:r>
          </a:p>
          <a:p>
            <a:pPr marL="0" indent="0">
              <a:buNone/>
            </a:pPr>
            <a:r>
              <a:rPr lang="cs-CZ" dirty="0" smtClean="0"/>
              <a:t>Informační přesycenost</a:t>
            </a:r>
          </a:p>
          <a:p>
            <a:pPr marL="0" indent="0">
              <a:buNone/>
            </a:pPr>
            <a:r>
              <a:rPr lang="cs-CZ" dirty="0" smtClean="0"/>
              <a:t>Odcizení občanů, negativita a cynismus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Nová média jako alternativa/lék?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"(Edmund)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Burke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said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there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were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Three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Estates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Parliament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but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Reporters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Gallery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yonder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there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sat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Fourth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Estate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more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important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far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than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they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.„</a:t>
            </a:r>
          </a:p>
          <a:p>
            <a:pPr marL="0" indent="0">
              <a:buNone/>
            </a:pPr>
            <a:r>
              <a:rPr lang="cs-CZ" dirty="0"/>
              <a:t>Nová média jako 5. </a:t>
            </a:r>
            <a:r>
              <a:rPr lang="cs-CZ" dirty="0" smtClean="0"/>
              <a:t>stav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69" y="297657"/>
            <a:ext cx="4754737" cy="26745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3039665"/>
            <a:ext cx="258958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3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913" y="13112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„…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there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fourth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political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crux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must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ever-expanding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diffusion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utilization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Internet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facilities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including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their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continual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innovative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evolution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throughout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society,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among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political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goals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politically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relevant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concerns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among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many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individual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citizens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has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evidently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produced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vibrant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communicative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sphere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though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coordinated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coherent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overall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includes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many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expression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exchange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and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also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learning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others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saying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elsewhere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.“ 							(Blumler 2013)</a:t>
            </a:r>
          </a:p>
          <a:p>
            <a:pPr marL="0" indent="0">
              <a:buNone/>
            </a:pPr>
            <a:r>
              <a:rPr lang="cs-CZ" sz="2000" u="sng" dirty="0" smtClean="0">
                <a:hlinkClick r:id="rId2"/>
              </a:rPr>
              <a:t>http</a:t>
            </a:r>
            <a:r>
              <a:rPr lang="cs-CZ" sz="2000" u="sng" dirty="0">
                <a:hlinkClick r:id="rId2"/>
              </a:rPr>
              <a:t>://www.fgpk.de/en/2013/gastbeitrag-von-jay-g-blumler-the-fourth-age-of-political-communication-2/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659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ROLE MÉDIÍ (V POLITICKÉ KOMUNIKACI)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Jaké jsou role/funkce médií? (regulace)</a:t>
            </a:r>
          </a:p>
          <a:p>
            <a:pPr marL="0" indent="0">
              <a:buNone/>
            </a:pPr>
            <a:r>
              <a:rPr lang="cs-CZ" sz="2400" dirty="0" smtClean="0"/>
              <a:t>Normativní modely</a:t>
            </a:r>
          </a:p>
          <a:p>
            <a:pPr marL="0" indent="0">
              <a:buNone/>
            </a:pPr>
            <a:r>
              <a:rPr lang="cs-CZ" sz="2400" dirty="0" smtClean="0"/>
              <a:t>Veřejná sféra, třetí stav (</a:t>
            </a:r>
            <a:r>
              <a:rPr lang="cs-CZ" sz="2400" dirty="0" err="1" smtClean="0"/>
              <a:t>watchdog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dirty="0" smtClean="0"/>
              <a:t>Stranický tisk</a:t>
            </a:r>
          </a:p>
          <a:p>
            <a:pPr marL="0" indent="0">
              <a:buNone/>
            </a:pPr>
            <a:r>
              <a:rPr lang="cs-CZ" sz="2400" dirty="0" smtClean="0"/>
              <a:t>Nezpochybnitelná moc masových médií (televize)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Svoboda</a:t>
            </a:r>
            <a:r>
              <a:rPr lang="cs-CZ" sz="2400" b="1" dirty="0"/>
              <a:t>, rovnost, rozmanitost, pravda a kvalita informací   </a:t>
            </a:r>
            <a:r>
              <a:rPr lang="cs-CZ" sz="2400" b="1" dirty="0" smtClean="0"/>
              <a:t>                                               </a:t>
            </a:r>
            <a:r>
              <a:rPr lang="cs-CZ" sz="2400" b="1" dirty="0"/>
              <a:t>a společenský řád a </a:t>
            </a:r>
            <a:r>
              <a:rPr lang="cs-CZ" sz="2400" b="1" dirty="0" smtClean="0"/>
              <a:t>solidarita</a:t>
            </a:r>
          </a:p>
          <a:p>
            <a:r>
              <a:rPr lang="cs-CZ" sz="2400" dirty="0" smtClean="0"/>
              <a:t>Svoboda médií – přístup, vměšování, nezávislost…</a:t>
            </a:r>
          </a:p>
          <a:p>
            <a:r>
              <a:rPr lang="cs-CZ" sz="2400" dirty="0" smtClean="0"/>
              <a:t>Rovnost – přístup, rozmanitost, objektivita</a:t>
            </a:r>
          </a:p>
          <a:p>
            <a:r>
              <a:rPr lang="cs-CZ" sz="2400" dirty="0" smtClean="0"/>
              <a:t>Rozmanitost</a:t>
            </a:r>
          </a:p>
          <a:p>
            <a:pPr marL="0" indent="0" algn="ctr">
              <a:buNone/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143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ZPRAVODAJSKÁ MÉDIA V ČR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769" y="1690688"/>
            <a:ext cx="5986461" cy="46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OBJEKTIVITA A INFORMACE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300" dirty="0"/>
              <a:t>Odstup a neutralita, přesnost, absence motivů, absence stranění, relevance a úplnost, bez kontaminace </a:t>
            </a:r>
            <a:r>
              <a:rPr lang="cs-CZ" sz="3300" dirty="0" smtClean="0"/>
              <a:t>subjektivitou…</a:t>
            </a:r>
          </a:p>
          <a:p>
            <a:pPr marL="0" indent="0">
              <a:buNone/>
            </a:pPr>
            <a:endParaRPr lang="cs-CZ" sz="3300" dirty="0" smtClean="0"/>
          </a:p>
          <a:p>
            <a:pPr marL="0" indent="0">
              <a:buNone/>
            </a:pPr>
            <a:r>
              <a:rPr lang="cs-CZ" sz="3300" dirty="0" smtClean="0"/>
              <a:t>Objektivita </a:t>
            </a:r>
            <a:r>
              <a:rPr lang="cs-CZ" sz="3300" dirty="0"/>
              <a:t>– faktičnost (pravda, relevance), nestrannost (vyváženost, neutralita</a:t>
            </a:r>
            <a:r>
              <a:rPr lang="cs-CZ" sz="3300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Masová média by měla poskytovat vyčerpávající zásobu relevantních zpráv a podkladových informací o událostech ve společnosti a okolním světě</a:t>
            </a:r>
          </a:p>
          <a:p>
            <a:r>
              <a:rPr lang="cs-CZ" dirty="0"/>
              <a:t>Informace by měly být objektivní ve smyslu přesnosti, poctivosti, úplnosti, pravdivosti ve vztahu ke skutečnosti, spolehlivosti a oddělování faktů od názorů.</a:t>
            </a:r>
          </a:p>
          <a:p>
            <a:r>
              <a:rPr lang="cs-CZ" dirty="0"/>
              <a:t>Informace by měly být vyvážené a nestranné – měly by zprostředkovávat alternativní názory bez senzacechtivosti a předpojatosti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290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144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27100"/>
            <a:ext cx="10515600" cy="524986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18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KOMUNIKACE A MÉDIA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8344"/>
            <a:ext cx="10515600" cy="49583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Komunikace jako přenos sdělení</a:t>
            </a:r>
          </a:p>
          <a:p>
            <a:pPr marL="0" indent="0">
              <a:buNone/>
            </a:pPr>
            <a:r>
              <a:rPr lang="cs-CZ" dirty="0" smtClean="0"/>
              <a:t>Užívání technologií při komunikaci  </a:t>
            </a:r>
            <a:r>
              <a:rPr lang="cs-CZ" dirty="0"/>
              <a:t>	</a:t>
            </a:r>
            <a:r>
              <a:rPr lang="cs-CZ" dirty="0" smtClean="0"/>
              <a:t>- komunikační média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- </a:t>
            </a:r>
            <a:r>
              <a:rPr lang="cs-CZ" dirty="0" err="1" smtClean="0"/>
              <a:t>mediovaná</a:t>
            </a:r>
            <a:r>
              <a:rPr lang="cs-CZ" dirty="0" smtClean="0"/>
              <a:t> komunikace</a:t>
            </a:r>
          </a:p>
          <a:p>
            <a:pPr marL="0" indent="0">
              <a:buNone/>
            </a:pPr>
            <a:r>
              <a:rPr lang="cs-CZ" dirty="0" smtClean="0"/>
              <a:t>Role při formování moderní společnosti – překonávání časoprostorových bariér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Primární – jazyk a nonverbální komunikace</a:t>
            </a:r>
          </a:p>
          <a:p>
            <a:pPr marL="0" indent="0">
              <a:buNone/>
            </a:pPr>
            <a:r>
              <a:rPr lang="cs-CZ" dirty="0" smtClean="0"/>
              <a:t>Sekundární – interpersonální komunikace (např. telefon)</a:t>
            </a:r>
          </a:p>
          <a:p>
            <a:pPr marL="0" indent="0">
              <a:buNone/>
            </a:pPr>
            <a:r>
              <a:rPr lang="cs-CZ" dirty="0" smtClean="0"/>
              <a:t>Terciární – masová média</a:t>
            </a:r>
          </a:p>
          <a:p>
            <a:pPr marL="0" indent="0">
              <a:buNone/>
            </a:pPr>
            <a:r>
              <a:rPr lang="cs-CZ" dirty="0" smtClean="0"/>
              <a:t>Kvartérní – nová média			</a:t>
            </a:r>
            <a:r>
              <a:rPr lang="cs-CZ" sz="2400" dirty="0"/>
              <a:t>(Volek – Jirák – </a:t>
            </a:r>
            <a:r>
              <a:rPr lang="cs-CZ" sz="2400" dirty="0" err="1"/>
              <a:t>Köpplová</a:t>
            </a:r>
            <a:r>
              <a:rPr lang="cs-CZ" sz="2400" dirty="0"/>
              <a:t> 2006</a:t>
            </a:r>
            <a:r>
              <a:rPr lang="cs-CZ" sz="2400" dirty="0" smtClean="0"/>
              <a:t>)	</a:t>
            </a:r>
            <a:r>
              <a:rPr lang="cs-CZ" dirty="0" smtClean="0"/>
              <a:t>		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238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25500"/>
            <a:ext cx="10515600" cy="5402263"/>
          </a:xfrm>
        </p:spPr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Odpovědnost médií (vůči vlastníkům, inzerentům, publiku…)</a:t>
            </a:r>
          </a:p>
          <a:p>
            <a:r>
              <a:rPr lang="cs-CZ" dirty="0" smtClean="0"/>
              <a:t>Vlastnictví médií (koncentrace vlastnictví)</a:t>
            </a:r>
          </a:p>
          <a:p>
            <a:r>
              <a:rPr lang="cs-CZ" dirty="0" smtClean="0"/>
              <a:t>Ne/angažovanost novináře – neutrální vs. účastnická role (novinář jako poskytovatel informací nebo jako hlídací pes?)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>
                <a:hlinkClick r:id="rId2"/>
              </a:rPr>
              <a:t>https://www.youtube.com/watch?v=ZUQJKMngrYo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570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BIAS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4500" dirty="0" smtClean="0"/>
              <a:t>Bezděčné vs. cílené (propagandistické, stranící)</a:t>
            </a:r>
          </a:p>
          <a:p>
            <a:pPr marL="0" indent="0">
              <a:buNone/>
            </a:pPr>
            <a:r>
              <a:rPr lang="cs-CZ" sz="4500" dirty="0" smtClean="0"/>
              <a:t>Obsahové analýzy, </a:t>
            </a:r>
            <a:r>
              <a:rPr lang="cs-CZ" sz="4500" dirty="0" err="1" smtClean="0"/>
              <a:t>framing</a:t>
            </a:r>
            <a:r>
              <a:rPr lang="cs-CZ" sz="4500" dirty="0" smtClean="0"/>
              <a:t>, diskurzy</a:t>
            </a:r>
          </a:p>
          <a:p>
            <a:pPr marL="0" indent="0">
              <a:buNone/>
            </a:pPr>
            <a:endParaRPr lang="cs-CZ" sz="4500" dirty="0"/>
          </a:p>
          <a:p>
            <a:pPr marL="0" indent="0">
              <a:buNone/>
            </a:pPr>
            <a:endParaRPr lang="cs-CZ" dirty="0" smtClean="0"/>
          </a:p>
          <a:p>
            <a:pPr lvl="0"/>
            <a:r>
              <a:rPr lang="cs-CZ" sz="3800" dirty="0"/>
              <a:t>přílišné prezentování některých elit</a:t>
            </a:r>
          </a:p>
          <a:p>
            <a:pPr lvl="0"/>
            <a:r>
              <a:rPr lang="cs-CZ" sz="3800" dirty="0"/>
              <a:t>pozornost vůči politickým elitám rozložena nerovnoměrně</a:t>
            </a:r>
          </a:p>
          <a:p>
            <a:pPr lvl="0"/>
            <a:r>
              <a:rPr lang="cs-CZ" sz="3800" dirty="0"/>
              <a:t>více pozornost mužům</a:t>
            </a:r>
          </a:p>
          <a:p>
            <a:pPr lvl="0"/>
            <a:r>
              <a:rPr lang="cs-CZ" sz="3800" dirty="0"/>
              <a:t>zahraniční zpravodajství se zaměřuje na bohatší státy</a:t>
            </a:r>
          </a:p>
          <a:p>
            <a:pPr lvl="0"/>
            <a:r>
              <a:rPr lang="cs-CZ" sz="3800" dirty="0"/>
              <a:t>menšiny jsou </a:t>
            </a:r>
            <a:r>
              <a:rPr lang="cs-CZ" sz="3800" dirty="0" err="1"/>
              <a:t>podreprezentovány</a:t>
            </a:r>
            <a:r>
              <a:rPr lang="cs-CZ" sz="3800" dirty="0"/>
              <a:t> (nebo stigmatizovány)</a:t>
            </a:r>
          </a:p>
          <a:p>
            <a:pPr lvl="0"/>
            <a:r>
              <a:rPr lang="cs-CZ" sz="3800" dirty="0"/>
              <a:t>zpravodajství </a:t>
            </a:r>
            <a:r>
              <a:rPr lang="cs-CZ" sz="3800" dirty="0" err="1" smtClean="0"/>
              <a:t>upřenostňuje</a:t>
            </a:r>
            <a:r>
              <a:rPr lang="cs-CZ" sz="3800" dirty="0" smtClean="0"/>
              <a:t> </a:t>
            </a:r>
            <a:r>
              <a:rPr lang="cs-CZ" sz="3800" dirty="0"/>
              <a:t>násilné činy</a:t>
            </a:r>
          </a:p>
          <a:p>
            <a:pPr lvl="0"/>
            <a:r>
              <a:rPr lang="cs-CZ" sz="3800" dirty="0" smtClean="0"/>
              <a:t>zprávy </a:t>
            </a:r>
            <a:r>
              <a:rPr lang="cs-CZ" sz="3800" dirty="0"/>
              <a:t>o zdraví se </a:t>
            </a:r>
            <a:r>
              <a:rPr lang="cs-CZ" sz="3800" dirty="0" smtClean="0"/>
              <a:t>soustředí </a:t>
            </a:r>
            <a:r>
              <a:rPr lang="cs-CZ" sz="3800" dirty="0"/>
              <a:t>na </a:t>
            </a:r>
            <a:r>
              <a:rPr lang="cs-CZ" sz="3800" dirty="0" smtClean="0"/>
              <a:t>nejobávanější </a:t>
            </a:r>
            <a:r>
              <a:rPr lang="cs-CZ" sz="3800" dirty="0"/>
              <a:t>nemoci (prevence vůbec)</a:t>
            </a:r>
          </a:p>
          <a:p>
            <a:pPr lvl="0"/>
            <a:r>
              <a:rPr lang="cs-CZ" sz="3800" dirty="0"/>
              <a:t>přehlížení chudých skupin </a:t>
            </a:r>
            <a:r>
              <a:rPr lang="cs-CZ" sz="3800" dirty="0" smtClean="0"/>
              <a:t>obyvatel…</a:t>
            </a:r>
            <a:endParaRPr lang="cs-CZ" sz="38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1804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72223274"/>
              </p:ext>
            </p:extLst>
          </p:nvPr>
        </p:nvGraphicFramePr>
        <p:xfrm>
          <a:off x="400050" y="1027906"/>
          <a:ext cx="11182350" cy="4904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8920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933347416"/>
              </p:ext>
            </p:extLst>
          </p:nvPr>
        </p:nvGraphicFramePr>
        <p:xfrm>
          <a:off x="1219200" y="365125"/>
          <a:ext cx="10363200" cy="563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807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4211264437"/>
              </p:ext>
            </p:extLst>
          </p:nvPr>
        </p:nvGraphicFramePr>
        <p:xfrm>
          <a:off x="476250" y="53975"/>
          <a:ext cx="10877550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5"/>
          <p:cNvGraphicFramePr/>
          <p:nvPr>
            <p:extLst>
              <p:ext uri="{D42A27DB-BD31-4B8C-83A1-F6EECF244321}">
                <p14:modId xmlns:p14="http://schemas.microsoft.com/office/powerpoint/2010/main" val="86038815"/>
              </p:ext>
            </p:extLst>
          </p:nvPr>
        </p:nvGraphicFramePr>
        <p:xfrm>
          <a:off x="476250" y="3733800"/>
          <a:ext cx="110680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6000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SHRNUTÍ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Sílící role médií v politické komunikaci – konstruují/zrcadlí realitu </a:t>
            </a:r>
          </a:p>
          <a:p>
            <a:r>
              <a:rPr lang="cs-CZ" dirty="0" smtClean="0"/>
              <a:t>Postupující mediace a mediatizace s rozmachem masových médií</a:t>
            </a:r>
          </a:p>
          <a:p>
            <a:r>
              <a:rPr lang="cs-CZ" dirty="0" smtClean="0"/>
              <a:t>Postupující profesionalizace </a:t>
            </a:r>
            <a:r>
              <a:rPr lang="cs-CZ" dirty="0" err="1" smtClean="0"/>
              <a:t>polkom</a:t>
            </a:r>
            <a:endParaRPr lang="cs-CZ" dirty="0" smtClean="0"/>
          </a:p>
          <a:p>
            <a:r>
              <a:rPr lang="cs-CZ" dirty="0" smtClean="0"/>
              <a:t>Diskutována mediální neutralita a vyváženost</a:t>
            </a:r>
          </a:p>
          <a:p>
            <a:r>
              <a:rPr lang="cs-CZ" dirty="0" err="1" smtClean="0"/>
              <a:t>Problematizace</a:t>
            </a:r>
            <a:r>
              <a:rPr lang="cs-CZ" dirty="0" smtClean="0"/>
              <a:t> vztahu mezi politiky a médii</a:t>
            </a:r>
          </a:p>
          <a:p>
            <a:r>
              <a:rPr lang="cs-CZ" dirty="0" smtClean="0"/>
              <a:t>Vstup nových médií</a:t>
            </a:r>
          </a:p>
          <a:p>
            <a:r>
              <a:rPr lang="cs-CZ" dirty="0" smtClean="0"/>
              <a:t>Veřejná sféra, třetí stav…?</a:t>
            </a:r>
          </a:p>
          <a:p>
            <a:endParaRPr lang="cs-CZ" dirty="0"/>
          </a:p>
          <a:p>
            <a:r>
              <a:rPr lang="cs-CZ" dirty="0" smtClean="0"/>
              <a:t>Kultivační teorie, nastolování agendy a další efekty… PŘÍŠTĚ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57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POLITICKÁ KOMUNIKACE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Jako </a:t>
            </a:r>
            <a:r>
              <a:rPr lang="cs-CZ" b="1" dirty="0" smtClean="0"/>
              <a:t>obor</a:t>
            </a:r>
            <a:r>
              <a:rPr lang="cs-CZ" dirty="0" smtClean="0"/>
              <a:t> nebo jako </a:t>
            </a:r>
            <a:r>
              <a:rPr lang="cs-CZ" b="1" dirty="0" smtClean="0"/>
              <a:t>objekt zájmu </a:t>
            </a:r>
            <a:r>
              <a:rPr lang="cs-CZ" dirty="0" smtClean="0"/>
              <a:t>tohoto oboru</a:t>
            </a:r>
          </a:p>
          <a:p>
            <a:pPr marL="0" indent="0">
              <a:buNone/>
            </a:pPr>
            <a:r>
              <a:rPr lang="cs-CZ" dirty="0"/>
              <a:t>Dříve „</a:t>
            </a:r>
            <a:r>
              <a:rPr lang="cs-CZ" dirty="0" err="1" smtClean="0"/>
              <a:t>polkom</a:t>
            </a:r>
            <a:r>
              <a:rPr lang="cs-CZ" dirty="0" smtClean="0"/>
              <a:t>“ zahrnovala převážně vládní komunikaci </a:t>
            </a:r>
            <a:r>
              <a:rPr lang="cs-CZ" dirty="0"/>
              <a:t>– rozšiřování </a:t>
            </a:r>
            <a:endParaRPr lang="cs-CZ" dirty="0" smtClean="0"/>
          </a:p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r>
              <a:rPr lang="cs-CZ" dirty="0" err="1" smtClean="0"/>
              <a:t>McNair</a:t>
            </a:r>
            <a:r>
              <a:rPr lang="cs-CZ" dirty="0" smtClean="0"/>
              <a:t> (2003): 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Všechny formy </a:t>
            </a:r>
            <a:r>
              <a:rPr lang="cs-CZ" dirty="0" smtClean="0"/>
              <a:t>komunikace </a:t>
            </a:r>
            <a:r>
              <a:rPr lang="cs-CZ" dirty="0"/>
              <a:t>realizované politiky a dalšími politickými aktéry pro dosažení určitých cílů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Komunikace adresovaná těmto politickým aktérům od těch nepolitických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Komunikace o těchto aktérech a jejich aktivitách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330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Ale kdo </a:t>
            </a:r>
            <a:r>
              <a:rPr lang="cs-CZ" sz="4000" dirty="0" smtClean="0"/>
              <a:t>je politický aktér?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40169"/>
            <a:ext cx="10515600" cy="353679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„Političtí aktéři dělají závazná rozhodnutí o společenských normách, pravidlech, hodnotách či distribuci společných statků, nebo se snaží tento rozhodovací proces ovlivnit.“ (Schulz 2006)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01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734"/>
            <a:ext cx="5820453" cy="520125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AKTÉŘI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78" y="1935386"/>
            <a:ext cx="6368432" cy="370556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812984" y="6116659"/>
            <a:ext cx="328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</a:t>
            </a:r>
            <a:r>
              <a:rPr lang="cs-CZ" dirty="0" err="1" smtClean="0"/>
              <a:t>McNair</a:t>
            </a:r>
            <a:r>
              <a:rPr lang="cs-CZ" dirty="0" smtClean="0"/>
              <a:t> 2003, </a:t>
            </a:r>
            <a:r>
              <a:rPr lang="cs-CZ" dirty="0" err="1" smtClean="0"/>
              <a:t>Lilleker</a:t>
            </a:r>
            <a:r>
              <a:rPr lang="cs-CZ" dirty="0" smtClean="0"/>
              <a:t> 2006)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55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VÝVOJ POLITICKÉ KOMUNIKACE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3 věky politické komunikace podle J. G. </a:t>
            </a:r>
            <a:r>
              <a:rPr lang="cs-CZ" dirty="0" err="1" smtClean="0"/>
              <a:t>Blumlera</a:t>
            </a:r>
            <a:r>
              <a:rPr lang="cs-CZ" dirty="0" smtClean="0"/>
              <a:t> a D. </a:t>
            </a:r>
            <a:r>
              <a:rPr lang="cs-CZ" dirty="0" err="1" smtClean="0"/>
              <a:t>Kavanagha</a:t>
            </a:r>
            <a:r>
              <a:rPr lang="cs-CZ" dirty="0" smtClean="0"/>
              <a:t> (1999)</a:t>
            </a:r>
          </a:p>
          <a:p>
            <a:pPr marL="0" indent="0">
              <a:buNone/>
            </a:pPr>
            <a:r>
              <a:rPr lang="cs-CZ" dirty="0" smtClean="0"/>
              <a:t>Blumler v roce 2013 hovoří o 4. věku politické komunikace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30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PRVNÍ VĚK POLKOM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0188"/>
            <a:ext cx="10515600" cy="467677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1945-1960</a:t>
            </a:r>
          </a:p>
          <a:p>
            <a:pPr marL="0" lvl="0" indent="0">
              <a:buNone/>
            </a:pPr>
            <a:r>
              <a:rPr lang="cs-CZ" dirty="0" smtClean="0"/>
              <a:t>„Zlatý věk“</a:t>
            </a:r>
          </a:p>
          <a:p>
            <a:pPr marL="0" indent="0">
              <a:buNone/>
            </a:pPr>
            <a:r>
              <a:rPr lang="cs-CZ" dirty="0" smtClean="0"/>
              <a:t>„Politický paralelismus“ – stranický tisk</a:t>
            </a:r>
          </a:p>
          <a:p>
            <a:pPr marL="0" lvl="0" indent="0">
              <a:buNone/>
            </a:pPr>
            <a:r>
              <a:rPr lang="cs-CZ" dirty="0" smtClean="0"/>
              <a:t>Média a novináři - „</a:t>
            </a:r>
            <a:r>
              <a:rPr lang="cs-CZ" dirty="0" err="1" smtClean="0"/>
              <a:t>lapdog</a:t>
            </a:r>
            <a:r>
              <a:rPr lang="cs-CZ" dirty="0" smtClean="0"/>
              <a:t> </a:t>
            </a:r>
            <a:r>
              <a:rPr lang="cs-CZ" dirty="0" err="1" smtClean="0"/>
              <a:t>journalism</a:t>
            </a:r>
            <a:r>
              <a:rPr lang="cs-CZ" dirty="0" smtClean="0"/>
              <a:t>“</a:t>
            </a:r>
            <a:r>
              <a:rPr lang="cs-CZ" dirty="0"/>
              <a:t>(</a:t>
            </a:r>
            <a:r>
              <a:rPr lang="cs-CZ" dirty="0" err="1"/>
              <a:t>Barnett</a:t>
            </a:r>
            <a:r>
              <a:rPr lang="cs-CZ" dirty="0"/>
              <a:t> </a:t>
            </a:r>
            <a:r>
              <a:rPr lang="cs-CZ" dirty="0" smtClean="0"/>
              <a:t>2002)</a:t>
            </a:r>
          </a:p>
          <a:p>
            <a:pPr marL="0" lvl="0" indent="0">
              <a:buNone/>
            </a:pPr>
            <a:r>
              <a:rPr lang="cs-CZ" dirty="0" smtClean="0"/>
              <a:t>Propaganda</a:t>
            </a:r>
          </a:p>
          <a:p>
            <a:pPr marL="0" lvl="0" indent="0">
              <a:buNone/>
            </a:pPr>
            <a:r>
              <a:rPr lang="cs-CZ" dirty="0" err="1"/>
              <a:t>Norris</a:t>
            </a:r>
            <a:r>
              <a:rPr lang="cs-CZ" dirty="0"/>
              <a:t> – fáze předmoderních kampaní </a:t>
            </a:r>
          </a:p>
          <a:p>
            <a:endParaRPr lang="cs-CZ" dirty="0"/>
          </a:p>
        </p:txBody>
      </p:sp>
      <p:pic>
        <p:nvPicPr>
          <p:cNvPr id="4" name="Picture 2" descr="C:\Users\Ala\Dropbox\DOKTORSKÉ\Výuka\ZUR 392 Nová média a politika\4. Transformace politické komunikace\Propaganda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21" y="2393404"/>
            <a:ext cx="3316770" cy="44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a\Dropbox\DOKTORSKÉ\Výuka\ZUR 392 Nová média a politika\4. Transformace politické komunikace\propaganda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44" y="4486275"/>
            <a:ext cx="3596645" cy="23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77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DRUHÝ VĚK POLKOM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poč. 60. </a:t>
            </a:r>
            <a:r>
              <a:rPr lang="cs-CZ" dirty="0" smtClean="0"/>
              <a:t>let – </a:t>
            </a:r>
            <a:r>
              <a:rPr lang="cs-CZ" dirty="0"/>
              <a:t>konec 80. </a:t>
            </a:r>
            <a:r>
              <a:rPr lang="cs-CZ" dirty="0" smtClean="0"/>
              <a:t>let</a:t>
            </a:r>
          </a:p>
          <a:p>
            <a:pPr marL="0" indent="0">
              <a:buNone/>
            </a:pPr>
            <a:r>
              <a:rPr lang="cs-CZ" dirty="0" smtClean="0"/>
              <a:t>Mění se podoba stran a elektorátu</a:t>
            </a:r>
          </a:p>
          <a:p>
            <a:pPr marL="0" indent="0">
              <a:buNone/>
            </a:pPr>
            <a:r>
              <a:rPr lang="cs-CZ" dirty="0" smtClean="0"/>
              <a:t>Doba rozmachu televizního vysílání</a:t>
            </a:r>
          </a:p>
          <a:p>
            <a:pPr marL="0" indent="0">
              <a:buNone/>
            </a:pPr>
            <a:r>
              <a:rPr lang="cs-CZ" dirty="0" smtClean="0"/>
              <a:t>Profesionalizace politické komunikace</a:t>
            </a:r>
          </a:p>
          <a:p>
            <a:pPr marL="0" indent="0">
              <a:buNone/>
            </a:pPr>
            <a:r>
              <a:rPr lang="cs-CZ" dirty="0" smtClean="0"/>
              <a:t>Média a novináři </a:t>
            </a:r>
          </a:p>
          <a:p>
            <a:pPr>
              <a:buFontTx/>
              <a:buChar char="-"/>
            </a:pPr>
            <a:r>
              <a:rPr lang="cs-CZ" dirty="0" smtClean="0"/>
              <a:t>60. léta – </a:t>
            </a:r>
            <a:r>
              <a:rPr lang="cs-CZ" dirty="0" err="1" smtClean="0"/>
              <a:t>watchdog</a:t>
            </a:r>
            <a:r>
              <a:rPr lang="cs-CZ" dirty="0" smtClean="0"/>
              <a:t>: „éra rovného angažmá“</a:t>
            </a:r>
          </a:p>
          <a:p>
            <a:pPr>
              <a:buFontTx/>
              <a:buChar char="-"/>
            </a:pPr>
            <a:r>
              <a:rPr lang="cs-CZ" dirty="0" smtClean="0"/>
              <a:t>80. léta: „éra znechucení“ (</a:t>
            </a:r>
            <a:r>
              <a:rPr lang="cs-CZ" dirty="0" err="1" smtClean="0"/>
              <a:t>Barnett</a:t>
            </a:r>
            <a:r>
              <a:rPr lang="cs-CZ" dirty="0" smtClean="0"/>
              <a:t> 2002)</a:t>
            </a:r>
          </a:p>
          <a:p>
            <a:pPr>
              <a:buFontTx/>
              <a:buChar char="-"/>
            </a:pPr>
            <a:r>
              <a:rPr lang="cs-CZ" dirty="0" smtClean="0"/>
              <a:t>„éra opovržení“ (</a:t>
            </a:r>
            <a:r>
              <a:rPr lang="cs-CZ" dirty="0" err="1" smtClean="0"/>
              <a:t>Barnett</a:t>
            </a:r>
            <a:r>
              <a:rPr lang="cs-CZ" dirty="0" smtClean="0"/>
              <a:t> 2002)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C:\Users\Ala\Dropbox\DOKTORSKÉ\Výuka\ZUR 392 Nová média a politika\3. Nová média a politika\nixon-tv-debate-with-kenne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07" y="151837"/>
            <a:ext cx="3817402" cy="265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909" y="2900592"/>
            <a:ext cx="3377000" cy="390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5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071562"/>
            <a:ext cx="10872788" cy="5329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"Novináře dělím do dvou skupin. Tou první skupinou jsou normalizační komunistická práčata. Tento typ pokládám za novinářské prostitutky a hluboce jimi pohrdám. A pak je druhý typ novinářů. A to nejsou jen hlupáci, to jsou sebevědomí hlupáci, kteří píší o všem a nerozumějí ničemu. A tito hlupáci spolu s novinářskými kurvičkami vytvářejí mediální prostředí v této zemi."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"...</a:t>
            </a:r>
            <a:r>
              <a:rPr lang="cs-CZ" dirty="0"/>
              <a:t>já jsem na lži od novinářů zvyklý."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„Zjistil </a:t>
            </a:r>
            <a:r>
              <a:rPr lang="cs-CZ" dirty="0"/>
              <a:t>jsem, že největší počet pitomců na čtvereční metr je mezi </a:t>
            </a:r>
            <a:r>
              <a:rPr lang="cs-CZ" dirty="0" smtClean="0"/>
              <a:t>novináři.“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1565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942</Words>
  <Application>Microsoft Office PowerPoint</Application>
  <PresentationFormat>Širokoúhlá obrazovka</PresentationFormat>
  <Paragraphs>140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Motiv Office</vt:lpstr>
      <vt:lpstr>POLITICKÁ KOMUNIKACE I</vt:lpstr>
      <vt:lpstr>KOMUNIKACE A MÉDIA</vt:lpstr>
      <vt:lpstr>POLITICKÁ KOMUNIKACE</vt:lpstr>
      <vt:lpstr>Ale kdo je politický aktér?</vt:lpstr>
      <vt:lpstr>AKTÉŘI</vt:lpstr>
      <vt:lpstr>VÝVOJ POLITICKÉ KOMUNIKACE</vt:lpstr>
      <vt:lpstr>PRVNÍ VĚK POLKOM</vt:lpstr>
      <vt:lpstr>DRUHÝ VĚK POLKOM</vt:lpstr>
      <vt:lpstr>Prezentace aplikace PowerPoint</vt:lpstr>
      <vt:lpstr>TŘETÍ VĚK POLKOM</vt:lpstr>
      <vt:lpstr>OBSAHY A MÉDIA VE TŘETÍM VĚKU</vt:lpstr>
      <vt:lpstr>Prezentace aplikace PowerPoint</vt:lpstr>
      <vt:lpstr>ČTVRTÝ VĚK POLKOM?</vt:lpstr>
      <vt:lpstr>Prezentace aplikace PowerPoint</vt:lpstr>
      <vt:lpstr>ROLE MÉDIÍ (V POLITICKÉ KOMUNIKACI)</vt:lpstr>
      <vt:lpstr>ZPRAVODAJSKÁ MÉDIA V ČR</vt:lpstr>
      <vt:lpstr>OBJEKTIVITA A INFORMACE</vt:lpstr>
      <vt:lpstr>Prezentace aplikace PowerPoint</vt:lpstr>
      <vt:lpstr>Prezentace aplikace PowerPoint</vt:lpstr>
      <vt:lpstr>Prezentace aplikace PowerPoint</vt:lpstr>
      <vt:lpstr>BIAS</vt:lpstr>
      <vt:lpstr>Prezentace aplikace PowerPoint</vt:lpstr>
      <vt:lpstr>Prezentace aplikace PowerPoint</vt:lpstr>
      <vt:lpstr>Prezentace aplikace PowerPoint</vt:lpstr>
      <vt:lpstr>SHRNUTÍ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Macková</dc:creator>
  <cp:lastModifiedBy>Alena Macková</cp:lastModifiedBy>
  <cp:revision>26</cp:revision>
  <dcterms:created xsi:type="dcterms:W3CDTF">2015-11-15T16:17:21Z</dcterms:created>
  <dcterms:modified xsi:type="dcterms:W3CDTF">2015-11-16T07:20:29Z</dcterms:modified>
</cp:coreProperties>
</file>