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8" r:id="rId12"/>
    <p:sldId id="298" r:id="rId13"/>
    <p:sldId id="284" r:id="rId14"/>
    <p:sldId id="285" r:id="rId15"/>
    <p:sldId id="286" r:id="rId16"/>
    <p:sldId id="287" r:id="rId17"/>
    <p:sldId id="288" r:id="rId18"/>
    <p:sldId id="299" r:id="rId19"/>
    <p:sldId id="289" r:id="rId20"/>
    <p:sldId id="290" r:id="rId21"/>
    <p:sldId id="294" r:id="rId22"/>
    <p:sldId id="295" r:id="rId23"/>
    <p:sldId id="297" r:id="rId24"/>
    <p:sldId id="281" r:id="rId25"/>
    <p:sldId id="282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9" r:id="rId36"/>
    <p:sldId id="268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C5C38-D42E-49CB-B04F-3F27AC5F921A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50B93-D315-45B7-AAF5-53BFE8602F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000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696700" y="-12465050"/>
            <a:ext cx="23394988" cy="13160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233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0496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707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6847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5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8246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24186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165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6345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235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906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2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8777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0781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5400" y="754063"/>
            <a:ext cx="6616700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7216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39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816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55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890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51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88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302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35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3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61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37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6727600"/>
            <a:ext cx="12192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1" y="421234"/>
            <a:ext cx="11360799" cy="1108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1" y="1633633"/>
            <a:ext cx="11360799" cy="44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2583164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 flipH="1">
            <a:off x="10127917" y="613634"/>
            <a:ext cx="1442167" cy="1499933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" name="Shape 16"/>
          <p:cNvSpPr/>
          <p:nvPr/>
        </p:nvSpPr>
        <p:spPr>
          <a:xfrm rot="10800000" flipH="1">
            <a:off x="621901" y="4744434"/>
            <a:ext cx="1442167" cy="1499933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algn="ctr" rtl="0">
              <a:spcBef>
                <a:spcPts val="0"/>
              </a:spcBef>
              <a:defRPr/>
            </a:lvl2pPr>
            <a:lvl3pPr algn="ctr" rtl="0">
              <a:spcBef>
                <a:spcPts val="0"/>
              </a:spcBef>
              <a:defRPr/>
            </a:lvl3pPr>
            <a:lvl4pPr algn="ctr" rtl="0">
              <a:spcBef>
                <a:spcPts val="0"/>
              </a:spcBef>
              <a:defRPr/>
            </a:lvl4pPr>
            <a:lvl5pPr algn="ctr" rtl="0">
              <a:spcBef>
                <a:spcPts val="0"/>
              </a:spcBef>
              <a:defRPr/>
            </a:lvl5pPr>
            <a:lvl6pPr algn="ctr" rtl="0">
              <a:spcBef>
                <a:spcPts val="0"/>
              </a:spcBef>
              <a:defRPr/>
            </a:lvl6pPr>
            <a:lvl7pPr algn="ctr" rtl="0">
              <a:spcBef>
                <a:spcPts val="0"/>
              </a:spcBef>
              <a:defRPr/>
            </a:lvl7pPr>
            <a:lvl8pPr algn="ctr" rtl="0">
              <a:spcBef>
                <a:spcPts val="0"/>
              </a:spcBef>
              <a:defRPr/>
            </a:lvl8pPr>
            <a:lvl9pPr algn="ctr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cs" smtClean="0"/>
              <a:pPr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91642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54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24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40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64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4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27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95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17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C729-81A2-41A2-9A5C-B610A7A77E83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A4F1F-5BEA-4260-9677-3553EB3BD0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06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Čtení textu, struktura práce, výběr tématu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83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1703388" y="1700809"/>
            <a:ext cx="8418512" cy="4996855"/>
          </a:xfrm>
          <a:ln/>
        </p:spPr>
        <p:txBody>
          <a:bodyPr vert="horz" lIns="0" tIns="23040" rIns="0" bIns="0" rtlCol="0">
            <a:normAutofit/>
          </a:bodyPr>
          <a:lstStyle/>
          <a:p>
            <a:pPr marL="498475" indent="-428625">
              <a:lnSpc>
                <a:spcPct val="93000"/>
              </a:lnSpc>
              <a:spcBef>
                <a:spcPct val="0"/>
              </a:spcBef>
              <a:buClr>
                <a:srgbClr val="99284C"/>
              </a:buClr>
              <a:buSzPct val="45000"/>
              <a:buFont typeface="Symbol" charset="2"/>
              <a:buChar char=""/>
              <a:tabLst>
                <a:tab pos="498475" algn="l"/>
                <a:tab pos="603250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</a:tabLst>
            </a:pPr>
            <a:endParaRPr lang="cs-CZ" sz="2400" dirty="0">
              <a:latin typeface="Georgia" pitchFamily="18" charset="0"/>
            </a:endParaRPr>
          </a:p>
          <a:p>
            <a:pPr marL="498475" indent="-428625">
              <a:lnSpc>
                <a:spcPct val="93000"/>
              </a:lnSpc>
              <a:spcBef>
                <a:spcPct val="0"/>
              </a:spcBef>
              <a:buClr>
                <a:srgbClr val="99284C"/>
              </a:buClr>
              <a:buSzPct val="45000"/>
              <a:buFont typeface="Symbol" charset="2"/>
              <a:buChar char=""/>
              <a:tabLst>
                <a:tab pos="498475" algn="l"/>
                <a:tab pos="603250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</a:tabLst>
            </a:pPr>
            <a:r>
              <a:rPr lang="cs-CZ" sz="2400" dirty="0">
                <a:latin typeface="Georgia" pitchFamily="18" charset="0"/>
              </a:rPr>
              <a:t>v několika větách provést analýzu textu (případně deskripci)</a:t>
            </a:r>
          </a:p>
          <a:p>
            <a:pPr marL="498475" indent="-428625">
              <a:lnSpc>
                <a:spcPct val="93000"/>
              </a:lnSpc>
              <a:spcBef>
                <a:spcPct val="0"/>
              </a:spcBef>
              <a:buClr>
                <a:srgbClr val="99284C"/>
              </a:buClr>
              <a:buSzPct val="45000"/>
              <a:buFont typeface="Symbol" charset="2"/>
              <a:buChar char=""/>
              <a:tabLst>
                <a:tab pos="498475" algn="l"/>
                <a:tab pos="603250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</a:tabLst>
            </a:pPr>
            <a:r>
              <a:rPr lang="cs-CZ" sz="2400" dirty="0">
                <a:latin typeface="Georgia" pitchFamily="18" charset="0"/>
              </a:rPr>
              <a:t>nalézt „klíčové body“ (opominout nepodstatné) a ty smysluplně propojit</a:t>
            </a:r>
          </a:p>
          <a:p>
            <a:pPr marL="498475" indent="-428625">
              <a:lnSpc>
                <a:spcPct val="93000"/>
              </a:lnSpc>
              <a:spcBef>
                <a:spcPct val="0"/>
              </a:spcBef>
              <a:buClr>
                <a:srgbClr val="99284C"/>
              </a:buClr>
              <a:buSzPct val="45000"/>
              <a:buFont typeface="Symbol" charset="2"/>
              <a:buChar char=""/>
              <a:tabLst>
                <a:tab pos="498475" algn="l"/>
                <a:tab pos="603250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</a:tabLst>
            </a:pPr>
            <a:r>
              <a:rPr lang="cs-CZ" sz="2400" dirty="0">
                <a:latin typeface="Georgia" pitchFamily="18" charset="0"/>
              </a:rPr>
              <a:t>podchytit podstatu textu, zachytit jeho výpovědní hodnotu (nepolemizovat s textem)</a:t>
            </a:r>
          </a:p>
          <a:p>
            <a:pPr marL="498475" indent="-428625">
              <a:lnSpc>
                <a:spcPct val="93000"/>
              </a:lnSpc>
              <a:spcBef>
                <a:spcPct val="0"/>
              </a:spcBef>
              <a:buClr>
                <a:srgbClr val="99284C"/>
              </a:buClr>
              <a:buSzPct val="45000"/>
              <a:buFont typeface="Symbol" charset="2"/>
              <a:buChar char=""/>
              <a:tabLst>
                <a:tab pos="498475" algn="l"/>
                <a:tab pos="603250" algn="l"/>
                <a:tab pos="1052513" algn="l"/>
                <a:tab pos="1501775" algn="l"/>
                <a:tab pos="1951038" algn="l"/>
                <a:tab pos="2400300" algn="l"/>
                <a:tab pos="2849563" algn="l"/>
                <a:tab pos="3298825" algn="l"/>
                <a:tab pos="3748088" algn="l"/>
                <a:tab pos="4197350" algn="l"/>
                <a:tab pos="4646613" algn="l"/>
                <a:tab pos="5095875" algn="l"/>
                <a:tab pos="5545138" algn="l"/>
                <a:tab pos="5994400" algn="l"/>
                <a:tab pos="6443663" algn="l"/>
                <a:tab pos="6892925" algn="l"/>
                <a:tab pos="7342188" algn="l"/>
                <a:tab pos="7791450" algn="l"/>
                <a:tab pos="8240713" algn="l"/>
                <a:tab pos="8689975" algn="l"/>
                <a:tab pos="9139238" algn="l"/>
              </a:tabLst>
            </a:pPr>
            <a:r>
              <a:rPr lang="en-GB" sz="2400" dirty="0" err="1">
                <a:latin typeface="Georgia" pitchFamily="18" charset="0"/>
              </a:rPr>
              <a:t>cílem</a:t>
            </a:r>
            <a:r>
              <a:rPr lang="en-GB" sz="2400" dirty="0">
                <a:latin typeface="Georgia" pitchFamily="18" charset="0"/>
              </a:rPr>
              <a:t> je </a:t>
            </a:r>
            <a:r>
              <a:rPr lang="en-GB" sz="2400" dirty="0" err="1">
                <a:latin typeface="Georgia" pitchFamily="18" charset="0"/>
              </a:rPr>
              <a:t>identifikace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podstatných</a:t>
            </a:r>
            <a:r>
              <a:rPr lang="en-GB" sz="2400" dirty="0">
                <a:latin typeface="Georgia" pitchFamily="18" charset="0"/>
              </a:rPr>
              <a:t> a </a:t>
            </a:r>
            <a:r>
              <a:rPr lang="en-GB" sz="2400" dirty="0" err="1">
                <a:latin typeface="Georgia" pitchFamily="18" charset="0"/>
              </a:rPr>
              <a:t>nutných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vlastností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základních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částí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celku</a:t>
            </a:r>
            <a:r>
              <a:rPr lang="en-GB" sz="2400" dirty="0">
                <a:latin typeface="Georgia" pitchFamily="18" charset="0"/>
              </a:rPr>
              <a:t>, </a:t>
            </a:r>
            <a:r>
              <a:rPr lang="en-GB" sz="2400" dirty="0" err="1">
                <a:latin typeface="Georgia" pitchFamily="18" charset="0"/>
              </a:rPr>
              <a:t>poznat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jejich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podstatu</a:t>
            </a:r>
            <a:r>
              <a:rPr lang="en-GB" sz="2400" dirty="0">
                <a:latin typeface="Georgia" pitchFamily="18" charset="0"/>
              </a:rPr>
              <a:t> a </a:t>
            </a:r>
            <a:r>
              <a:rPr lang="en-GB" sz="2400" dirty="0" err="1">
                <a:latin typeface="Georgia" pitchFamily="18" charset="0"/>
              </a:rPr>
              <a:t>zákonitosti</a:t>
            </a:r>
            <a:r>
              <a:rPr lang="en-GB" sz="2400" dirty="0">
                <a:latin typeface="Georgia" pitchFamily="18" charset="0"/>
              </a:rPr>
              <a:t>. </a:t>
            </a:r>
            <a:r>
              <a:rPr lang="en-GB" sz="2400" dirty="0" err="1">
                <a:latin typeface="Georgia" pitchFamily="18" charset="0"/>
              </a:rPr>
              <a:t>Hledání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souvislostí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mezi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uváděnými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fakty</a:t>
            </a:r>
            <a:r>
              <a:rPr lang="en-GB" sz="2400" dirty="0">
                <a:latin typeface="Georgia" pitchFamily="18" charset="0"/>
              </a:rPr>
              <a:t>, </a:t>
            </a:r>
            <a:r>
              <a:rPr lang="en-GB" sz="2400" dirty="0" err="1">
                <a:latin typeface="Georgia" pitchFamily="18" charset="0"/>
              </a:rPr>
              <a:t>uvádění</a:t>
            </a:r>
            <a:r>
              <a:rPr lang="en-GB" sz="2400" dirty="0">
                <a:latin typeface="Georgia" pitchFamily="18" charset="0"/>
              </a:rPr>
              <a:t> </a:t>
            </a:r>
            <a:r>
              <a:rPr lang="en-GB" sz="2400" dirty="0" err="1">
                <a:latin typeface="Georgia" pitchFamily="18" charset="0"/>
              </a:rPr>
              <a:t>faktů</a:t>
            </a:r>
            <a:r>
              <a:rPr lang="en-GB" sz="2400" dirty="0">
                <a:latin typeface="Georgia" pitchFamily="18" charset="0"/>
              </a:rPr>
              <a:t> do </a:t>
            </a:r>
            <a:r>
              <a:rPr lang="en-GB" sz="2400" dirty="0" err="1">
                <a:latin typeface="Georgia" pitchFamily="18" charset="0"/>
              </a:rPr>
              <a:t>kontextu</a:t>
            </a:r>
            <a:endParaRPr lang="en-GB" sz="2400" dirty="0">
              <a:latin typeface="Georgia" pitchFamily="18" charset="0"/>
            </a:endParaRPr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265364" y="352426"/>
            <a:ext cx="8607425" cy="1044575"/>
          </a:xfrm>
          <a:ln/>
        </p:spPr>
        <p:txBody>
          <a:bodyPr vert="horz" lIns="0" tIns="35280" rIns="0" bIns="0" rtlCol="0" anchor="ctr">
            <a:normAutofit fontScale="90000"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Zásady analýzy odborného textu</a:t>
            </a:r>
          </a:p>
        </p:txBody>
      </p:sp>
    </p:spTree>
    <p:extLst>
      <p:ext uri="{BB962C8B-B14F-4D97-AF65-F5344CB8AC3E}">
        <p14:creationId xmlns:p14="http://schemas.microsoft.com/office/powerpoint/2010/main" val="508445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Struktura odborného textu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0739" y="1604841"/>
            <a:ext cx="8046739" cy="5090376"/>
          </a:xfrm>
        </p:spPr>
        <p:txBody>
          <a:bodyPr/>
          <a:lstStyle/>
          <a:p>
            <a:r>
              <a:rPr lang="cs-CZ" dirty="0" smtClean="0"/>
              <a:t>IMRD = </a:t>
            </a:r>
            <a:r>
              <a:rPr lang="cs-CZ" dirty="0" err="1" smtClean="0"/>
              <a:t>Introduction</a:t>
            </a:r>
            <a:r>
              <a:rPr lang="cs-CZ" dirty="0" smtClean="0"/>
              <a:t> + </a:t>
            </a:r>
            <a:r>
              <a:rPr lang="cs-CZ" dirty="0" err="1" smtClean="0"/>
              <a:t>Methods</a:t>
            </a:r>
            <a:r>
              <a:rPr lang="cs-CZ" dirty="0" smtClean="0"/>
              <a:t> + </a:t>
            </a:r>
            <a:r>
              <a:rPr lang="cs-CZ" dirty="0" err="1" smtClean="0"/>
              <a:t>Results</a:t>
            </a:r>
            <a:r>
              <a:rPr lang="cs-CZ" dirty="0" smtClean="0"/>
              <a:t> + </a:t>
            </a:r>
            <a:r>
              <a:rPr lang="cs-CZ" dirty="0" err="1" smtClean="0"/>
              <a:t>Discussion</a:t>
            </a:r>
            <a:r>
              <a:rPr lang="cs-CZ" dirty="0" smtClean="0"/>
              <a:t> (</a:t>
            </a:r>
            <a:r>
              <a:rPr lang="cs-CZ" dirty="0" err="1" smtClean="0"/>
              <a:t>Conclusion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Logická návaznost – vymezení textu + popis postupu (a dat) + představení výsledků + shrnutí</a:t>
            </a:r>
          </a:p>
          <a:p>
            <a:r>
              <a:rPr lang="cs-CZ" dirty="0" smtClean="0"/>
              <a:t>Jasné směřování textu v návaznosti na stanovený výzkumný problém/výzkumnou otázku </a:t>
            </a:r>
            <a:r>
              <a:rPr lang="cs-CZ" dirty="0" err="1" smtClean="0"/>
              <a:t>vs</a:t>
            </a:r>
            <a:r>
              <a:rPr lang="cs-CZ" dirty="0" smtClean="0"/>
              <a:t> „plevelné“ kapitoly</a:t>
            </a:r>
          </a:p>
          <a:p>
            <a:r>
              <a:rPr lang="cs-CZ" dirty="0" smtClean="0"/>
              <a:t>Každá věta vztažena k cíli práce</a:t>
            </a:r>
          </a:p>
          <a:p>
            <a:pPr marL="97978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925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415601" y="421234"/>
            <a:ext cx="11360799" cy="11083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cs" sz="4800">
                <a:latin typeface="Arial"/>
                <a:ea typeface="Arial"/>
                <a:cs typeface="Arial"/>
                <a:sym typeface="Arial"/>
              </a:rPr>
              <a:t>Strategie výběru tématu a názvu SP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415601" y="1633633"/>
            <a:ext cx="11360799" cy="44720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vlastní okruh zájmů 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výběr tématu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hledání zdrojů → efektivní čtení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formulace hlavní výzkumné otázky a cíle prác (příp. hypotéz)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volba názvu SP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sestavení struktury SP</a:t>
            </a:r>
          </a:p>
          <a:p>
            <a:pPr marL="609585" indent="-507987">
              <a:buSzPct val="100000"/>
              <a:buFont typeface="Arial"/>
              <a:buAutoNum type="arabicParenR"/>
            </a:pPr>
            <a:r>
              <a:rPr lang="cs" sz="3200">
                <a:latin typeface="Arial"/>
                <a:ea typeface="Arial"/>
                <a:cs typeface="Arial"/>
                <a:sym typeface="Arial"/>
              </a:rPr>
              <a:t>hledání doplňujících zdrojů</a:t>
            </a:r>
          </a:p>
        </p:txBody>
      </p:sp>
    </p:spTree>
    <p:extLst>
      <p:ext uri="{BB962C8B-B14F-4D97-AF65-F5344CB8AC3E}">
        <p14:creationId xmlns:p14="http://schemas.microsoft.com/office/powerpoint/2010/main" val="3366661052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>
                <a:latin typeface="Arial"/>
                <a:ea typeface="Arial"/>
                <a:cs typeface="Arial"/>
                <a:sym typeface="Arial"/>
              </a:rPr>
              <a:t>Příklady</a:t>
            </a:r>
          </a:p>
        </p:txBody>
      </p:sp>
    </p:spTree>
    <p:extLst>
      <p:ext uri="{BB962C8B-B14F-4D97-AF65-F5344CB8AC3E}">
        <p14:creationId xmlns:p14="http://schemas.microsoft.com/office/powerpoint/2010/main" val="318037211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“Populistické strany v Evropě”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717085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“Volební podpora populistických stran v Evropě”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5207376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“Volební systémy”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578895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“Prefereční hlasování”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2360747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„Preferenční hlasy dle charakteristiky kandidátů“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68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“ANO 2011”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978013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2963864" y="519114"/>
            <a:ext cx="7019925" cy="56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300">
                <a:solidFill>
                  <a:srgbClr val="99284C"/>
                </a:solidFill>
              </a:rPr>
              <a:t>Strategie čtení akademického textu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919288" y="1254126"/>
            <a:ext cx="8343900" cy="4333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700" b="1" dirty="0">
                <a:solidFill>
                  <a:srgbClr val="000000"/>
                </a:solidFill>
              </a:rPr>
              <a:t>Cíle čtení textu:</a:t>
            </a:r>
          </a:p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200" i="1" dirty="0">
                <a:solidFill>
                  <a:srgbClr val="000000"/>
                </a:solidFill>
              </a:rPr>
              <a:t>  </a:t>
            </a:r>
            <a:r>
              <a:rPr lang="pl-PL" sz="2600" dirty="0">
                <a:solidFill>
                  <a:srgbClr val="000000"/>
                </a:solidFill>
              </a:rPr>
              <a:t>1. </a:t>
            </a: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Získat informaci z textu (poznání)</a:t>
            </a:r>
          </a:p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v </a:t>
            </a:r>
            <a:r>
              <a:rPr lang="pl-PL" sz="2600" i="1" dirty="0">
                <a:solidFill>
                  <a:srgbClr val="000000"/>
                </a:solidFill>
                <a:latin typeface="Georgia" pitchFamily="18" charset="0"/>
              </a:rPr>
              <a:t>použitelné podobě</a:t>
            </a: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, vypovídající hodnota</a:t>
            </a:r>
          </a:p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 2. Posouzení kvality textu</a:t>
            </a:r>
          </a:p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   správné čtení je předpokladem k úspěšné analýze</a:t>
            </a:r>
          </a:p>
          <a:p>
            <a:pPr>
              <a:lnSpc>
                <a:spcPct val="93000"/>
              </a:lnSpc>
              <a:spcAft>
                <a:spcPts val="1413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 3.</a:t>
            </a:r>
            <a:r>
              <a:rPr lang="pl-PL" sz="2400" dirty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Pochopení kontextu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2600" dirty="0">
                <a:solidFill>
                  <a:srgbClr val="000000"/>
                </a:solidFill>
                <a:latin typeface="Georgia" pitchFamily="18" charset="0"/>
              </a:rPr>
              <a:t>     cíle, záměry, argumentace, logika textu</a:t>
            </a:r>
          </a:p>
        </p:txBody>
      </p:sp>
    </p:spTree>
    <p:extLst>
      <p:ext uri="{BB962C8B-B14F-4D97-AF65-F5344CB8AC3E}">
        <p14:creationId xmlns:p14="http://schemas.microsoft.com/office/powerpoint/2010/main" val="1535358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 dirty="0" smtClean="0">
                <a:latin typeface="Arial"/>
                <a:ea typeface="Arial"/>
                <a:cs typeface="Arial"/>
                <a:sym typeface="Arial"/>
              </a:rPr>
              <a:t>„Byla volební kampaň ANO personalizovaná?“</a:t>
            </a:r>
            <a:endParaRPr lang="cs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7935595"/>
      </p:ext>
    </p:extLst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1031600" y="2408600"/>
            <a:ext cx="10128800" cy="2040800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/>
          <a:p>
            <a:r>
              <a:rPr lang="cs">
                <a:latin typeface="Arial"/>
                <a:ea typeface="Arial"/>
                <a:cs typeface="Arial"/>
                <a:sym typeface="Arial"/>
              </a:rPr>
              <a:t>Cíl práce = zodpovězení výzkumné otázky</a:t>
            </a:r>
          </a:p>
        </p:txBody>
      </p:sp>
    </p:spTree>
    <p:extLst>
      <p:ext uri="{BB962C8B-B14F-4D97-AF65-F5344CB8AC3E}">
        <p14:creationId xmlns:p14="http://schemas.microsoft.com/office/powerpoint/2010/main" val="1860300415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xfrm>
            <a:off x="415601" y="421234"/>
            <a:ext cx="11360799" cy="11083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cs">
                <a:latin typeface="Arial"/>
                <a:ea typeface="Arial"/>
                <a:cs typeface="Arial"/>
                <a:sym typeface="Arial"/>
              </a:rPr>
              <a:t>Typy výzkumných cílů</a:t>
            </a: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415601" y="1633633"/>
            <a:ext cx="11360799" cy="44720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609585" indent="-304792">
              <a:buSzPct val="100000"/>
            </a:pPr>
            <a:r>
              <a:rPr lang="cs" sz="3200"/>
              <a:t>rozvoj teoretické nebo metodologické oblasti</a:t>
            </a:r>
          </a:p>
          <a:p>
            <a:pPr marL="609585" indent="-304792">
              <a:buSzPct val="100000"/>
            </a:pPr>
            <a:r>
              <a:rPr lang="cs" sz="3200"/>
              <a:t>získání nových informací</a:t>
            </a:r>
          </a:p>
          <a:p>
            <a:pPr marL="609585" indent="-304792">
              <a:buSzPct val="100000"/>
            </a:pPr>
            <a:r>
              <a:rPr lang="cs" sz="3200"/>
              <a:t>rozvoj výzkumných metod a technik</a:t>
            </a:r>
          </a:p>
          <a:p>
            <a:pPr marL="609585" indent="-304792">
              <a:buSzPct val="100000"/>
            </a:pPr>
            <a:r>
              <a:rPr lang="cs" sz="3200"/>
              <a:t>zisk znalosti/porozumění problému</a:t>
            </a:r>
          </a:p>
          <a:p>
            <a:pPr marL="609585" indent="-304792">
              <a:buSzPct val="100000"/>
            </a:pPr>
            <a:r>
              <a:rPr lang="cs" sz="3200"/>
              <a:t>návod pro praxi</a:t>
            </a:r>
          </a:p>
        </p:txBody>
      </p:sp>
    </p:spTree>
    <p:extLst>
      <p:ext uri="{BB962C8B-B14F-4D97-AF65-F5344CB8AC3E}">
        <p14:creationId xmlns:p14="http://schemas.microsoft.com/office/powerpoint/2010/main" val="1117172812"/>
      </p:ext>
    </p:extLst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415601" y="421234"/>
            <a:ext cx="11360799" cy="1108399"/>
          </a:xfrm>
          <a:prstGeom prst="rect">
            <a:avLst/>
          </a:prstGeom>
        </p:spPr>
        <p:txBody>
          <a:bodyPr vert="horz" lIns="121900" tIns="121900" rIns="121900" bIns="121900" rtlCol="0" anchor="b" anchorCtr="0">
            <a:noAutofit/>
          </a:bodyPr>
          <a:lstStyle/>
          <a:p>
            <a:r>
              <a:rPr lang="cs">
                <a:latin typeface="Arial"/>
                <a:ea typeface="Arial"/>
                <a:cs typeface="Arial"/>
                <a:sym typeface="Arial"/>
              </a:rPr>
              <a:t>Typy výzkumných otázek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415601" y="1633633"/>
            <a:ext cx="11360799" cy="4472000"/>
          </a:xfrm>
          <a:prstGeom prst="rect">
            <a:avLst/>
          </a:prstGeom>
        </p:spPr>
        <p:txBody>
          <a:bodyPr vert="horz" lIns="121900" tIns="121900" rIns="121900" bIns="121900" rtlCol="0" anchor="t" anchorCtr="0">
            <a:noAutofit/>
          </a:bodyPr>
          <a:lstStyle/>
          <a:p>
            <a:pPr marL="609585" indent="-304792">
              <a:buFont typeface="Arial"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“Co/jaké” otázky </a:t>
            </a:r>
            <a:r>
              <a:rPr lang="cs">
                <a:latin typeface="Arial"/>
                <a:ea typeface="Arial"/>
                <a:cs typeface="Arial"/>
                <a:sym typeface="Arial"/>
              </a:rPr>
              <a:t>(vyžadují deskriptivní odpověď)</a:t>
            </a:r>
          </a:p>
          <a:p>
            <a:pPr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Př.: Jaké je volební chování…?, Co ovlivňuje voliče při rozhodování…?, apod.</a:t>
            </a:r>
          </a:p>
          <a:p>
            <a:pPr marL="609585" indent="-304792">
              <a:buFont typeface="Arial"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“Proč” otázky</a:t>
            </a:r>
            <a:r>
              <a:rPr lang="cs">
                <a:latin typeface="Arial"/>
                <a:ea typeface="Arial"/>
                <a:cs typeface="Arial"/>
                <a:sym typeface="Arial"/>
              </a:rPr>
              <a:t> (explanace)</a:t>
            </a:r>
          </a:p>
          <a:p>
            <a:pPr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Př. Proč strana XY v posledních volbách neuspěla…?, apod.</a:t>
            </a:r>
          </a:p>
          <a:p>
            <a:pPr marL="609585" indent="-304792">
              <a:buFont typeface="Arial"/>
            </a:pPr>
            <a:r>
              <a:rPr lang="cs" b="1">
                <a:latin typeface="Arial"/>
                <a:ea typeface="Arial"/>
                <a:cs typeface="Arial"/>
                <a:sym typeface="Arial"/>
              </a:rPr>
              <a:t>“Jak” otázky</a:t>
            </a:r>
            <a:r>
              <a:rPr lang="cs">
                <a:latin typeface="Arial"/>
                <a:ea typeface="Arial"/>
                <a:cs typeface="Arial"/>
                <a:sym typeface="Arial"/>
              </a:rPr>
              <a:t> (zkoumání možností změny stávajícího stavu a hodnocení těchto změn)</a:t>
            </a:r>
          </a:p>
          <a:p>
            <a:pPr>
              <a:buNone/>
            </a:pPr>
            <a:r>
              <a:rPr lang="cs">
                <a:latin typeface="Arial"/>
                <a:ea typeface="Arial"/>
                <a:cs typeface="Arial"/>
                <a:sym typeface="Arial"/>
              </a:rPr>
              <a:t>→ Př. Jak nastavit změnu volebního systému…?., Jak ovlivnit rozhodování....?</a:t>
            </a:r>
          </a:p>
        </p:txBody>
      </p:sp>
    </p:spTree>
    <p:extLst>
      <p:ext uri="{BB962C8B-B14F-4D97-AF65-F5344CB8AC3E}">
        <p14:creationId xmlns:p14="http://schemas.microsoft.com/office/powerpoint/2010/main" val="1303014788"/>
      </p:ext>
    </p:extLst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Úvod jako součást odborného textu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</a:p>
          <a:p>
            <a:r>
              <a:rPr lang="cs-CZ" dirty="0" smtClean="0"/>
              <a:t>Zpravidla tři kroky (</a:t>
            </a:r>
            <a:r>
              <a:rPr lang="cs-CZ" dirty="0" err="1" smtClean="0"/>
              <a:t>Hartley</a:t>
            </a:r>
            <a:r>
              <a:rPr lang="cs-CZ" dirty="0" smtClean="0"/>
              <a:t> 2008):</a:t>
            </a:r>
          </a:p>
          <a:p>
            <a:pPr marL="97978" indent="0">
              <a:buNone/>
            </a:pPr>
            <a:r>
              <a:rPr lang="cs-CZ" dirty="0" smtClean="0"/>
              <a:t>1. Vymezení výzkumné oblasti – důležitost tématu a stručné shrnutí předchozího výzkumu</a:t>
            </a:r>
          </a:p>
          <a:p>
            <a:pPr marL="97978" indent="0">
              <a:buNone/>
            </a:pPr>
            <a:r>
              <a:rPr lang="cs-CZ" dirty="0" smtClean="0"/>
              <a:t>2. Identifikace mezery v dosavadním výzkumu</a:t>
            </a:r>
          </a:p>
          <a:p>
            <a:pPr marL="97978" indent="0">
              <a:buNone/>
            </a:pPr>
            <a:r>
              <a:rPr lang="cs-CZ" dirty="0" smtClean="0"/>
              <a:t>3. Vyjádření záměru vyplnění této mezery (cíl textu, uvedení výzkumných otázek/hypotéz, naznačení dosažených závěrů)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67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1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97978" indent="0">
              <a:buNone/>
            </a:pPr>
            <a:r>
              <a:rPr lang="cs-CZ" dirty="0" smtClean="0"/>
              <a:t>V následujících textech identifikujte:</a:t>
            </a:r>
          </a:p>
          <a:p>
            <a:pPr marL="564596" indent="-466618">
              <a:buAutoNum type="alphaLcParenR"/>
            </a:pPr>
            <a:r>
              <a:rPr lang="cs-CZ" dirty="0" smtClean="0"/>
              <a:t>Vymezení výzkumné oblasti (důležitost tématu)</a:t>
            </a:r>
          </a:p>
          <a:p>
            <a:pPr marL="564596" indent="-466618">
              <a:buAutoNum type="alphaLcParenR"/>
            </a:pPr>
            <a:r>
              <a:rPr lang="cs-CZ" dirty="0" smtClean="0"/>
              <a:t>Definování mezery ve výzkumu</a:t>
            </a:r>
          </a:p>
          <a:p>
            <a:pPr marL="564596" indent="-466618">
              <a:buAutoNum type="alphaLcParenR"/>
            </a:pPr>
            <a:r>
              <a:rPr lang="cs-CZ" dirty="0" smtClean="0"/>
              <a:t>Stanovení cíle práce</a:t>
            </a:r>
          </a:p>
          <a:p>
            <a:pPr marL="564596" indent="-466618">
              <a:buAutoNum type="alphaLcParenR"/>
            </a:pPr>
            <a:endParaRPr lang="cs-CZ" dirty="0" smtClean="0"/>
          </a:p>
          <a:p>
            <a:pPr marL="564596" indent="-466618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3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Úvod... (formulace cílů)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980739" y="1604841"/>
            <a:ext cx="8046739" cy="4730917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Droid Sans" pitchFamily="2"/>
                <a:cs typeface="Lohit Hindi" pitchFamily="2"/>
              </a:defRPr>
            </a:lvl9pPr>
          </a:lstStyle>
          <a:p>
            <a:pPr lvl="0"/>
            <a:r>
              <a:rPr lang="cs-CZ" sz="1996" dirty="0"/>
              <a:t>„Cílem předkládané práce je snaha o zmapování reakce vybraného úseku současné liberální politické filosofie na výzvy globalizace. Od průkopnické knihy Johna </a:t>
            </a:r>
            <a:r>
              <a:rPr lang="cs-CZ" sz="1996" dirty="0" err="1"/>
              <a:t>Rawlse</a:t>
            </a:r>
            <a:r>
              <a:rPr lang="cs-CZ" sz="1996" dirty="0"/>
              <a:t> Teorie spravedlnosti se odvíjí tradice liberálních teorií spravedlnosti, ze kterých budeme při naší tematizaci otázky vycházet.“ (Baroš 2006: Teorie spravedlnosti na transnacionální úrovni).</a:t>
            </a:r>
          </a:p>
          <a:p>
            <a:pPr lvl="0"/>
            <a:r>
              <a:rPr lang="cs-CZ" sz="1996" dirty="0"/>
              <a:t>„Zprostředkování zájmů mezi obyvatelstvem a vládou nezajišťují v liberálních demokraciích pouze politické strany či zájmové skupiny, ale operuje zde i jiný typ aktéra – sociální hnutí. Předkládaný text si klade za cíl představit vhodný rámec studia sociálních hnutí a následně ukázat jeho aplikaci při analýze ženského hnutí v ČR.“ (Vráblíková 2007: Jak zkoumat sociální hnutí? Aktivismus ženských skupin v ČR.)</a:t>
            </a:r>
          </a:p>
        </p:txBody>
      </p:sp>
    </p:spTree>
    <p:extLst>
      <p:ext uri="{BB962C8B-B14F-4D97-AF65-F5344CB8AC3E}">
        <p14:creationId xmlns:p14="http://schemas.microsoft.com/office/powerpoint/2010/main" val="371811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„Tělo“ textu – od věty k odstavci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40" dirty="0"/>
              <a:t>Typy vět: </a:t>
            </a:r>
          </a:p>
          <a:p>
            <a:r>
              <a:rPr lang="cs-CZ" sz="2540" dirty="0"/>
              <a:t>významové věty (</a:t>
            </a:r>
            <a:r>
              <a:rPr lang="cs-CZ" sz="2540" dirty="0" err="1"/>
              <a:t>topical</a:t>
            </a:r>
            <a:r>
              <a:rPr lang="cs-CZ" sz="2540" dirty="0"/>
              <a:t> </a:t>
            </a:r>
            <a:r>
              <a:rPr lang="cs-CZ" sz="2540" dirty="0" err="1"/>
              <a:t>sentences</a:t>
            </a:r>
            <a:r>
              <a:rPr lang="cs-CZ" sz="2540" dirty="0"/>
              <a:t>) – spíše obecnější, určují obsah odstavce</a:t>
            </a:r>
          </a:p>
          <a:p>
            <a:pPr lvl="1"/>
            <a:r>
              <a:rPr lang="cs-CZ" dirty="0" smtClean="0"/>
              <a:t>Ne každý odstavec musí mít významovou větu</a:t>
            </a:r>
          </a:p>
          <a:p>
            <a:r>
              <a:rPr lang="cs-CZ" sz="2540" dirty="0"/>
              <a:t>Rozvíjející věty (</a:t>
            </a:r>
            <a:r>
              <a:rPr lang="cs-CZ" sz="2540" dirty="0" err="1"/>
              <a:t>supporting</a:t>
            </a:r>
            <a:r>
              <a:rPr lang="cs-CZ" sz="2540" dirty="0"/>
              <a:t> </a:t>
            </a:r>
            <a:r>
              <a:rPr lang="cs-CZ" sz="2540" dirty="0" err="1"/>
              <a:t>sentences</a:t>
            </a:r>
            <a:r>
              <a:rPr lang="cs-CZ" sz="2540" dirty="0"/>
              <a:t>) – navazují na významovou větu</a:t>
            </a:r>
          </a:p>
          <a:p>
            <a:r>
              <a:rPr lang="cs-CZ" sz="2540" dirty="0"/>
              <a:t>Shrnující věty (</a:t>
            </a:r>
            <a:r>
              <a:rPr lang="cs-CZ" sz="2540" dirty="0" err="1"/>
              <a:t>concluding</a:t>
            </a:r>
            <a:r>
              <a:rPr lang="cs-CZ" sz="2540" dirty="0"/>
              <a:t> </a:t>
            </a:r>
            <a:r>
              <a:rPr lang="cs-CZ" sz="2540" dirty="0" err="1"/>
              <a:t>sentences</a:t>
            </a:r>
            <a:r>
              <a:rPr lang="cs-CZ" sz="2540" dirty="0"/>
              <a:t>) – většinou na konci odstavce. Návaznost na významovou větu, nebo uvedení dalšího odstavce.</a:t>
            </a:r>
          </a:p>
          <a:p>
            <a:r>
              <a:rPr lang="cs-CZ" sz="2540" dirty="0"/>
              <a:t>Spojující věty (</a:t>
            </a:r>
            <a:r>
              <a:rPr lang="cs-CZ" sz="2540" dirty="0" err="1"/>
              <a:t>linking</a:t>
            </a:r>
            <a:r>
              <a:rPr lang="cs-CZ" sz="2540" dirty="0"/>
              <a:t> </a:t>
            </a:r>
            <a:r>
              <a:rPr lang="cs-CZ" sz="2540" dirty="0" err="1"/>
              <a:t>sentences</a:t>
            </a:r>
            <a:r>
              <a:rPr lang="cs-CZ" sz="2540" dirty="0"/>
              <a:t>) - </a:t>
            </a:r>
            <a:endParaRPr lang="en-US" sz="2540" dirty="0"/>
          </a:p>
        </p:txBody>
      </p:sp>
    </p:spTree>
    <p:extLst>
      <p:ext uri="{BB962C8B-B14F-4D97-AF65-F5344CB8AC3E}">
        <p14:creationId xmlns:p14="http://schemas.microsoft.com/office/powerpoint/2010/main" val="12221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2a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97978" indent="0">
              <a:buNone/>
            </a:pPr>
            <a:r>
              <a:rPr lang="cs-CZ" dirty="0" smtClean="0"/>
              <a:t>Identifikujte v každém odstavci významovou větu. Vysvětlete svoji volbu.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5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2b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97978" indent="0">
              <a:buNone/>
            </a:pPr>
            <a:r>
              <a:rPr lang="cs-CZ" dirty="0" smtClean="0"/>
              <a:t>Přečtěte si následující odstavce a z uvedených možností vyberte nejlepší významovou větu.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1884363" y="1700808"/>
            <a:ext cx="8640762" cy="4599980"/>
          </a:xfrm>
          <a:ln/>
        </p:spPr>
        <p:txBody>
          <a:bodyPr vert="horz" lIns="0" tIns="28080" rIns="0" bIns="0" rtlCol="0">
            <a:normAutofit/>
          </a:bodyPr>
          <a:lstStyle/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pl-PL" sz="2600" b="1" dirty="0">
                <a:latin typeface="Georgia" pitchFamily="18" charset="0"/>
              </a:rPr>
              <a:t>Účelné čtení</a:t>
            </a: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pl-PL" sz="2600" b="1" dirty="0">
              <a:latin typeface="Georgia" pitchFamily="18" charset="0"/>
            </a:endParaRP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pl-PL" sz="2600" b="1" dirty="0">
                <a:latin typeface="Georgia" pitchFamily="18" charset="0"/>
              </a:rPr>
              <a:t>Aktivní čtení textu</a:t>
            </a: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pl-PL" sz="2600" b="1" dirty="0">
              <a:latin typeface="Georgia" pitchFamily="18" charset="0"/>
            </a:endParaRP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pl-PL" sz="2600" b="1" dirty="0">
                <a:latin typeface="Georgia" pitchFamily="18" charset="0"/>
              </a:rPr>
              <a:t>Efektivní čtení textu:</a:t>
            </a:r>
            <a:endParaRPr lang="pl-PL" sz="2600" dirty="0">
              <a:latin typeface="Georgia" pitchFamily="18" charset="0"/>
            </a:endParaRP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endParaRPr lang="pl-PL" b="1" dirty="0">
              <a:latin typeface="Georgia" pitchFamily="18" charset="0"/>
            </a:endParaRPr>
          </a:p>
          <a:p>
            <a:pPr marL="423863" indent="-319088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708025" algn="l"/>
                <a:tab pos="1431925" algn="l"/>
                <a:tab pos="2155825" algn="l"/>
                <a:tab pos="2879725" algn="l"/>
                <a:tab pos="3603625" algn="l"/>
                <a:tab pos="4327525" algn="l"/>
                <a:tab pos="5051425" algn="l"/>
                <a:tab pos="5775325" algn="l"/>
                <a:tab pos="6499225" algn="l"/>
                <a:tab pos="7223125" algn="l"/>
                <a:tab pos="7947025" algn="l"/>
                <a:tab pos="8070850" algn="l"/>
                <a:tab pos="8520113" algn="l"/>
                <a:tab pos="8969375" algn="l"/>
                <a:tab pos="9418638" algn="l"/>
                <a:tab pos="9867900" algn="l"/>
                <a:tab pos="10317163" algn="l"/>
                <a:tab pos="10766425" algn="l"/>
                <a:tab pos="10769600" algn="l"/>
                <a:tab pos="10772775" algn="l"/>
                <a:tab pos="10775950" algn="l"/>
                <a:tab pos="10779125" algn="l"/>
              </a:tabLst>
            </a:pPr>
            <a:r>
              <a:rPr lang="pl-PL" b="1" dirty="0">
                <a:latin typeface="Georgia" pitchFamily="18" charset="0"/>
              </a:rPr>
              <a:t>Kritické čtení textu</a:t>
            </a:r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1545" y="476673"/>
            <a:ext cx="8164513" cy="885825"/>
          </a:xfrm>
          <a:ln/>
        </p:spPr>
        <p:txBody>
          <a:bodyPr vert="horz" lIns="0" tIns="38880" rIns="0" bIns="0" rtlCol="0" anchor="ctr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dirty="0">
                <a:solidFill>
                  <a:srgbClr val="99284C"/>
                </a:solidFill>
              </a:rPr>
              <a:t>Strategie čtení akademického </a:t>
            </a:r>
            <a:r>
              <a:rPr lang="pl-PL" dirty="0" smtClean="0">
                <a:solidFill>
                  <a:srgbClr val="99284C"/>
                </a:solidFill>
              </a:rPr>
              <a:t>textu (Gillett et al. </a:t>
            </a:r>
            <a:r>
              <a:rPr lang="en-US" dirty="0" smtClean="0">
                <a:solidFill>
                  <a:srgbClr val="99284C"/>
                </a:solidFill>
              </a:rPr>
              <a:t>[</a:t>
            </a:r>
            <a:r>
              <a:rPr lang="pl-PL" dirty="0" smtClean="0">
                <a:solidFill>
                  <a:srgbClr val="99284C"/>
                </a:solidFill>
              </a:rPr>
              <a:t>2009</a:t>
            </a:r>
            <a:r>
              <a:rPr lang="en-US" dirty="0" smtClean="0">
                <a:solidFill>
                  <a:srgbClr val="99284C"/>
                </a:solidFill>
              </a:rPr>
              <a:t>]</a:t>
            </a:r>
            <a:r>
              <a:rPr lang="pl-PL" dirty="0" smtClean="0">
                <a:solidFill>
                  <a:srgbClr val="99284C"/>
                </a:solidFill>
              </a:rPr>
              <a:t>)</a:t>
            </a:r>
            <a:endParaRPr lang="pl-PL" dirty="0">
              <a:solidFill>
                <a:srgbClr val="9928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48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2c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97978" indent="0">
              <a:buNone/>
            </a:pPr>
            <a:r>
              <a:rPr lang="cs-CZ" dirty="0" smtClean="0"/>
              <a:t>Přečtěte si následující odstavce a ke každému vymyslete vlastní významovou větu.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35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Jak psát odstavce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40" dirty="0"/>
              <a:t>Logicky sestavené části textu</a:t>
            </a:r>
          </a:p>
          <a:p>
            <a:endParaRPr lang="cs-CZ" sz="2540" dirty="0"/>
          </a:p>
          <a:p>
            <a:r>
              <a:rPr lang="cs-CZ" sz="2540" dirty="0"/>
              <a:t>Návaznost textu</a:t>
            </a:r>
          </a:p>
          <a:p>
            <a:endParaRPr lang="cs-CZ" sz="2540" dirty="0"/>
          </a:p>
          <a:p>
            <a:r>
              <a:rPr lang="cs-CZ" sz="2540" dirty="0"/>
              <a:t>Odstavec jako prostor pro rozvíjení hlavní myšlenky</a:t>
            </a:r>
          </a:p>
          <a:p>
            <a:endParaRPr lang="cs-CZ" sz="2540" dirty="0"/>
          </a:p>
          <a:p>
            <a:r>
              <a:rPr lang="cs-CZ" sz="2540" dirty="0"/>
              <a:t>Relevance každé věty (vztažení k tématu odstavce)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Typy odstavců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0739" y="1604841"/>
            <a:ext cx="8046739" cy="4567781"/>
          </a:xfrm>
        </p:spPr>
        <p:txBody>
          <a:bodyPr/>
          <a:lstStyle/>
          <a:p>
            <a:endParaRPr lang="cs-CZ" sz="2540" dirty="0"/>
          </a:p>
          <a:p>
            <a:r>
              <a:rPr lang="cs-CZ" sz="2540" dirty="0"/>
              <a:t>Úvodní odstavce – kontext, struktura textu, vede k formulování cíle textu</a:t>
            </a:r>
          </a:p>
          <a:p>
            <a:endParaRPr lang="cs-CZ" sz="2540" dirty="0"/>
          </a:p>
          <a:p>
            <a:r>
              <a:rPr lang="cs-CZ" sz="2540" dirty="0"/>
              <a:t>Odstavce v hlavním textu – rozvíjení hlavní teze</a:t>
            </a:r>
          </a:p>
          <a:p>
            <a:endParaRPr lang="cs-CZ" sz="2540" dirty="0"/>
          </a:p>
          <a:p>
            <a:r>
              <a:rPr lang="cs-CZ" sz="2540" dirty="0"/>
              <a:t>Shrnující odstavce – v zásadě nikoli nové informace</a:t>
            </a:r>
            <a:endParaRPr lang="en-US" sz="2540" dirty="0"/>
          </a:p>
        </p:txBody>
      </p:sp>
    </p:spTree>
    <p:extLst>
      <p:ext uri="{BB962C8B-B14F-4D97-AF65-F5344CB8AC3E}">
        <p14:creationId xmlns:p14="http://schemas.microsoft.com/office/powerpoint/2010/main" val="39626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Cvičení 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97978" indent="0">
              <a:buNone/>
            </a:pPr>
            <a:endParaRPr lang="cs-CZ" dirty="0" smtClean="0"/>
          </a:p>
          <a:p>
            <a:pPr marL="97978" indent="0">
              <a:buNone/>
            </a:pPr>
            <a:r>
              <a:rPr lang="cs-CZ" dirty="0" smtClean="0"/>
              <a:t>Přiřaďte následující věty k typu odstavců.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52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Logická strukturace textu</a:t>
            </a:r>
          </a:p>
          <a:p>
            <a:r>
              <a:rPr lang="cs-CZ" dirty="0" smtClean="0"/>
              <a:t>Odlišné typy vět, odstavců</a:t>
            </a:r>
          </a:p>
          <a:p>
            <a:r>
              <a:rPr lang="cs-CZ" dirty="0" smtClean="0"/>
              <a:t>Provázanost textu – vázanost cílem práce</a:t>
            </a:r>
          </a:p>
          <a:p>
            <a:r>
              <a:rPr lang="cs-CZ" dirty="0" smtClean="0"/>
              <a:t>Relevance textu</a:t>
            </a:r>
          </a:p>
          <a:p>
            <a:r>
              <a:rPr lang="cs-CZ" dirty="0" smtClean="0"/>
              <a:t>Neutrální jazyk</a:t>
            </a:r>
          </a:p>
          <a:p>
            <a:r>
              <a:rPr lang="cs-CZ" smtClean="0"/>
              <a:t>Podložená argumentace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254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Zadání úkolu č. 3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Výběr </a:t>
            </a:r>
            <a:r>
              <a:rPr lang="cs-CZ" u="sng" dirty="0" smtClean="0"/>
              <a:t>tématu</a:t>
            </a:r>
            <a:r>
              <a:rPr lang="cs-CZ" dirty="0" smtClean="0"/>
              <a:t> a </a:t>
            </a:r>
            <a:r>
              <a:rPr lang="cs-CZ" u="sng" dirty="0" smtClean="0"/>
              <a:t>názvu</a:t>
            </a:r>
            <a:r>
              <a:rPr lang="cs-CZ" dirty="0" smtClean="0"/>
              <a:t> seminární práce</a:t>
            </a:r>
          </a:p>
          <a:p>
            <a:pPr lvl="1" eaLnBrk="1" hangingPunct="1">
              <a:defRPr/>
            </a:pPr>
            <a:r>
              <a:rPr lang="cs-CZ" dirty="0" smtClean="0"/>
              <a:t>Ospravedlnění – zdůvodnění volby tématu</a:t>
            </a:r>
          </a:p>
          <a:p>
            <a:pPr eaLnBrk="1" hangingPunct="1">
              <a:defRPr/>
            </a:pPr>
            <a:r>
              <a:rPr lang="cs-CZ" dirty="0" smtClean="0"/>
              <a:t>Formulace </a:t>
            </a:r>
            <a:r>
              <a:rPr lang="cs-CZ" u="sng" dirty="0" smtClean="0"/>
              <a:t>cílů</a:t>
            </a:r>
            <a:r>
              <a:rPr lang="cs-CZ" dirty="0" smtClean="0"/>
              <a:t> </a:t>
            </a:r>
            <a:r>
              <a:rPr lang="cs-CZ" sz="2600" dirty="0"/>
              <a:t>(v kombinaci s výzkumnou otázkou)</a:t>
            </a:r>
          </a:p>
          <a:p>
            <a:pPr eaLnBrk="1" hangingPunct="1">
              <a:defRPr/>
            </a:pPr>
            <a:r>
              <a:rPr lang="cs-CZ" dirty="0" smtClean="0"/>
              <a:t>5 relevantních zdrojů k tématu </a:t>
            </a:r>
            <a:r>
              <a:rPr lang="cs-CZ" sz="2600" dirty="0"/>
              <a:t>(</a:t>
            </a:r>
            <a:r>
              <a:rPr lang="cs-CZ" sz="2600" dirty="0" err="1"/>
              <a:t>zdrojovaných</a:t>
            </a:r>
            <a:r>
              <a:rPr lang="cs-CZ" sz="2600" dirty="0"/>
              <a:t> </a:t>
            </a:r>
            <a:r>
              <a:rPr lang="cs-CZ" sz="2600" dirty="0" err="1"/>
              <a:t>podje</a:t>
            </a:r>
            <a:r>
              <a:rPr lang="cs-CZ" sz="2600" dirty="0"/>
              <a:t> jedné normy)</a:t>
            </a:r>
          </a:p>
          <a:p>
            <a:pPr eaLnBrk="1" hangingPunct="1">
              <a:defRPr/>
            </a:pPr>
            <a:r>
              <a:rPr lang="cs-CZ" sz="2000" dirty="0"/>
              <a:t>Doporučuji rovněž pořádně promyslet strukturu práce, resp. promyslet, jakým způsobem otázku zodpovíte. Ne výsledek, ale spíš postup. Jestli toho budete schopni, co k tomu budete potřebovat, atp. Prostě udělat si předběžný </a:t>
            </a:r>
            <a:r>
              <a:rPr lang="cs-CZ" sz="2000" b="1" dirty="0"/>
              <a:t>návrh výzkumu </a:t>
            </a:r>
            <a:r>
              <a:rPr lang="cs-CZ" sz="2000" dirty="0"/>
              <a:t>(viz výše).</a:t>
            </a:r>
          </a:p>
          <a:p>
            <a:pPr eaLnBrk="1" hangingPunct="1">
              <a:defRPr/>
            </a:pPr>
            <a:r>
              <a:rPr lang="cs-CZ" sz="2000" dirty="0"/>
              <a:t>S jasným návrhem práce se bude lépe (a mnohem rychleji) psát úvod. Dobrý úvod vám příště vhodně zaměří a strukturuje práci. Práce pak bude mnohem kvalitnější!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Deadline</a:t>
            </a:r>
            <a:r>
              <a:rPr lang="cs-CZ" dirty="0" smtClean="0">
                <a:solidFill>
                  <a:srgbClr val="FF0000"/>
                </a:solidFill>
              </a:rPr>
              <a:t> na úterní seminář – do pátku 6.11., 23:59 hod.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46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825625" y="225425"/>
            <a:ext cx="8534400" cy="852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5625" y="1524000"/>
            <a:ext cx="8534400" cy="4598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66700" indent="-266700" algn="ctr">
              <a:spcBef>
                <a:spcPts val="675"/>
              </a:spcBef>
              <a:buClr>
                <a:srgbClr val="FE8637"/>
              </a:buClr>
              <a:buSzPct val="85000"/>
              <a:tabLst>
                <a:tab pos="266700" algn="l"/>
                <a:tab pos="714375" algn="l"/>
                <a:tab pos="1163638" algn="l"/>
                <a:tab pos="1612900" algn="l"/>
                <a:tab pos="2062163" algn="l"/>
                <a:tab pos="2511425" algn="l"/>
                <a:tab pos="2960688" algn="l"/>
                <a:tab pos="3409950" algn="l"/>
                <a:tab pos="3859213" algn="l"/>
                <a:tab pos="4308475" algn="l"/>
                <a:tab pos="4757738" algn="l"/>
                <a:tab pos="5207000" algn="l"/>
                <a:tab pos="5656263" algn="l"/>
                <a:tab pos="6105525" algn="l"/>
                <a:tab pos="6554788" algn="l"/>
                <a:tab pos="7004050" algn="l"/>
                <a:tab pos="7453313" algn="l"/>
                <a:tab pos="7902575" algn="l"/>
                <a:tab pos="8351838" algn="l"/>
                <a:tab pos="8801100" algn="l"/>
                <a:tab pos="9250363" algn="l"/>
              </a:tabLst>
            </a:pPr>
            <a:endParaRPr lang="cs-CZ" sz="2700" dirty="0">
              <a:solidFill>
                <a:srgbClr val="000000"/>
              </a:solidFill>
            </a:endParaRPr>
          </a:p>
          <a:p>
            <a:pPr marL="266700" indent="-266700" algn="ctr">
              <a:spcBef>
                <a:spcPts val="675"/>
              </a:spcBef>
              <a:buClr>
                <a:srgbClr val="FE8637"/>
              </a:buClr>
              <a:buSzPct val="85000"/>
              <a:tabLst>
                <a:tab pos="266700" algn="l"/>
                <a:tab pos="714375" algn="l"/>
                <a:tab pos="1163638" algn="l"/>
                <a:tab pos="1612900" algn="l"/>
                <a:tab pos="2062163" algn="l"/>
                <a:tab pos="2511425" algn="l"/>
                <a:tab pos="2960688" algn="l"/>
                <a:tab pos="3409950" algn="l"/>
                <a:tab pos="3859213" algn="l"/>
                <a:tab pos="4308475" algn="l"/>
                <a:tab pos="4757738" algn="l"/>
                <a:tab pos="5207000" algn="l"/>
                <a:tab pos="5656263" algn="l"/>
                <a:tab pos="6105525" algn="l"/>
                <a:tab pos="6554788" algn="l"/>
                <a:tab pos="7004050" algn="l"/>
                <a:tab pos="7453313" algn="l"/>
                <a:tab pos="7902575" algn="l"/>
                <a:tab pos="8351838" algn="l"/>
                <a:tab pos="8801100" algn="l"/>
                <a:tab pos="9250363" algn="l"/>
              </a:tabLst>
            </a:pPr>
            <a:endParaRPr lang="cs-CZ" sz="2700" dirty="0">
              <a:solidFill>
                <a:srgbClr val="000000"/>
              </a:solidFill>
            </a:endParaRPr>
          </a:p>
          <a:p>
            <a:pPr marL="266700" indent="-266700" algn="ctr">
              <a:spcBef>
                <a:spcPts val="675"/>
              </a:spcBef>
              <a:buClr>
                <a:srgbClr val="FE8637"/>
              </a:buClr>
              <a:buSzPct val="85000"/>
              <a:tabLst>
                <a:tab pos="266700" algn="l"/>
                <a:tab pos="714375" algn="l"/>
                <a:tab pos="1163638" algn="l"/>
                <a:tab pos="1612900" algn="l"/>
                <a:tab pos="2062163" algn="l"/>
                <a:tab pos="2511425" algn="l"/>
                <a:tab pos="2960688" algn="l"/>
                <a:tab pos="3409950" algn="l"/>
                <a:tab pos="3859213" algn="l"/>
                <a:tab pos="4308475" algn="l"/>
                <a:tab pos="4757738" algn="l"/>
                <a:tab pos="5207000" algn="l"/>
                <a:tab pos="5656263" algn="l"/>
                <a:tab pos="6105525" algn="l"/>
                <a:tab pos="6554788" algn="l"/>
                <a:tab pos="7004050" algn="l"/>
                <a:tab pos="7453313" algn="l"/>
                <a:tab pos="7902575" algn="l"/>
                <a:tab pos="8351838" algn="l"/>
                <a:tab pos="8801100" algn="l"/>
                <a:tab pos="9250363" algn="l"/>
              </a:tabLst>
            </a:pPr>
            <a:r>
              <a:rPr lang="cs-CZ" sz="4500" dirty="0">
                <a:solidFill>
                  <a:srgbClr val="000000"/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957356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884364" y="1979614"/>
            <a:ext cx="8783637" cy="4321175"/>
          </a:xfrm>
          <a:ln/>
        </p:spPr>
        <p:txBody>
          <a:bodyPr vert="horz" lIns="0" tIns="28080" rIns="0" bIns="0" rtlCol="0">
            <a:normAutofit lnSpcReduction="10000"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b="1" dirty="0" smtClean="0">
                <a:latin typeface="Georgia" pitchFamily="18" charset="0"/>
              </a:rPr>
              <a:t>Účelné čtení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Cíle čtení konkrétního textu: </a:t>
            </a:r>
          </a:p>
          <a:p>
            <a:pPr marL="687832" lvl="1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200" i="1" dirty="0">
                <a:latin typeface="Georgia" pitchFamily="18" charset="0"/>
              </a:rPr>
              <a:t>Proč čtu zrovna tento text</a:t>
            </a:r>
            <a:r>
              <a:rPr lang="pl-PL" sz="2200" dirty="0">
                <a:latin typeface="Georgia" pitchFamily="18" charset="0"/>
              </a:rPr>
              <a:t>?</a:t>
            </a:r>
          </a:p>
          <a:p>
            <a:pPr marL="687832" lvl="1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200" dirty="0">
                <a:latin typeface="Georgia" pitchFamily="18" charset="0"/>
              </a:rPr>
              <a:t>Co se potřebuji dozvědět?</a:t>
            </a:r>
          </a:p>
          <a:p>
            <a:pPr marL="687832" lvl="1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200" dirty="0">
                <a:latin typeface="Georgia" pitchFamily="18" charset="0"/>
              </a:rPr>
              <a:t>Jak mi to pomůže s úkolem?</a:t>
            </a:r>
          </a:p>
          <a:p>
            <a:pPr marL="687832" lvl="1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200" dirty="0">
                <a:latin typeface="Georgia" pitchFamily="18" charset="0"/>
              </a:rPr>
              <a:t>Kde v textu najdu danou informaci?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pl-PL" sz="2400" dirty="0">
              <a:latin typeface="Georgia" pitchFamily="18" charset="0"/>
            </a:endParaRP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Učení se, příprava prezentace, příprava seminární práce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Hledání určitých informací, odlišná strategie čtení 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pl-PL" sz="2400" dirty="0">
              <a:latin typeface="Georgia" pitchFamily="18" charset="0"/>
            </a:endParaRPr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598488"/>
            <a:ext cx="899953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3759614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1884364" y="1556793"/>
            <a:ext cx="8783637" cy="4743996"/>
          </a:xfrm>
          <a:ln/>
        </p:spPr>
        <p:txBody>
          <a:bodyPr vert="horz" lIns="0" tIns="28080" rIns="0" bIns="0" rtlCol="0">
            <a:normAutofit lnSpcReduction="10000"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b="1" dirty="0">
                <a:latin typeface="Georgia" pitchFamily="18" charset="0"/>
              </a:rPr>
              <a:t>Jak číst „efektivně“?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 smtClean="0">
                <a:latin typeface="Georgia" pitchFamily="18" charset="0"/>
              </a:rPr>
              <a:t>Úspornost čtení – potřebuji to číst? Potřebuji to číst celé? Můžu něco vynechat?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 smtClean="0">
                <a:latin typeface="Georgia" pitchFamily="18" charset="0"/>
              </a:rPr>
              <a:t>Název</a:t>
            </a:r>
            <a:endParaRPr lang="pl-PL" dirty="0">
              <a:latin typeface="Georgia" pitchFamily="18" charset="0"/>
            </a:endParaRP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Struktura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Scanning – rychlé vyhledávání informací (detailů) v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Skimming – zjištění hlavních myšlenek textu, nikoli </a:t>
            </a:r>
            <a:r>
              <a:rPr lang="pl-PL" dirty="0" smtClean="0">
                <a:latin typeface="Georgia" pitchFamily="18" charset="0"/>
              </a:rPr>
              <a:t>detailů</a:t>
            </a:r>
            <a:endParaRPr lang="pl-PL" dirty="0">
              <a:latin typeface="Georgia" pitchFamily="18" charset="0"/>
            </a:endParaRP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Sumarizace textu</a:t>
            </a:r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775520" y="598488"/>
            <a:ext cx="928776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1977706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884364" y="1412777"/>
            <a:ext cx="8783637" cy="4888012"/>
          </a:xfrm>
          <a:ln/>
        </p:spPr>
        <p:txBody>
          <a:bodyPr vert="horz" lIns="0" tIns="28080" rIns="0" bIns="0" rtlCol="0">
            <a:normAutofit fontScale="92500" lnSpcReduction="10000"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b="1" dirty="0">
                <a:latin typeface="Georgia" pitchFamily="18" charset="0"/>
              </a:rPr>
              <a:t>Jak číst „aktivně“?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 smtClean="0">
                <a:latin typeface="Georgia" pitchFamily="18" charset="0"/>
              </a:rPr>
              <a:t>„furt ve střehu”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i="1" dirty="0" smtClean="0">
                <a:latin typeface="Georgia" pitchFamily="18" charset="0"/>
              </a:rPr>
              <a:t>Co vím o tématu? Co potřebuji zjistit? O jaký typ zdroje se jedná?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 smtClean="0">
                <a:latin typeface="Georgia" pitchFamily="18" charset="0"/>
              </a:rPr>
              <a:t>dialog </a:t>
            </a:r>
            <a:r>
              <a:rPr lang="pl-PL" dirty="0">
                <a:latin typeface="Georgia" pitchFamily="18" charset="0"/>
              </a:rPr>
              <a:t>s autorem („interview“)</a:t>
            </a:r>
          </a:p>
          <a:p>
            <a:pPr marL="1719263" lvl="1" indent="-568325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5C8526"/>
              </a:buClr>
              <a:buSzPct val="75000"/>
              <a:buFont typeface="Symbol" charset="2"/>
              <a:buChar char="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solidFill>
                  <a:srgbClr val="000000"/>
                </a:solidFill>
                <a:latin typeface="Georgia" pitchFamily="18" charset="0"/>
              </a:rPr>
              <a:t>kladení (správně položených) otázek a hledání odpovědí v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nejedná se o pasivní </a:t>
            </a:r>
            <a:r>
              <a:rPr lang="pl-PL" dirty="0" smtClean="0">
                <a:latin typeface="Georgia" pitchFamily="18" charset="0"/>
              </a:rPr>
              <a:t>příjem </a:t>
            </a:r>
            <a:r>
              <a:rPr lang="pl-PL" dirty="0">
                <a:latin typeface="Georgia" pitchFamily="18" charset="0"/>
              </a:rPr>
              <a:t>informací</a:t>
            </a:r>
          </a:p>
          <a:p>
            <a:pPr marL="1719263" lvl="1" indent="-568325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5C8526"/>
              </a:buClr>
              <a:buSzPct val="75000"/>
              <a:buFont typeface="Symbol" charset="2"/>
              <a:buChar char="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solidFill>
                  <a:srgbClr val="000000"/>
                </a:solidFill>
                <a:latin typeface="Georgia" pitchFamily="18" charset="0"/>
              </a:rPr>
              <a:t>důležitá role kontextu, jaký cíl sledujeme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základem je (vlastní) myšlení, srovnání, reflexe...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latin typeface="Georgia" pitchFamily="18" charset="0"/>
              </a:rPr>
              <a:t>problém více rovin textu </a:t>
            </a:r>
            <a:r>
              <a:rPr lang="pl-PL" sz="2400" dirty="0">
                <a:latin typeface="Georgia" pitchFamily="18" charset="0"/>
              </a:rPr>
              <a:t>(potřeba opakovaného čtení)</a:t>
            </a:r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598488"/>
            <a:ext cx="899953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1470089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1884364" y="1412777"/>
            <a:ext cx="8783637" cy="4888012"/>
          </a:xfrm>
          <a:ln/>
        </p:spPr>
        <p:txBody>
          <a:bodyPr vert="horz" lIns="0" tIns="28080" rIns="0" bIns="0" rtlCol="0">
            <a:normAutofit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b="1" dirty="0">
                <a:latin typeface="Georgia" pitchFamily="18" charset="0"/>
              </a:rPr>
              <a:t>Jak číst </a:t>
            </a:r>
            <a:r>
              <a:rPr lang="pl-PL" b="1" dirty="0" smtClean="0">
                <a:latin typeface="Georgia" pitchFamily="18" charset="0"/>
              </a:rPr>
              <a:t>„kriticky“?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Neustálá konfrontace textu s vlastními znalostmi/s dalšími texty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Hodnocení použité argumentace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Hodnocení dat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Zaměření se na objektivitu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Způsob prezentace a ospravedlnění závěrů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500" dirty="0">
                <a:latin typeface="Georgia" pitchFamily="18" charset="0"/>
              </a:rPr>
              <a:t>Žádná informace, byť ze sebelepšího zdroje nemusí být pravdivá!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pl-PL" dirty="0">
              <a:latin typeface="Georgia" pitchFamily="18" charset="0"/>
            </a:endParaRPr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598488"/>
            <a:ext cx="899953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3823280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244726" y="1979613"/>
            <a:ext cx="8640763" cy="4589462"/>
          </a:xfrm>
          <a:ln/>
        </p:spPr>
        <p:txBody>
          <a:bodyPr vert="horz" lIns="0" tIns="28080" rIns="0" bIns="0" rtlCol="0">
            <a:normAutofit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b="1" dirty="0">
                <a:latin typeface="Georgia" pitchFamily="18" charset="0"/>
              </a:rPr>
              <a:t>Porozumění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1. Jakým problémem se text zabývá?</a:t>
            </a:r>
          </a:p>
          <a:p>
            <a:pPr marL="1719263" lvl="1" indent="-568325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5C8526"/>
              </a:buClr>
              <a:buSzPct val="75000"/>
              <a:buFont typeface="Symbol" charset="2"/>
              <a:buChar char="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solidFill>
                  <a:srgbClr val="000000"/>
                </a:solidFill>
                <a:latin typeface="Georgia" pitchFamily="18" charset="0"/>
              </a:rPr>
              <a:t> jaké otázky si autor klade?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2. K jakým závěrům dospěl? </a:t>
            </a:r>
          </a:p>
          <a:p>
            <a:pPr marL="1719263" lvl="1" indent="-568325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5C8526"/>
              </a:buClr>
              <a:buSzPct val="75000"/>
              <a:buFont typeface="Symbol" charset="2"/>
              <a:buChar char="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solidFill>
                  <a:srgbClr val="000000"/>
                </a:solidFill>
                <a:latin typeface="Georgia" pitchFamily="18" charset="0"/>
              </a:rPr>
              <a:t>jak na otázky odpověděl?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3. O co své závěry opírá?</a:t>
            </a:r>
          </a:p>
          <a:p>
            <a:pPr marL="1719263" lvl="1" indent="-568325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5C8526"/>
              </a:buClr>
              <a:buSzPct val="75000"/>
              <a:buFont typeface="Symbol" charset="2"/>
              <a:buChar char="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dirty="0">
                <a:solidFill>
                  <a:srgbClr val="000000"/>
                </a:solidFill>
                <a:latin typeface="Georgia" pitchFamily="18" charset="0"/>
              </a:rPr>
              <a:t>jaké argumenty na jejich podporu uvádí?</a:t>
            </a:r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598488"/>
            <a:ext cx="899953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2199221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884364" y="1772816"/>
            <a:ext cx="8459787" cy="4527972"/>
          </a:xfrm>
          <a:ln/>
        </p:spPr>
        <p:txBody>
          <a:bodyPr vert="horz" lIns="0" tIns="28080" rIns="0" bIns="0" rtlCol="0">
            <a:normAutofit/>
          </a:bodyPr>
          <a:lstStyle/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b="1" dirty="0">
                <a:latin typeface="Georgia" pitchFamily="18" charset="0"/>
              </a:rPr>
              <a:t>Identifikace „klíčových“ míst textu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pátráme po jádru textu (pasáže v nichž tušíme odpovědi na své otázky)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„klíčové“ pasáže čtemě podrobněji (klíčové otázky rozložíme do několika konkrétnějších)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pokud je text nadále nesrozumitelný, hledáme problém (co nám brání do něj proniknout? - komplikovaná větná stavba, neznámé slova, termíny)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Clr>
                <a:srgbClr val="5C8526"/>
              </a:buClr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pl-PL" sz="2400" dirty="0">
                <a:latin typeface="Georgia" pitchFamily="18" charset="0"/>
              </a:rPr>
              <a:t>Čteme text opakovaně!</a:t>
            </a: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pl-PL" sz="2400" dirty="0">
              <a:latin typeface="Georgia" pitchFamily="18" charset="0"/>
            </a:endParaRPr>
          </a:p>
          <a:p>
            <a:pPr marL="431800" indent="-315913">
              <a:lnSpc>
                <a:spcPct val="93000"/>
              </a:lnSpc>
              <a:spcBef>
                <a:spcPct val="0"/>
              </a:spcBef>
              <a:spcAft>
                <a:spcPts val="1413"/>
              </a:spcAft>
              <a:buSzPct val="45000"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pl-PL" sz="2400" dirty="0">
              <a:latin typeface="Georgia" pitchFamily="18" charset="0"/>
            </a:endParaRPr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598488"/>
            <a:ext cx="8999538" cy="976312"/>
          </a:xfrm>
          <a:ln/>
        </p:spPr>
        <p:txBody>
          <a:bodyPr vert="horz" lIns="0" tIns="38880" rIns="0" bIns="0" rtlCol="0" anchor="ctr">
            <a:normAutofit/>
          </a:bodyPr>
          <a:lstStyle/>
          <a:p>
            <a:pPr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3800" dirty="0">
                <a:solidFill>
                  <a:srgbClr val="99284C"/>
                </a:solidFill>
              </a:rPr>
              <a:t>Strategie čtení akademického textu</a:t>
            </a:r>
          </a:p>
        </p:txBody>
      </p:sp>
    </p:spTree>
    <p:extLst>
      <p:ext uri="{BB962C8B-B14F-4D97-AF65-F5344CB8AC3E}">
        <p14:creationId xmlns:p14="http://schemas.microsoft.com/office/powerpoint/2010/main" val="2490740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1251</Words>
  <Application>Microsoft Office PowerPoint</Application>
  <PresentationFormat>Širokoúhlá obrazovka</PresentationFormat>
  <Paragraphs>179</Paragraphs>
  <Slides>36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6" baseType="lpstr">
      <vt:lpstr>Arial</vt:lpstr>
      <vt:lpstr>Calibri</vt:lpstr>
      <vt:lpstr>Calibri Light</vt:lpstr>
      <vt:lpstr>Droid Sans</vt:lpstr>
      <vt:lpstr>Georgia</vt:lpstr>
      <vt:lpstr>Lohit Hindi</vt:lpstr>
      <vt:lpstr>StarSymbol</vt:lpstr>
      <vt:lpstr>Symbol</vt:lpstr>
      <vt:lpstr>Wingdings</vt:lpstr>
      <vt:lpstr>Motiv Office</vt:lpstr>
      <vt:lpstr>Čtení textu, struktura práce, výběr tématu</vt:lpstr>
      <vt:lpstr>Prezentace aplikace PowerPoint</vt:lpstr>
      <vt:lpstr>Strategie čtení akademického textu (Gillett et al. [2009])</vt:lpstr>
      <vt:lpstr>Strategie čtení akademického textu</vt:lpstr>
      <vt:lpstr>Strategie čtení akademického textu</vt:lpstr>
      <vt:lpstr>Strategie čtení akademického textu</vt:lpstr>
      <vt:lpstr>Strategie čtení akademického textu</vt:lpstr>
      <vt:lpstr>Strategie čtení akademického textu</vt:lpstr>
      <vt:lpstr>Strategie čtení akademického textu</vt:lpstr>
      <vt:lpstr> Zásady analýzy odborného textu</vt:lpstr>
      <vt:lpstr>Struktura odborného textu</vt:lpstr>
      <vt:lpstr>Strategie výběru tématu a názvu SP</vt:lpstr>
      <vt:lpstr>Příklady</vt:lpstr>
      <vt:lpstr>“Populistické strany v Evropě”</vt:lpstr>
      <vt:lpstr>“Volební podpora populistických stran v Evropě”</vt:lpstr>
      <vt:lpstr>“Volební systémy”</vt:lpstr>
      <vt:lpstr>“Prefereční hlasování”</vt:lpstr>
      <vt:lpstr>„Preferenční hlasy dle charakteristiky kandidátů“</vt:lpstr>
      <vt:lpstr>“ANO 2011”</vt:lpstr>
      <vt:lpstr>„Byla volební kampaň ANO personalizovaná?“</vt:lpstr>
      <vt:lpstr>Cíl práce = zodpovězení výzkumné otázky</vt:lpstr>
      <vt:lpstr>Typy výzkumných cílů</vt:lpstr>
      <vt:lpstr>Typy výzkumných otázek</vt:lpstr>
      <vt:lpstr>Úvod jako součást odborného textu </vt:lpstr>
      <vt:lpstr>Cvičení 1</vt:lpstr>
      <vt:lpstr>Úvod... (formulace cílů)</vt:lpstr>
      <vt:lpstr>„Tělo“ textu – od věty k odstavci</vt:lpstr>
      <vt:lpstr>Cvičení 2a</vt:lpstr>
      <vt:lpstr>Cvičení 2b</vt:lpstr>
      <vt:lpstr>Cvičení 2c</vt:lpstr>
      <vt:lpstr>Jak psát odstavce</vt:lpstr>
      <vt:lpstr>Typy odstavců</vt:lpstr>
      <vt:lpstr>Cvičení 3</vt:lpstr>
      <vt:lpstr>Shrnutí</vt:lpstr>
      <vt:lpstr>Zadání úkolu č. 3</vt:lpstr>
      <vt:lpstr>Prezentace aplikace PowerPoint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Vlastimil Havlík</dc:creator>
  <cp:lastModifiedBy>Vlastimil Havlík</cp:lastModifiedBy>
  <cp:revision>5</cp:revision>
  <dcterms:created xsi:type="dcterms:W3CDTF">2015-10-26T13:23:54Z</dcterms:created>
  <dcterms:modified xsi:type="dcterms:W3CDTF">2015-10-27T08:41:32Z</dcterms:modified>
</cp:coreProperties>
</file>