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60" r:id="rId4"/>
    <p:sldId id="270" r:id="rId5"/>
    <p:sldId id="264" r:id="rId6"/>
    <p:sldId id="261" r:id="rId7"/>
    <p:sldId id="263" r:id="rId8"/>
    <p:sldId id="269" r:id="rId9"/>
    <p:sldId id="266" r:id="rId10"/>
    <p:sldId id="258" r:id="rId11"/>
    <p:sldId id="25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25EF0-94F4-43F3-9554-E86077D68E8F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262B8-323E-4A22-BAAE-223E38F7E6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err="1" smtClean="0"/>
              <a:t>Swales</a:t>
            </a:r>
            <a:r>
              <a:rPr lang="cs-CZ" dirty="0" smtClean="0"/>
              <a:t>,</a:t>
            </a:r>
            <a:r>
              <a:rPr lang="cs-CZ" baseline="0" dirty="0" smtClean="0"/>
              <a:t> John M., and </a:t>
            </a:r>
            <a:r>
              <a:rPr lang="cs-CZ" baseline="0" dirty="0" err="1" smtClean="0"/>
              <a:t>Feak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Christine</a:t>
            </a:r>
            <a:r>
              <a:rPr lang="cs-CZ" baseline="0" dirty="0" smtClean="0"/>
              <a:t> B. 1994.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for </a:t>
            </a:r>
            <a:r>
              <a:rPr lang="cs-CZ" dirty="0" err="1" smtClean="0"/>
              <a:t>Graduate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Students</a:t>
            </a:r>
            <a:r>
              <a:rPr lang="cs-CZ" baseline="0" dirty="0" smtClean="0"/>
              <a:t>: </a:t>
            </a:r>
            <a:r>
              <a:rPr lang="cs-CZ" baseline="0" dirty="0" err="1" smtClean="0"/>
              <a:t>Essential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Tasks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Skills</a:t>
            </a:r>
            <a:r>
              <a:rPr lang="cs-CZ" baseline="0" dirty="0" smtClean="0"/>
              <a:t>.  The University of Michigan Press,</a:t>
            </a:r>
            <a:r>
              <a:rPr lang="cs-CZ" dirty="0" smtClean="0"/>
              <a:t> pp.157.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www.</a:t>
            </a:r>
            <a:r>
              <a:rPr lang="cs-CZ" dirty="0" err="1" smtClean="0"/>
              <a:t>victoria.ac.nz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 </a:t>
            </a:r>
            <a:r>
              <a:rPr lang="cs-CZ" dirty="0" err="1" smtClean="0"/>
              <a:t>Swales</a:t>
            </a:r>
            <a:r>
              <a:rPr lang="cs-CZ" dirty="0" smtClean="0"/>
              <a:t>,</a:t>
            </a:r>
            <a:r>
              <a:rPr lang="cs-CZ" baseline="0" dirty="0" smtClean="0"/>
              <a:t> John M., and </a:t>
            </a:r>
            <a:r>
              <a:rPr lang="cs-CZ" baseline="0" dirty="0" err="1" smtClean="0"/>
              <a:t>Feak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Christine</a:t>
            </a:r>
            <a:r>
              <a:rPr lang="cs-CZ" baseline="0" dirty="0" smtClean="0"/>
              <a:t> B. 1994.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Writing</a:t>
            </a:r>
            <a:r>
              <a:rPr lang="cs-CZ" dirty="0" smtClean="0"/>
              <a:t> for </a:t>
            </a:r>
            <a:r>
              <a:rPr lang="cs-CZ" dirty="0" err="1" smtClean="0"/>
              <a:t>Graduate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Students</a:t>
            </a:r>
            <a:r>
              <a:rPr lang="cs-CZ" baseline="0" dirty="0" smtClean="0"/>
              <a:t>: </a:t>
            </a:r>
            <a:r>
              <a:rPr lang="cs-CZ" baseline="0" dirty="0" err="1" smtClean="0"/>
              <a:t>Essential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Tasks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Skills</a:t>
            </a:r>
            <a:r>
              <a:rPr lang="cs-CZ" baseline="0" dirty="0" smtClean="0"/>
              <a:t>.  The University of Michigan Press,</a:t>
            </a:r>
            <a:r>
              <a:rPr lang="cs-CZ" dirty="0" smtClean="0"/>
              <a:t> pp.157.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262B8-323E-4A22-BAAE-223E38F7E61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D62CE7-F77D-4D2E-8D8D-F8D186C42B9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E1FE58-B7FA-451F-9EF1-F80A261A42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Seminář 4 – struktura odborného textu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seminární práce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Sumarizace otázek a odpovědí </a:t>
            </a:r>
          </a:p>
          <a:p>
            <a:pPr lvl="1"/>
            <a:r>
              <a:rPr lang="cs-CZ" dirty="0" smtClean="0"/>
              <a:t>Tak, aby bylo zřejmé zodpovězení položených otázek</a:t>
            </a:r>
          </a:p>
          <a:p>
            <a:r>
              <a:rPr lang="cs-CZ" dirty="0" smtClean="0"/>
              <a:t>Místo pro diskutování signifikance daného výzkumu</a:t>
            </a:r>
          </a:p>
          <a:p>
            <a:r>
              <a:rPr lang="cs-CZ" dirty="0" smtClean="0"/>
              <a:t>Implikace výzkumu (projeví se relevance tématu)</a:t>
            </a:r>
          </a:p>
          <a:p>
            <a:pPr lvl="1"/>
            <a:r>
              <a:rPr lang="cs-CZ" dirty="0" smtClean="0"/>
              <a:t>Policy implikace</a:t>
            </a:r>
          </a:p>
          <a:p>
            <a:pPr lvl="1"/>
            <a:r>
              <a:rPr lang="cs-CZ" dirty="0" smtClean="0"/>
              <a:t>Zpochybnění/posílení teorií</a:t>
            </a:r>
          </a:p>
          <a:p>
            <a:pPr lvl="1"/>
            <a:r>
              <a:rPr lang="cs-CZ" dirty="0" smtClean="0"/>
              <a:t>Vznesení širších historických otázek</a:t>
            </a:r>
          </a:p>
          <a:p>
            <a:pPr lvl="1"/>
            <a:r>
              <a:rPr lang="cs-CZ" dirty="0" smtClean="0"/>
              <a:t>Implikace pro další výzkum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seminární práce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4196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Výrok objasňující jak bylo dosaženo cíle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Diskuse implikací provedeného výzkumu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Některé nové informace, které dříve nezazněly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Krátký přehled hlavních bodů studie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Některá doporučení pro další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Limity studie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Srovnání s výsledky podobných studií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Citát sumarizující danou práci</a:t>
            </a:r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2438400"/>
            <a:ext cx="4499992" cy="441960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Jako obvykle, tento výzkum musí brát, při hodnocení svých zjištění, v potaz množství limitů…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Výsledky naznačují, že pravděpodobnost povodní na tomto pobřeží signifikantně vzrostla.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Stojí za to dále prozkoumat jiný aspekt tohoto výzkumu, a to důležitost jazyka pro úspěšnost žádostí imigrantů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Náš přehled třinácti studií stávek ve veřejné dopravě demonstruje, že vliv stávky na počet pasažérů, kteří využívají veřejné dopravy, variuje a může být jak dočasný, tak stálý.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Tyto výsledky jsou konzistentní s dalšími podobnými studiemi, provedenými v jiných zemích (zdroje).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Tato studie jasně ilustruje nevýhody rodinného vlastnictví maloobchodního podniku.</a:t>
            </a:r>
          </a:p>
          <a:p>
            <a:pPr marL="571500" indent="-571500">
              <a:buFont typeface="+mj-lt"/>
              <a:buAutoNum type="romanUcPeriod"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Co je v Závěru akceptovatelné?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8" y="1752600"/>
            <a:ext cx="4042792" cy="640080"/>
          </a:xfrm>
        </p:spPr>
        <p:txBody>
          <a:bodyPr/>
          <a:lstStyle/>
          <a:p>
            <a:r>
              <a:rPr lang="cs-CZ" dirty="0" smtClean="0"/>
              <a:t>Spojte ukázku s předchozím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11560" y="3573016"/>
            <a:ext cx="3888432" cy="57606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611560" y="3573016"/>
            <a:ext cx="3888432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H="1">
            <a:off x="611560" y="3573016"/>
            <a:ext cx="3888432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611560" y="6165304"/>
            <a:ext cx="3888432" cy="504056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611560" y="6165304"/>
            <a:ext cx="3888432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>
            <a:off x="611560" y="6165304"/>
            <a:ext cx="3816424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932040" y="25649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932040" y="32129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932040" y="39330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932040" y="46531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932040" y="54452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932040" y="602128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8" grpId="0" uiExpand="1" build="p" animBg="1"/>
      <p:bldP spid="11" grpId="0" animBg="1"/>
      <p:bldP spid="17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 5 na Seminář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Vypracování kompletní seminární práce vč. abstraktu</a:t>
            </a:r>
          </a:p>
          <a:p>
            <a:r>
              <a:rPr lang="cs-CZ" dirty="0" smtClean="0"/>
              <a:t>Obsah na základě doporučení z přednášek a seminářů</a:t>
            </a:r>
          </a:p>
          <a:p>
            <a:r>
              <a:rPr lang="cs-CZ" dirty="0" smtClean="0"/>
              <a:t>Rozsah 9-10 normostran (tzn. x1800 znaků) (bez titulní strany, obsahu, seznamu literatury, ale </a:t>
            </a:r>
            <a:r>
              <a:rPr lang="cs-CZ" u="sng" dirty="0" smtClean="0"/>
              <a:t>včetně poznámek pod čarou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Jednotná bibliografie</a:t>
            </a:r>
          </a:p>
          <a:p>
            <a:r>
              <a:rPr lang="cs-CZ" dirty="0" smtClean="0"/>
              <a:t>Termíny pro odevzdání do 4.12., 23:59 hod.</a:t>
            </a:r>
          </a:p>
          <a:p>
            <a:r>
              <a:rPr lang="cs-CZ" dirty="0" smtClean="0"/>
              <a:t>Další seminář – pondělí 7.12., 8:00, U41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Obecná evaluace druhého úkolu (úvodu sem. práce) – komentáře a doporučení</a:t>
            </a:r>
          </a:p>
          <a:p>
            <a:endParaRPr lang="cs-CZ" dirty="0" smtClean="0"/>
          </a:p>
          <a:p>
            <a:r>
              <a:rPr lang="cs-CZ" dirty="0" smtClean="0"/>
              <a:t>Cvičení a ukázky jak zpracovávat další části seminární práce – abstrakt, struktura, „tělo“</a:t>
            </a:r>
          </a:p>
          <a:p>
            <a:endParaRPr lang="cs-CZ" dirty="0" smtClean="0"/>
          </a:p>
          <a:p>
            <a:r>
              <a:rPr lang="cs-CZ" dirty="0" smtClean="0"/>
              <a:t>Zadání písemného úkolu č. 5 na Seminář 5?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Odevzdané úvody – obecné pozn.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ym typeface="Wingdings" pitchFamily="2" charset="2"/>
              </a:rPr>
              <a:t>Absence výzkumných rámců/teorií/konceptů</a:t>
            </a:r>
          </a:p>
          <a:p>
            <a:r>
              <a:rPr lang="cs-CZ" dirty="0" smtClean="0"/>
              <a:t>Moc historie? </a:t>
            </a:r>
            <a:r>
              <a:rPr lang="cs-CZ" dirty="0" smtClean="0">
                <a:sym typeface="Wingdings" pitchFamily="2" charset="2"/>
              </a:rPr>
              <a:t>– můžete se jí vyvarovat, když něco nastíníte v úvodu… když to není nějak zvlášť důležité k položené otázce</a:t>
            </a:r>
          </a:p>
          <a:p>
            <a:r>
              <a:rPr lang="cs-CZ" dirty="0" smtClean="0">
                <a:sym typeface="Wingdings" pitchFamily="2" charset="2"/>
              </a:rPr>
              <a:t>Podkládání svých tvrzení zdroji!! Skoro nikdo a když už, tak neodkazuje na seznam literatury</a:t>
            </a:r>
          </a:p>
          <a:p>
            <a:r>
              <a:rPr lang="cs-CZ" dirty="0" smtClean="0">
                <a:sym typeface="Wingdings" pitchFamily="2" charset="2"/>
              </a:rPr>
              <a:t>Problematika nezaměřených popisných prací – někdy jsou i špatně vymezeny (časově, obsahově, tematicky)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 – příklad (opak.)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cs-CZ" sz="3000" dirty="0" smtClean="0"/>
              <a:t>(Anotace/abstrakt)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Úvod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Teorie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(Data a metody)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Praktická část – analýza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Závěr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Bibliografie</a:t>
            </a:r>
          </a:p>
          <a:p>
            <a:pPr marL="514350" indent="-514350" eaLnBrk="1" fontAlgn="auto" hangingPunct="1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r>
              <a:rPr lang="cs-CZ" sz="3000" dirty="0" smtClean="0"/>
              <a:t>Přílohy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5105400" y="1600200"/>
            <a:ext cx="4038600" cy="5257800"/>
          </a:xfrm>
          <a:prstGeom prst="rect">
            <a:avLst/>
          </a:prstGeom>
        </p:spPr>
        <p:txBody>
          <a:bodyPr rtlCol="0">
            <a:normAutofit fontScale="850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formát je velmi častý (především u kvantitativních studií, </a:t>
            </a:r>
            <a:r>
              <a:rPr kumimoji="0" lang="cs-CZ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anglo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cs-CZ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amer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.), ne však nutný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Jistě tak nebude vypadat </a:t>
            </a:r>
            <a:r>
              <a:rPr kumimoji="0" lang="cs-CZ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literature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review, filozof. texty, atp.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Nutné je, aby práce byla logicky strukturována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Každá kapitola musí mít své </a:t>
            </a: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logické místo 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funkci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 ohledem na hlavní výkladovou linku, tezi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9" y="1547744"/>
            <a:ext cx="5616623" cy="533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Psaní odstavců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Každý odstavec má nějaké sdělení/má svoji relevanci v textu</a:t>
            </a:r>
          </a:p>
          <a:p>
            <a:pPr lvl="1"/>
            <a:r>
              <a:rPr lang="cs-CZ" dirty="0" smtClean="0"/>
              <a:t>Jinak je zbytný</a:t>
            </a:r>
          </a:p>
          <a:p>
            <a:pPr lvl="1"/>
            <a:r>
              <a:rPr lang="cs-CZ" dirty="0" smtClean="0"/>
              <a:t>Všechny věty v něm mají svoji relevanci!</a:t>
            </a:r>
          </a:p>
          <a:p>
            <a:r>
              <a:rPr lang="cs-CZ" dirty="0" smtClean="0"/>
              <a:t>Logická posloupnost odstavců</a:t>
            </a:r>
          </a:p>
          <a:p>
            <a:pPr lvl="1"/>
            <a:r>
              <a:rPr lang="cs-CZ" dirty="0" smtClean="0"/>
              <a:t>Různě: </a:t>
            </a:r>
            <a:r>
              <a:rPr lang="cs-CZ" i="1" dirty="0" smtClean="0"/>
              <a:t>popis historické události </a:t>
            </a:r>
            <a:r>
              <a:rPr lang="cs-CZ" dirty="0" smtClean="0"/>
              <a:t>(časová posloupnost, akce-reakce); </a:t>
            </a:r>
            <a:r>
              <a:rPr lang="cs-CZ" i="1" dirty="0" smtClean="0"/>
              <a:t>popis důležitých bodů argumentace</a:t>
            </a:r>
            <a:r>
              <a:rPr lang="cs-CZ" dirty="0" smtClean="0"/>
              <a:t> (nejdůležitější body-</a:t>
            </a:r>
            <a:r>
              <a:rPr lang="en-US" dirty="0" smtClean="0"/>
              <a:t>&gt;</a:t>
            </a:r>
            <a:r>
              <a:rPr lang="cs-CZ" dirty="0" smtClean="0"/>
              <a:t>méně důležité); …</a:t>
            </a:r>
          </a:p>
          <a:p>
            <a:r>
              <a:rPr lang="cs-CZ" dirty="0" smtClean="0"/>
              <a:t>Provázanost/návaznost odstavců</a:t>
            </a:r>
          </a:p>
          <a:p>
            <a:r>
              <a:rPr lang="cs-CZ" dirty="0" smtClean="0"/>
              <a:t>Opakování klíčových slov</a:t>
            </a:r>
          </a:p>
          <a:p>
            <a:pPr lvl="1"/>
            <a:r>
              <a:rPr lang="cs-CZ" dirty="0" smtClean="0"/>
              <a:t>Snižuje pravděpodobnost toho, že píšete o nerelevantních věcech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Být explicitní v detailech a procedurách</a:t>
            </a:r>
          </a:p>
          <a:p>
            <a:r>
              <a:rPr lang="cs-CZ" dirty="0" smtClean="0"/>
              <a:t>Popisuje využitá data, metody a odůvodnění jejich výběru</a:t>
            </a:r>
          </a:p>
          <a:p>
            <a:r>
              <a:rPr lang="cs-CZ" dirty="0" smtClean="0"/>
              <a:t>Zahrnuje ospravedlnění, vysvětlení a (někdy) příklady (pro ilustraci)</a:t>
            </a:r>
          </a:p>
          <a:p>
            <a:r>
              <a:rPr lang="cs-CZ" dirty="0" smtClean="0"/>
              <a:t>(Diskuse limitů použitých metod)</a:t>
            </a:r>
          </a:p>
          <a:p>
            <a:r>
              <a:rPr lang="cs-CZ" dirty="0" smtClean="0"/>
              <a:t>Často se opakující terminologie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k analytické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Zkuste si vytvořit ze svých zjištění přehled/tabulku/schéma</a:t>
            </a:r>
          </a:p>
          <a:p>
            <a:pPr lvl="1"/>
            <a:r>
              <a:rPr lang="cs-CZ" dirty="0" smtClean="0"/>
              <a:t>Zvyšuje to přehlednost</a:t>
            </a:r>
          </a:p>
          <a:p>
            <a:pPr lvl="1"/>
            <a:r>
              <a:rPr lang="cs-CZ" dirty="0" smtClean="0"/>
              <a:t>Lépe se to komentuje</a:t>
            </a:r>
          </a:p>
          <a:p>
            <a:pPr lvl="1"/>
            <a:r>
              <a:rPr lang="cs-CZ" dirty="0" smtClean="0"/>
              <a:t>Potvrdíte si tím, že jste zkoumali navzájem související věci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Komentování dat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1765" y="3573016"/>
            <a:ext cx="5682783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4975" y="3505200"/>
            <a:ext cx="36290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0" y="1556792"/>
            <a:ext cx="5652120" cy="1916832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dirty="0" smtClean="0"/>
              <a:t>Nasměrování (která data komentuji)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a/nebo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naznačení přehledu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dirty="0" smtClean="0"/>
              <a:t>Zdůrazněná zjištění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cs-CZ" sz="2900" baseline="0" dirty="0" smtClean="0"/>
              <a:t>Implikace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5652120" y="1628800"/>
            <a:ext cx="3491880" cy="177281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Úkoly: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000" dirty="0" smtClean="0"/>
              <a:t>Kde začíná komentář dat?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000" baseline="0" dirty="0" smtClean="0"/>
              <a:t>Co je úkolem věty</a:t>
            </a:r>
            <a:r>
              <a:rPr lang="cs-CZ" sz="2000" dirty="0" smtClean="0"/>
              <a:t> 1 a 2?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cs-CZ" sz="2000" baseline="0" dirty="0" smtClean="0"/>
              <a:t>Přiřaďte</a:t>
            </a:r>
            <a:r>
              <a:rPr lang="cs-CZ" sz="2000" dirty="0" smtClean="0"/>
              <a:t> jednotlivé body vlevo ke komentáři.</a:t>
            </a:r>
            <a:endParaRPr lang="cs-CZ" sz="2000" baseline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cs-CZ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1835696" y="4437112"/>
            <a:ext cx="792088" cy="360040"/>
          </a:xfrm>
          <a:prstGeom prst="right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835696" y="4509120"/>
            <a:ext cx="3528392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4725144"/>
            <a:ext cx="2483768" cy="216024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0" y="1556792"/>
            <a:ext cx="5364088" cy="864096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483768" y="4725144"/>
            <a:ext cx="2880320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0" y="4941168"/>
            <a:ext cx="5364088" cy="504056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5445224"/>
            <a:ext cx="1475656" cy="216024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475656" y="5445224"/>
            <a:ext cx="3888432" cy="216024"/>
          </a:xfrm>
          <a:prstGeom prst="rect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0" y="5661248"/>
            <a:ext cx="3888432" cy="216024"/>
          </a:xfrm>
          <a:prstGeom prst="rect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923928" y="5661248"/>
            <a:ext cx="1440160" cy="216024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0" y="5877272"/>
            <a:ext cx="5364088" cy="980728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0" y="2924944"/>
            <a:ext cx="1907704" cy="504056"/>
          </a:xfrm>
          <a:prstGeom prst="rect">
            <a:avLst/>
          </a:prstGeom>
          <a:solidFill>
            <a:srgbClr val="FFFF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0" y="2420888"/>
            <a:ext cx="3275856" cy="504056"/>
          </a:xfrm>
          <a:prstGeom prst="rect">
            <a:avLst/>
          </a:prstGeom>
          <a:solidFill>
            <a:srgbClr val="00B05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3947</TotalTime>
  <Words>701</Words>
  <Application>Microsoft Office PowerPoint</Application>
  <PresentationFormat>Předvádění na obrazovce (4:3)</PresentationFormat>
  <Paragraphs>100</Paragraphs>
  <Slides>12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Seminář 4 – struktura odborného textu</vt:lpstr>
      <vt:lpstr>Obsah</vt:lpstr>
      <vt:lpstr>Odevzdané úvody – obecné pozn.</vt:lpstr>
      <vt:lpstr>Struktura práce – příklad (opak.)</vt:lpstr>
      <vt:lpstr>Struktura práce</vt:lpstr>
      <vt:lpstr>Psaní odstavců</vt:lpstr>
      <vt:lpstr>Metodologická část</vt:lpstr>
      <vt:lpstr>Pomůcka k analytické části</vt:lpstr>
      <vt:lpstr>Komentování dat</vt:lpstr>
      <vt:lpstr>Závěr seminární práce</vt:lpstr>
      <vt:lpstr>Závěr seminární práce</vt:lpstr>
      <vt:lpstr>Úkol 5 na Seminář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eXample2</dc:creator>
  <cp:lastModifiedBy>eXample2</cp:lastModifiedBy>
  <cp:revision>88</cp:revision>
  <dcterms:created xsi:type="dcterms:W3CDTF">2014-11-06T08:22:50Z</dcterms:created>
  <dcterms:modified xsi:type="dcterms:W3CDTF">2015-11-24T12:51:12Z</dcterms:modified>
</cp:coreProperties>
</file>