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7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57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23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6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52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45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7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18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3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04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3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32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EBDE6-17C8-443E-94EC-C45299B19875}" type="datetimeFigureOut">
              <a:rPr lang="cs-CZ" smtClean="0"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F6980-BE6D-403F-9A33-1D51CAA6B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22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Statistické metody pro vysvětlující 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87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700" y="365125"/>
            <a:ext cx="11925300" cy="1325563"/>
          </a:xfrm>
        </p:spPr>
        <p:txBody>
          <a:bodyPr/>
          <a:lstStyle/>
          <a:p>
            <a:r>
              <a:rPr lang="cs-CZ" dirty="0" smtClean="0"/>
              <a:t>Výsledek logistické regrese: vliv pořadí na zvolení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303369"/>
              </p:ext>
            </p:extLst>
          </p:nvPr>
        </p:nvGraphicFramePr>
        <p:xfrm>
          <a:off x="139702" y="1498602"/>
          <a:ext cx="11760197" cy="5144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4500"/>
                <a:gridCol w="2711899"/>
                <a:gridCol w="2711899"/>
                <a:gridCol w="2711899"/>
              </a:tblGrid>
              <a:tr h="380574"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B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Exp (B)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Konstanta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-3.388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.0340***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.076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Strany v NR SR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1.848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6.349***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.080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Žena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-.048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.953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.097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7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Obhajoba mandátu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2.371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10.709***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.084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Pozice</a:t>
                      </a:r>
                      <a:r>
                        <a:rPr lang="sk-SK" sz="2400" dirty="0" smtClean="0">
                          <a:effectLst/>
                        </a:rPr>
                        <a:t> </a:t>
                      </a:r>
                      <a:r>
                        <a:rPr lang="sk-SK" sz="2400" dirty="0">
                          <a:effectLst/>
                        </a:rPr>
                        <a:t>na listine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První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.560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1.750**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.183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Druhá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.167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1.182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0.204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Predposlední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.192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1.211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0.203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Poslední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.395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1.485*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0.195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R</a:t>
                      </a:r>
                      <a:r>
                        <a:rPr lang="sk-SK" sz="2400" baseline="30000">
                          <a:effectLst/>
                        </a:rPr>
                        <a:t>2 </a:t>
                      </a:r>
                      <a:r>
                        <a:rPr lang="sk-SK" sz="2400">
                          <a:effectLst/>
                        </a:rPr>
                        <a:t>Nagelkerke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.337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0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8,881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09938" y="6581001"/>
            <a:ext cx="22397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p &lt; .05, ** p &lt; .01, *** p &lt; .001.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64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říkají jednotlivá čísla?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Konstanta: jak se liší šance kandidáta na zvolení, pokud jsou hodnoty nezávisle proměnných nulové oproti ostatním kandidátům</a:t>
            </a:r>
          </a:p>
          <a:p>
            <a:pPr lvl="1"/>
            <a:r>
              <a:rPr lang="cs-CZ" dirty="0" smtClean="0"/>
              <a:t>Muž ze strany, která není v NR, který neobhajuje mandát a je někde uprostřed listiny by měl dostat 0,42% hlasů</a:t>
            </a:r>
          </a:p>
          <a:p>
            <a:r>
              <a:rPr lang="sk-SK" dirty="0" smtClean="0">
                <a:effectLst/>
              </a:rPr>
              <a:t>Strany v NR SR: je to </a:t>
            </a:r>
            <a:r>
              <a:rPr lang="sk-SK" dirty="0" err="1" smtClean="0">
                <a:effectLst/>
              </a:rPr>
              <a:t>dummy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proměnná</a:t>
            </a:r>
            <a:r>
              <a:rPr lang="sk-SK" dirty="0" smtClean="0">
                <a:effectLst/>
              </a:rPr>
              <a:t> (kandidát je nebo </a:t>
            </a:r>
            <a:r>
              <a:rPr lang="sk-SK" dirty="0" err="1" smtClean="0">
                <a:effectLst/>
              </a:rPr>
              <a:t>není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členem</a:t>
            </a:r>
            <a:r>
              <a:rPr lang="sk-SK" dirty="0" smtClean="0">
                <a:effectLst/>
              </a:rPr>
              <a:t>), člen strany </a:t>
            </a:r>
            <a:r>
              <a:rPr lang="sk-SK" dirty="0" err="1" smtClean="0">
                <a:effectLst/>
              </a:rPr>
              <a:t>zastoupené</a:t>
            </a:r>
            <a:r>
              <a:rPr lang="sk-SK" dirty="0" smtClean="0">
                <a:effectLst/>
              </a:rPr>
              <a:t> v NR má 6 vyšší šanci na zvolení než kandidát, </a:t>
            </a:r>
            <a:r>
              <a:rPr lang="sk-SK" dirty="0" err="1" smtClean="0">
                <a:effectLst/>
              </a:rPr>
              <a:t>který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není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členem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takové</a:t>
            </a:r>
            <a:r>
              <a:rPr lang="sk-SK" dirty="0" smtClean="0">
                <a:effectLst/>
              </a:rPr>
              <a:t> strany (</a:t>
            </a:r>
            <a:r>
              <a:rPr lang="sk-SK" dirty="0" err="1" smtClean="0">
                <a:effectLst/>
              </a:rPr>
              <a:t>pokud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se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neliší</a:t>
            </a:r>
            <a:r>
              <a:rPr lang="sk-SK" dirty="0" smtClean="0">
                <a:effectLst/>
              </a:rPr>
              <a:t> v </a:t>
            </a:r>
            <a:r>
              <a:rPr lang="sk-SK" dirty="0" err="1" smtClean="0">
                <a:effectLst/>
              </a:rPr>
              <a:t>ničem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dalším</a:t>
            </a:r>
            <a:r>
              <a:rPr lang="sk-SK" dirty="0" smtClean="0">
                <a:effectLst/>
              </a:rPr>
              <a:t>)</a:t>
            </a:r>
          </a:p>
          <a:p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R2: jak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regresní analýza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vysvětluje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rozdíly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kandidáty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zisku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hlasů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(od 0 do 1), čím vyšší tím lepší</a:t>
            </a:r>
          </a:p>
          <a:p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počet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případů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analýze (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nesmí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zůstat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přiliš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mnoho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prázdných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buněk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kontingenční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tabulce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Hvězdičky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signifikance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nutné, ale trval na tom oponent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32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49752"/>
              </p:ext>
            </p:extLst>
          </p:nvPr>
        </p:nvGraphicFramePr>
        <p:xfrm>
          <a:off x="139699" y="110066"/>
          <a:ext cx="11887201" cy="6949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667"/>
                <a:gridCol w="3028248"/>
                <a:gridCol w="2726286"/>
                <a:gridCol w="3556000"/>
              </a:tblGrid>
              <a:tr h="68601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nominální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ordinální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kardinální</a:t>
                      </a:r>
                      <a:endParaRPr lang="cs-CZ" sz="2400" dirty="0"/>
                    </a:p>
                  </a:txBody>
                  <a:tcPr/>
                </a:tc>
              </a:tr>
              <a:tr h="1184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Co, kdo, kolik?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četnosti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Četnosti, medián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Průměr, směrodatná odchylka, medián, kvantily,</a:t>
                      </a:r>
                      <a:r>
                        <a:rPr lang="cs-CZ" sz="2400" baseline="0" dirty="0" smtClean="0"/>
                        <a:t> šikmost, strmost</a:t>
                      </a:r>
                      <a:r>
                        <a:rPr lang="cs-CZ" sz="240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</a:tr>
              <a:tr h="68601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histogram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histogram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Histogram, </a:t>
                      </a:r>
                      <a:r>
                        <a:rPr lang="cs-CZ" sz="2400" dirty="0" err="1" smtClean="0"/>
                        <a:t>boxplot</a:t>
                      </a:r>
                      <a:endParaRPr lang="cs-CZ" sz="2400" dirty="0"/>
                    </a:p>
                  </a:txBody>
                  <a:tcPr/>
                </a:tc>
              </a:tr>
              <a:tr h="68601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Jak spolu souvisí?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Kontingenční</a:t>
                      </a:r>
                      <a:r>
                        <a:rPr lang="cs-CZ" sz="2400" baseline="0" dirty="0" smtClean="0"/>
                        <a:t> tabulka, chí-kvadrát, </a:t>
                      </a:r>
                      <a:r>
                        <a:rPr lang="cs-CZ" sz="2400" baseline="0" dirty="0" err="1" smtClean="0"/>
                        <a:t>Cramerovo</a:t>
                      </a:r>
                      <a:r>
                        <a:rPr lang="cs-CZ" sz="2400" baseline="0" dirty="0" smtClean="0"/>
                        <a:t> v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Kendallův</a:t>
                      </a:r>
                      <a:r>
                        <a:rPr lang="cs-CZ" sz="2400" baseline="0" dirty="0" smtClean="0"/>
                        <a:t> korelační koeficient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Pearsonův</a:t>
                      </a:r>
                      <a:r>
                        <a:rPr lang="cs-CZ" sz="2400" baseline="0" dirty="0" smtClean="0"/>
                        <a:t> korelační koeficient, faktorová analýza, shluková analýza</a:t>
                      </a:r>
                      <a:endParaRPr lang="cs-CZ" sz="2400" dirty="0"/>
                    </a:p>
                  </a:txBody>
                  <a:tcPr/>
                </a:tc>
              </a:tr>
              <a:tr h="686010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Sloupcový graf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Sloupcový graf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Bodový graf</a:t>
                      </a:r>
                      <a:endParaRPr lang="cs-CZ" sz="2400" dirty="0"/>
                    </a:p>
                  </a:txBody>
                  <a:tcPr/>
                </a:tc>
              </a:tr>
              <a:tr h="68601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Proč?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Binomiální</a:t>
                      </a:r>
                      <a:r>
                        <a:rPr lang="cs-CZ" sz="2400" dirty="0" smtClean="0"/>
                        <a:t> nebo </a:t>
                      </a:r>
                      <a:r>
                        <a:rPr lang="cs-CZ" sz="2400" dirty="0" err="1" smtClean="0"/>
                        <a:t>multinomiální</a:t>
                      </a:r>
                      <a:r>
                        <a:rPr lang="cs-CZ" sz="2400" dirty="0" smtClean="0"/>
                        <a:t> logistická regrese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Ordinální logistická regrese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Lineární regrese</a:t>
                      </a:r>
                      <a:endParaRPr lang="cs-CZ" sz="2400" dirty="0"/>
                    </a:p>
                  </a:txBody>
                  <a:tcPr/>
                </a:tc>
              </a:tr>
              <a:tr h="686010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Graf</a:t>
                      </a:r>
                      <a:r>
                        <a:rPr lang="cs-CZ" sz="2400" baseline="0" dirty="0" smtClean="0"/>
                        <a:t> odhadnutých hodnot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Graf</a:t>
                      </a:r>
                      <a:r>
                        <a:rPr lang="cs-CZ" sz="2400" baseline="0" dirty="0" smtClean="0"/>
                        <a:t> odhadnutých hodnot</a:t>
                      </a:r>
                      <a:endParaRPr lang="cs-CZ" sz="2400" dirty="0" smtClean="0"/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Graf</a:t>
                      </a:r>
                      <a:r>
                        <a:rPr lang="cs-CZ" sz="2400" baseline="0" dirty="0" smtClean="0"/>
                        <a:t> odhadnutých hodnot</a:t>
                      </a:r>
                      <a:endParaRPr lang="cs-CZ" sz="2400" dirty="0" smtClean="0"/>
                    </a:p>
                    <a:p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26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Přiklad výzkumu: vliv abecedního pořadí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Spravedlivé volby poskytují rovnost voličům i kandidátům</a:t>
            </a:r>
          </a:p>
          <a:p>
            <a:r>
              <a:rPr lang="cs-CZ" dirty="0" smtClean="0"/>
              <a:t>Voliči při čtení lístků</a:t>
            </a:r>
          </a:p>
          <a:p>
            <a:pPr lvl="1"/>
            <a:r>
              <a:rPr lang="cs-CZ" dirty="0" smtClean="0"/>
              <a:t>Jsou líní a přečtou si a zatrhnou jen několik málo jmen</a:t>
            </a:r>
          </a:p>
          <a:p>
            <a:pPr lvl="1"/>
            <a:r>
              <a:rPr lang="cs-CZ" dirty="0" smtClean="0"/>
              <a:t>Jsou nerozhodní a projdou celou listinou a nakonec zaškrtnou ty na konci</a:t>
            </a:r>
          </a:p>
          <a:p>
            <a:r>
              <a:rPr lang="cs-CZ" dirty="0" smtClean="0"/>
              <a:t>Kandidáti na prvních a posledních místech tedy mohou být zvýhodněni</a:t>
            </a:r>
          </a:p>
          <a:p>
            <a:pPr lvl="1"/>
            <a:r>
              <a:rPr lang="cs-CZ" dirty="0" smtClean="0"/>
              <a:t>Není problémem, pokud jsou kandidáti řazeni stranami (první kandidáti mají být zvýhodněni)</a:t>
            </a:r>
          </a:p>
          <a:p>
            <a:pPr lvl="1"/>
            <a:r>
              <a:rPr lang="cs-CZ" dirty="0" smtClean="0"/>
              <a:t> problém při abecedním řazení</a:t>
            </a:r>
          </a:p>
          <a:p>
            <a:pPr lvl="2"/>
            <a:r>
              <a:rPr lang="cs-CZ" dirty="0" smtClean="0"/>
              <a:t>Příklad slovenských regionálních voleb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76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Jaký vliv má abecední pořadí na počet hlasů, které kandidáti získají?</a:t>
            </a:r>
          </a:p>
          <a:p>
            <a:pPr lvl="1"/>
            <a:r>
              <a:rPr lang="cs-CZ" dirty="0" smtClean="0"/>
              <a:t>Lineární regrese</a:t>
            </a:r>
          </a:p>
          <a:p>
            <a:r>
              <a:rPr lang="cs-CZ" dirty="0" smtClean="0"/>
              <a:t>Jaký vliv </a:t>
            </a:r>
            <a:r>
              <a:rPr lang="cs-CZ" dirty="0" smtClean="0"/>
              <a:t>má abecední pořadí na šanci na zvolení jednotlivých kandidátů?</a:t>
            </a:r>
          </a:p>
          <a:p>
            <a:pPr lvl="1"/>
            <a:r>
              <a:rPr lang="cs-CZ" dirty="0" smtClean="0"/>
              <a:t>Logistická regrese</a:t>
            </a:r>
          </a:p>
          <a:p>
            <a:pPr marL="0" indent="0">
              <a:buNone/>
            </a:pPr>
            <a:r>
              <a:rPr lang="cs-CZ" dirty="0" smtClean="0"/>
              <a:t>Hypotéza</a:t>
            </a:r>
            <a:endParaRPr lang="cs-CZ" dirty="0"/>
          </a:p>
          <a:p>
            <a:r>
              <a:rPr lang="sk-SK" b="1" dirty="0" smtClean="0"/>
              <a:t>H1:</a:t>
            </a:r>
            <a:r>
              <a:rPr lang="sk-SK" dirty="0" smtClean="0"/>
              <a:t> </a:t>
            </a:r>
            <a:r>
              <a:rPr lang="sk-SK" i="1" dirty="0"/>
              <a:t>Vo </a:t>
            </a:r>
            <a:r>
              <a:rPr lang="sk-SK" i="1" dirty="0" err="1" smtClean="0"/>
              <a:t>volbách</a:t>
            </a:r>
            <a:r>
              <a:rPr lang="sk-SK" i="1" dirty="0" smtClean="0"/>
              <a:t> </a:t>
            </a:r>
            <a:r>
              <a:rPr lang="sk-SK" i="1" dirty="0"/>
              <a:t>do VÚC </a:t>
            </a:r>
            <a:r>
              <a:rPr lang="sk-SK" i="1" dirty="0" err="1" smtClean="0"/>
              <a:t>jsou</a:t>
            </a:r>
            <a:r>
              <a:rPr lang="sk-SK" i="1" dirty="0" smtClean="0"/>
              <a:t> </a:t>
            </a:r>
            <a:r>
              <a:rPr lang="sk-SK" i="1" dirty="0" err="1" smtClean="0"/>
              <a:t>zvýhodnění</a:t>
            </a:r>
            <a:r>
              <a:rPr lang="sk-SK" i="1" dirty="0" smtClean="0"/>
              <a:t> </a:t>
            </a:r>
            <a:r>
              <a:rPr lang="sk-SK" i="1" dirty="0"/>
              <a:t>kandidáti na posty krajských </a:t>
            </a:r>
            <a:r>
              <a:rPr lang="sk-SK" i="1" dirty="0" err="1" smtClean="0"/>
              <a:t>zastupiteľů</a:t>
            </a:r>
            <a:r>
              <a:rPr lang="sk-SK" i="1" dirty="0" smtClean="0"/>
              <a:t> </a:t>
            </a:r>
            <a:r>
              <a:rPr lang="sk-SK" i="1" dirty="0" err="1" smtClean="0"/>
              <a:t>umístění</a:t>
            </a:r>
            <a:r>
              <a:rPr lang="sk-SK" i="1" dirty="0" smtClean="0"/>
              <a:t> na </a:t>
            </a:r>
            <a:r>
              <a:rPr lang="sk-SK" i="1" dirty="0" err="1" smtClean="0"/>
              <a:t>zaátku</a:t>
            </a:r>
            <a:r>
              <a:rPr lang="sk-SK" i="1" dirty="0" smtClean="0"/>
              <a:t> a konci listiny oproti </a:t>
            </a:r>
            <a:r>
              <a:rPr lang="sk-SK" i="1" dirty="0" err="1" smtClean="0"/>
              <a:t>kandidátům</a:t>
            </a:r>
            <a:r>
              <a:rPr lang="sk-SK" i="1" dirty="0" smtClean="0"/>
              <a:t> </a:t>
            </a:r>
            <a:r>
              <a:rPr lang="sk-SK" i="1" dirty="0" err="1" smtClean="0"/>
              <a:t>prostřed</a:t>
            </a:r>
            <a:r>
              <a:rPr lang="sk-SK" i="1" dirty="0" smtClean="0"/>
              <a:t> listiny.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69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361814"/>
              </p:ext>
            </p:extLst>
          </p:nvPr>
        </p:nvGraphicFramePr>
        <p:xfrm>
          <a:off x="317497" y="1143000"/>
          <a:ext cx="5406588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4550"/>
                <a:gridCol w="2012038"/>
              </a:tblGrid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VÚC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2013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Bratislavský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44 (18)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Trnavský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40 (7)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Trenčiansky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45 (9)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Nitriansky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54 (8)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Žilinský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57 (11)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Banskobystrický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49 (13)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Prešovský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62 (13)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>
                          <a:effectLst/>
                        </a:rPr>
                        <a:t>Košický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2800" dirty="0">
                          <a:effectLst/>
                        </a:rPr>
                        <a:t>57 (11)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7497" y="27682"/>
            <a:ext cx="9042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cs-CZ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Kolik</a:t>
            </a: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k-SK" altLang="cs-CZ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kde volí </a:t>
            </a:r>
            <a:r>
              <a:rPr kumimoji="0" lang="sk-SK" altLang="cs-CZ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zastupitelů</a:t>
            </a: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(v </a:t>
            </a:r>
            <a:r>
              <a:rPr kumimoji="0" lang="sk-SK" altLang="cs-CZ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závorkách</a:t>
            </a: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počet </a:t>
            </a:r>
            <a:r>
              <a:rPr kumimoji="0" lang="sk-SK" altLang="cs-CZ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obvodů</a:t>
            </a:r>
            <a:r>
              <a:rPr kumimoji="0" lang="sk-SK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 kraji) </a:t>
            </a:r>
            <a:endParaRPr kumimoji="0" lang="sk-SK" alt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869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 o kandidátech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767158"/>
              </p:ext>
            </p:extLst>
          </p:nvPr>
        </p:nvGraphicFramePr>
        <p:xfrm>
          <a:off x="482600" y="1690690"/>
          <a:ext cx="11353799" cy="4659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0904"/>
                <a:gridCol w="1910965"/>
                <a:gridCol w="1910965"/>
                <a:gridCol w="1910965"/>
              </a:tblGrid>
              <a:tr h="665616">
                <a:tc>
                  <a:txBody>
                    <a:bodyPr/>
                    <a:lstStyle/>
                    <a:p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2005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2009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2013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Muži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2304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2764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2089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Ženy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529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709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486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Zvolení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412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408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408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err="1" smtClean="0">
                          <a:effectLst/>
                        </a:rPr>
                        <a:t>Držitelé</a:t>
                      </a:r>
                      <a:r>
                        <a:rPr lang="sk-SK" sz="2800" dirty="0" smtClean="0">
                          <a:effectLst/>
                        </a:rPr>
                        <a:t> </a:t>
                      </a:r>
                      <a:r>
                        <a:rPr lang="sk-SK" sz="2800" dirty="0">
                          <a:effectLst/>
                        </a:rPr>
                        <a:t>krajských </a:t>
                      </a:r>
                      <a:r>
                        <a:rPr lang="sk-SK" sz="2800" dirty="0" err="1" smtClean="0">
                          <a:effectLst/>
                        </a:rPr>
                        <a:t>mandátů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259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339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309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Kandidáti za strany v NR SR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1650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1093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790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err="1" smtClean="0">
                          <a:effectLst/>
                        </a:rPr>
                        <a:t>Celkem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2833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3473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2575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Graf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8"/>
          <a:stretch>
            <a:fillRect/>
          </a:stretch>
        </p:blipFill>
        <p:spPr bwMode="auto">
          <a:xfrm>
            <a:off x="4763" y="4763"/>
            <a:ext cx="121872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25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050" y="123825"/>
            <a:ext cx="11391900" cy="1325563"/>
          </a:xfrm>
        </p:spPr>
        <p:txBody>
          <a:bodyPr/>
          <a:lstStyle/>
          <a:p>
            <a:r>
              <a:rPr lang="cs-CZ" dirty="0" smtClean="0"/>
              <a:t>Výsledek lineární regrese: vliv pořadí na zisk hlasů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968283"/>
              </p:ext>
            </p:extLst>
          </p:nvPr>
        </p:nvGraphicFramePr>
        <p:xfrm>
          <a:off x="400050" y="1577352"/>
          <a:ext cx="11391900" cy="4751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8655"/>
                <a:gridCol w="2876368"/>
                <a:gridCol w="2636877"/>
              </a:tblGrid>
              <a:tr h="359834"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B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SE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Konstanta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.420***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.040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Strany v NR SR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.450***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.050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Žena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-.100*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.070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Obhajoba mandátu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.850***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.090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Pozice</a:t>
                      </a:r>
                      <a:r>
                        <a:rPr lang="sk-SK" sz="2400" dirty="0" smtClean="0">
                          <a:effectLst/>
                        </a:rPr>
                        <a:t> </a:t>
                      </a:r>
                      <a:r>
                        <a:rPr lang="sk-SK" sz="2400" dirty="0">
                          <a:effectLst/>
                        </a:rPr>
                        <a:t>na </a:t>
                      </a:r>
                      <a:r>
                        <a:rPr lang="sk-SK" sz="2400" dirty="0" err="1" smtClean="0">
                          <a:effectLst/>
                        </a:rPr>
                        <a:t>listině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err="1" smtClean="0">
                          <a:effectLst/>
                        </a:rPr>
                        <a:t>První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2.180***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.150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Druhá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1.140***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.150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Predposlední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1.430***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.150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Poslední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1.190***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.150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R</a:t>
                      </a:r>
                      <a:r>
                        <a:rPr lang="sk-SK" sz="2400" baseline="30000">
                          <a:effectLst/>
                        </a:rPr>
                        <a:t>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.29</a:t>
                      </a:r>
                      <a:r>
                        <a:rPr lang="sk-SK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9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>
                          <a:effectLst/>
                        </a:rPr>
                        <a:t>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 smtClean="0">
                          <a:effectLst/>
                        </a:rPr>
                        <a:t>8881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65951" y="6328428"/>
            <a:ext cx="37593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p &lt; .05, ** p &lt; .01, *** p &lt; .001.</a:t>
            </a:r>
            <a:endParaRPr kumimoji="0" lang="en-US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5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říkají jednotlivá čísla?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Konstanta: kolik hlasů kandidát dostane, pokud jsou hodnoty nezávisle proměnných nulové</a:t>
            </a:r>
          </a:p>
          <a:p>
            <a:pPr lvl="1"/>
            <a:r>
              <a:rPr lang="cs-CZ" dirty="0" smtClean="0"/>
              <a:t>Muž ze strany, která není v NR, který neobhajuje mandát a je někde uprostřed listiny má o 96% nižší šanci na zvolení než ostatní kandidáti</a:t>
            </a:r>
          </a:p>
          <a:p>
            <a:r>
              <a:rPr lang="sk-SK" dirty="0" smtClean="0">
                <a:effectLst/>
              </a:rPr>
              <a:t>Strany v NR SR: je to </a:t>
            </a:r>
            <a:r>
              <a:rPr lang="sk-SK" dirty="0" err="1" smtClean="0">
                <a:effectLst/>
              </a:rPr>
              <a:t>dummy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proměnná</a:t>
            </a:r>
            <a:r>
              <a:rPr lang="sk-SK" dirty="0" smtClean="0">
                <a:effectLst/>
              </a:rPr>
              <a:t> (kandidát je nebo </a:t>
            </a:r>
            <a:r>
              <a:rPr lang="sk-SK" dirty="0" err="1" smtClean="0">
                <a:effectLst/>
              </a:rPr>
              <a:t>není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členem</a:t>
            </a:r>
            <a:r>
              <a:rPr lang="sk-SK" dirty="0" smtClean="0">
                <a:effectLst/>
              </a:rPr>
              <a:t>), člen strany </a:t>
            </a:r>
            <a:r>
              <a:rPr lang="sk-SK" dirty="0" err="1" smtClean="0">
                <a:effectLst/>
              </a:rPr>
              <a:t>zastoupené</a:t>
            </a:r>
            <a:r>
              <a:rPr lang="sk-SK" dirty="0" smtClean="0">
                <a:effectLst/>
              </a:rPr>
              <a:t> v NR má o , </a:t>
            </a:r>
            <a:r>
              <a:rPr lang="sk-SK" dirty="0" err="1" smtClean="0">
                <a:effectLst/>
              </a:rPr>
              <a:t>který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není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členem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takové</a:t>
            </a:r>
            <a:r>
              <a:rPr lang="sk-SK" dirty="0" smtClean="0">
                <a:effectLst/>
              </a:rPr>
              <a:t> strany (</a:t>
            </a:r>
            <a:r>
              <a:rPr lang="sk-SK" dirty="0" err="1" smtClean="0">
                <a:effectLst/>
              </a:rPr>
              <a:t>pokud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se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neliší</a:t>
            </a:r>
            <a:r>
              <a:rPr lang="sk-SK" dirty="0" smtClean="0">
                <a:effectLst/>
              </a:rPr>
              <a:t> v </a:t>
            </a:r>
            <a:r>
              <a:rPr lang="sk-SK" dirty="0" err="1" smtClean="0">
                <a:effectLst/>
              </a:rPr>
              <a:t>ničem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dalším</a:t>
            </a:r>
            <a:r>
              <a:rPr lang="sk-SK" dirty="0" smtClean="0">
                <a:effectLst/>
              </a:rPr>
              <a:t>)</a:t>
            </a:r>
          </a:p>
          <a:p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R2: jak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regresní analýza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vysvětluje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rozdíly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kandidáty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zisku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hlasů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(od 0 do 1), čím vyšší tím lepší</a:t>
            </a:r>
          </a:p>
          <a:p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N: počet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případů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analýze (aspoň 50 + 10 za každou </a:t>
            </a:r>
            <a:r>
              <a:rPr lang="sk-SK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promnnou</a:t>
            </a:r>
            <a:r>
              <a:rPr lang="sk-SK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Hvězdičky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signifikance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zde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k-SK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</a:t>
            </a:r>
            <a:r>
              <a:rPr lang="sk-SK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nutné, ale trval na tom oponent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702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767</Words>
  <Application>Microsoft Office PowerPoint</Application>
  <PresentationFormat>Širokoúhlá obrazovka</PresentationFormat>
  <Paragraphs>178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Statistické metody pro vysvětlující otázky</vt:lpstr>
      <vt:lpstr>Prezentace aplikace PowerPoint</vt:lpstr>
      <vt:lpstr>Přiklad výzkumu: vliv abecedního pořadí</vt:lpstr>
      <vt:lpstr>Otázky</vt:lpstr>
      <vt:lpstr>Prezentace aplikace PowerPoint</vt:lpstr>
      <vt:lpstr>Základní údaje o kandidátech</vt:lpstr>
      <vt:lpstr>Prezentace aplikace PowerPoint</vt:lpstr>
      <vt:lpstr>Výsledek lineární regrese: vliv pořadí na zisk hlasů</vt:lpstr>
      <vt:lpstr>Co říkají jednotlivá čísla?</vt:lpstr>
      <vt:lpstr>Výsledek logistické regrese: vliv pořadí na zvolení</vt:lpstr>
      <vt:lpstr>Co říkají jednotlivá čísla?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Statistické metody pro vysvětlující otázky</dc:title>
  <dc:creator>Petr Voda</dc:creator>
  <cp:lastModifiedBy>Petr Voda</cp:lastModifiedBy>
  <cp:revision>9</cp:revision>
  <dcterms:created xsi:type="dcterms:W3CDTF">2015-12-08T10:49:02Z</dcterms:created>
  <dcterms:modified xsi:type="dcterms:W3CDTF">2015-12-08T12:15:20Z</dcterms:modified>
</cp:coreProperties>
</file>