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29C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7" autoAdjust="0"/>
    <p:restoredTop sz="94660"/>
  </p:normalViewPr>
  <p:slideViewPr>
    <p:cSldViewPr snapToGrid="0">
      <p:cViewPr varScale="1">
        <p:scale>
          <a:sx n="75" d="100"/>
          <a:sy n="75" d="100"/>
        </p:scale>
        <p:origin x="-53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2E4D6-9B29-492B-9447-0101E8885E54}" type="datetimeFigureOut">
              <a:rPr lang="en-GB" smtClean="0"/>
              <a:pPr/>
              <a:t>23/11/2015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BB38B-4FB3-4AC8-B0BB-A93795DC9F0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526518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2E4D6-9B29-492B-9447-0101E8885E54}" type="datetimeFigureOut">
              <a:rPr lang="en-GB" smtClean="0"/>
              <a:pPr/>
              <a:t>23/11/2015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BB38B-4FB3-4AC8-B0BB-A93795DC9F0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238729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2E4D6-9B29-492B-9447-0101E8885E54}" type="datetimeFigureOut">
              <a:rPr lang="en-GB" smtClean="0"/>
              <a:pPr/>
              <a:t>23/11/2015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BB38B-4FB3-4AC8-B0BB-A93795DC9F0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672672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2E4D6-9B29-492B-9447-0101E8885E54}" type="datetimeFigureOut">
              <a:rPr lang="en-GB" smtClean="0"/>
              <a:pPr/>
              <a:t>23/11/2015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BB38B-4FB3-4AC8-B0BB-A93795DC9F0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936158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2E4D6-9B29-492B-9447-0101E8885E54}" type="datetimeFigureOut">
              <a:rPr lang="en-GB" smtClean="0"/>
              <a:pPr/>
              <a:t>23/11/2015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BB38B-4FB3-4AC8-B0BB-A93795DC9F0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777747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2E4D6-9B29-492B-9447-0101E8885E54}" type="datetimeFigureOut">
              <a:rPr lang="en-GB" smtClean="0"/>
              <a:pPr/>
              <a:t>23/11/2015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BB38B-4FB3-4AC8-B0BB-A93795DC9F0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686811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2E4D6-9B29-492B-9447-0101E8885E54}" type="datetimeFigureOut">
              <a:rPr lang="en-GB" smtClean="0"/>
              <a:pPr/>
              <a:t>23/11/2015</a:t>
            </a:fld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BB38B-4FB3-4AC8-B0BB-A93795DC9F0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148202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2E4D6-9B29-492B-9447-0101E8885E54}" type="datetimeFigureOut">
              <a:rPr lang="en-GB" smtClean="0"/>
              <a:pPr/>
              <a:t>23/11/2015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BB38B-4FB3-4AC8-B0BB-A93795DC9F0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74799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2E4D6-9B29-492B-9447-0101E8885E54}" type="datetimeFigureOut">
              <a:rPr lang="en-GB" smtClean="0"/>
              <a:pPr/>
              <a:t>23/11/2015</a:t>
            </a:fld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BB38B-4FB3-4AC8-B0BB-A93795DC9F0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268255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2E4D6-9B29-492B-9447-0101E8885E54}" type="datetimeFigureOut">
              <a:rPr lang="en-GB" smtClean="0"/>
              <a:pPr/>
              <a:t>23/11/2015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BB38B-4FB3-4AC8-B0BB-A93795DC9F0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551401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2E4D6-9B29-492B-9447-0101E8885E54}" type="datetimeFigureOut">
              <a:rPr lang="en-GB" smtClean="0"/>
              <a:pPr/>
              <a:t>23/11/2015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BB38B-4FB3-4AC8-B0BB-A93795DC9F0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737325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2E4D6-9B29-492B-9447-0101E8885E54}" type="datetimeFigureOut">
              <a:rPr lang="en-GB" smtClean="0"/>
              <a:pPr/>
              <a:t>23/11/2015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BB38B-4FB3-4AC8-B0BB-A93795DC9F0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698133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z.sputniknews.com/svet/20150830/1025772.html" TargetMode="External"/><Relationship Id="rId2" Type="http://schemas.openxmlformats.org/officeDocument/2006/relationships/hyperlink" Target="http://zpravy.idnes.cz/bouchani-do-stolu-neni-pro-mne-rekl-v-rozhovoru-novy-prezident-chorvatska-1tt-/zahranicni.aspx?c=A100121_180148_zahranicni_btw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zlatepisky.com/data/uploads/bulharsko_vlaj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9675" y="2647580"/>
            <a:ext cx="5902325" cy="3888157"/>
          </a:xfrm>
          <a:prstGeom prst="rect">
            <a:avLst/>
          </a:prstGeom>
          <a:noFill/>
        </p:spPr>
      </p:pic>
      <p:pic>
        <p:nvPicPr>
          <p:cNvPr id="1026" name="Picture 2" descr="http://www.baxoid.estranky.cz/img/original/162/croat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00300"/>
            <a:ext cx="5238750" cy="428625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355601"/>
            <a:ext cx="9144000" cy="863599"/>
          </a:xfrm>
        </p:spPr>
        <p:txBody>
          <a:bodyPr>
            <a:normAutofit fontScale="90000"/>
          </a:bodyPr>
          <a:lstStyle/>
          <a:p>
            <a:r>
              <a:rPr lang="sk-SK" dirty="0" err="1" smtClean="0"/>
              <a:t>Země</a:t>
            </a:r>
            <a:r>
              <a:rPr lang="sk-SK" dirty="0" smtClean="0"/>
              <a:t> </a:t>
            </a:r>
            <a:r>
              <a:rPr lang="sk-SK" dirty="0" err="1" smtClean="0"/>
              <a:t>jihovýchodní</a:t>
            </a:r>
            <a:r>
              <a:rPr lang="sk-SK" dirty="0" smtClean="0"/>
              <a:t> </a:t>
            </a:r>
            <a:r>
              <a:rPr lang="sk-SK" dirty="0" err="1" smtClean="0"/>
              <a:t>Evropy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84300" y="1092200"/>
            <a:ext cx="10807700" cy="3784600"/>
          </a:xfrm>
        </p:spPr>
        <p:txBody>
          <a:bodyPr>
            <a:normAutofit/>
          </a:bodyPr>
          <a:lstStyle/>
          <a:p>
            <a:pPr algn="l"/>
            <a:r>
              <a:rPr lang="sk-SK" sz="3200" i="1" dirty="0" smtClean="0">
                <a:latin typeface="Baskerville Old Face" pitchFamily="18" charset="0"/>
              </a:rPr>
              <a:t>	</a:t>
            </a:r>
          </a:p>
          <a:p>
            <a:pPr algn="l"/>
            <a:r>
              <a:rPr lang="sk-SK" sz="3200" i="1" dirty="0" smtClean="0">
                <a:latin typeface="Baskerville Old Face" pitchFamily="18" charset="0"/>
              </a:rPr>
              <a:t>	</a:t>
            </a:r>
            <a:r>
              <a:rPr lang="sk-SK" sz="4800" i="1" dirty="0" smtClean="0">
                <a:latin typeface="Baskerville Old Face" pitchFamily="18" charset="0"/>
              </a:rPr>
              <a:t>Chorvátsko </a:t>
            </a:r>
            <a:r>
              <a:rPr lang="sk-SK" sz="3200" i="1" dirty="0" smtClean="0">
                <a:latin typeface="Baskerville Old Face" pitchFamily="18" charset="0"/>
              </a:rPr>
              <a:t>	 	</a:t>
            </a:r>
            <a:r>
              <a:rPr lang="sk-SK" sz="4800" i="1" dirty="0" smtClean="0">
                <a:latin typeface="Baskerville Old Face" pitchFamily="18" charset="0"/>
              </a:rPr>
              <a:t>Bulharsko</a:t>
            </a:r>
            <a:endParaRPr lang="sk-SK" sz="4800" i="1" dirty="0">
              <a:latin typeface="Baskerville Old Face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77800" y="2286000"/>
            <a:ext cx="3162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Milan Podmaník 427155</a:t>
            </a:r>
          </a:p>
          <a:p>
            <a:r>
              <a:rPr lang="sk-SK" b="1" dirty="0" smtClean="0"/>
              <a:t>Tomáš </a:t>
            </a:r>
            <a:r>
              <a:rPr lang="sk-SK" b="1" dirty="0" err="1" smtClean="0"/>
              <a:t>Duchoň</a:t>
            </a:r>
            <a:r>
              <a:rPr lang="sk-SK" b="1" dirty="0" smtClean="0"/>
              <a:t> 447454</a:t>
            </a:r>
            <a:endParaRPr lang="sk-SK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7416800" y="2336800"/>
            <a:ext cx="4102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Jakub Dostál  439560</a:t>
            </a:r>
          </a:p>
          <a:p>
            <a:r>
              <a:rPr lang="sk-SK" b="1" dirty="0" smtClean="0"/>
              <a:t>Lucie </a:t>
            </a:r>
            <a:r>
              <a:rPr lang="sk-SK" b="1" dirty="0" err="1" smtClean="0"/>
              <a:t>Řeháková</a:t>
            </a:r>
            <a:r>
              <a:rPr lang="sk-SK" b="1" dirty="0" smtClean="0"/>
              <a:t> 439658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cmbet.net/wp-content/uploads/2014/10/Flag-Pins-Croatia-Bulgaria-259x1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4100" y="330200"/>
            <a:ext cx="9445247" cy="65278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sk-SK" dirty="0" smtClean="0"/>
          </a:p>
          <a:p>
            <a:pPr lvl="1"/>
            <a:endParaRPr lang="sk-SK" dirty="0" smtClean="0"/>
          </a:p>
          <a:p>
            <a:pPr lvl="1"/>
            <a:endParaRPr lang="sk-SK" dirty="0" smtClean="0"/>
          </a:p>
          <a:p>
            <a:pPr lvl="1"/>
            <a:endParaRPr lang="sk-SK" b="1" dirty="0" smtClean="0"/>
          </a:p>
          <a:p>
            <a:pPr lvl="1" algn="ctr">
              <a:buNone/>
            </a:pPr>
            <a:r>
              <a:rPr lang="sk-SK" b="1" dirty="0" smtClean="0"/>
              <a:t>			                   </a:t>
            </a:r>
            <a:r>
              <a:rPr lang="sk-SK" sz="5400" b="1" dirty="0" smtClean="0"/>
              <a:t>Ďakujeme za pozornosť</a:t>
            </a:r>
            <a:endParaRPr lang="sk-SK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					Zdroje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endParaRPr lang="sk-SK" dirty="0" smtClean="0"/>
          </a:p>
          <a:p>
            <a:r>
              <a:rPr lang="cs-CZ" dirty="0" smtClean="0"/>
              <a:t>BBC:1999. </a:t>
            </a:r>
            <a:r>
              <a:rPr lang="en-US" i="1" dirty="0" err="1" smtClean="0"/>
              <a:t>Franjo</a:t>
            </a:r>
            <a:r>
              <a:rPr lang="en-US" i="1" dirty="0" smtClean="0"/>
              <a:t> Tudjman: Father of Croatia </a:t>
            </a:r>
            <a:r>
              <a:rPr lang="sk-SK" i="1" dirty="0" smtClean="0"/>
              <a:t>. </a:t>
            </a:r>
            <a:r>
              <a:rPr lang="sk-SK" dirty="0" smtClean="0"/>
              <a:t>(cit. 2015-11-22). Dostupné z: http://news.bbc.co.uk/2/hi/europe/294990.stm.</a:t>
            </a:r>
            <a:endParaRPr lang="cs-CZ" i="1" dirty="0" smtClean="0"/>
          </a:p>
          <a:p>
            <a:r>
              <a:rPr lang="cs-CZ" dirty="0" smtClean="0"/>
              <a:t>CABADA, Ladislav a kolektiv. </a:t>
            </a:r>
            <a:r>
              <a:rPr lang="cs-CZ" i="1" dirty="0" smtClean="0"/>
              <a:t>Politické systémy zemí střední a východní Evropy</a:t>
            </a:r>
            <a:r>
              <a:rPr lang="cs-CZ" dirty="0" smtClean="0"/>
              <a:t>. 1. </a:t>
            </a:r>
            <a:r>
              <a:rPr lang="cs-CZ" dirty="0" err="1" smtClean="0"/>
              <a:t>vyd</a:t>
            </a:r>
            <a:r>
              <a:rPr lang="cs-CZ" dirty="0" smtClean="0"/>
              <a:t>. Praha : </a:t>
            </a:r>
            <a:r>
              <a:rPr lang="cs-CZ" dirty="0" err="1" smtClean="0"/>
              <a:t>Oeconomica</a:t>
            </a:r>
            <a:r>
              <a:rPr lang="cs-CZ" dirty="0" smtClean="0"/>
              <a:t>, 2008. 432 s. ISBN 978-80-245-1338-1.</a:t>
            </a:r>
          </a:p>
          <a:p>
            <a:r>
              <a:rPr lang="cs-CZ" dirty="0" err="1" smtClean="0"/>
              <a:t>Croatia</a:t>
            </a:r>
            <a:r>
              <a:rPr lang="cs-CZ" dirty="0" smtClean="0"/>
              <a:t>‘s </a:t>
            </a:r>
            <a:r>
              <a:rPr lang="cs-CZ" dirty="0" err="1" smtClean="0"/>
              <a:t>constitution</a:t>
            </a:r>
            <a:endParaRPr lang="cs-CZ" dirty="0" smtClean="0"/>
          </a:p>
          <a:p>
            <a:r>
              <a:rPr lang="cs-CZ" dirty="0" err="1" smtClean="0"/>
              <a:t>EuroZpravy</a:t>
            </a:r>
            <a:r>
              <a:rPr lang="cs-CZ" dirty="0" smtClean="0"/>
              <a:t>: 2015. </a:t>
            </a:r>
            <a:r>
              <a:rPr lang="cs-CZ" i="1" dirty="0" smtClean="0"/>
              <a:t>Vyhoďte diktátora </a:t>
            </a:r>
            <a:r>
              <a:rPr lang="cs-CZ" i="1" dirty="0" err="1" smtClean="0"/>
              <a:t>Tita</a:t>
            </a:r>
            <a:r>
              <a:rPr lang="cs-CZ" i="1" dirty="0" smtClean="0"/>
              <a:t>. Krok nové chorvatské prezidentky vyvolal vášnivou debatu. (cit. 2015-11-22). </a:t>
            </a:r>
            <a:r>
              <a:rPr lang="cs-CZ" dirty="0" smtClean="0"/>
              <a:t>Dostupné z: </a:t>
            </a:r>
            <a:r>
              <a:rPr lang="sk-SK" dirty="0" smtClean="0"/>
              <a:t>http://zahranicni.eurozpravy.cz/eu/113864-vyhodte-diktatora-tita-krok-nove-chorvatske-prezidentky-vyvolal-vasnivou-debatu/..</a:t>
            </a:r>
            <a:endParaRPr lang="cs-CZ" i="1" dirty="0" smtClean="0"/>
          </a:p>
          <a:p>
            <a:r>
              <a:rPr lang="cs-CZ" dirty="0" err="1" smtClean="0"/>
              <a:t>iDnes</a:t>
            </a:r>
            <a:r>
              <a:rPr lang="cs-CZ" dirty="0" smtClean="0"/>
              <a:t>: 2010. </a:t>
            </a:r>
            <a:r>
              <a:rPr lang="sk-SK" i="1" dirty="0" err="1" smtClean="0"/>
              <a:t>Bouchání</a:t>
            </a:r>
            <a:r>
              <a:rPr lang="sk-SK" i="1" dirty="0" smtClean="0"/>
              <a:t> do stolu </a:t>
            </a:r>
            <a:r>
              <a:rPr lang="sk-SK" i="1" dirty="0" err="1" smtClean="0"/>
              <a:t>není</a:t>
            </a:r>
            <a:r>
              <a:rPr lang="sk-SK" i="1" dirty="0" smtClean="0"/>
              <a:t> </a:t>
            </a:r>
            <a:r>
              <a:rPr lang="sk-SK" i="1" dirty="0" err="1" smtClean="0"/>
              <a:t>pro</a:t>
            </a:r>
            <a:r>
              <a:rPr lang="sk-SK" i="1" dirty="0" smtClean="0"/>
              <a:t> mne, </a:t>
            </a:r>
            <a:r>
              <a:rPr lang="sk-SK" i="1" dirty="0" err="1" smtClean="0"/>
              <a:t>řekl</a:t>
            </a:r>
            <a:r>
              <a:rPr lang="sk-SK" i="1" dirty="0" smtClean="0"/>
              <a:t> v rozhovoru nový prezident </a:t>
            </a:r>
            <a:r>
              <a:rPr lang="sk-SK" i="1" dirty="0" err="1" smtClean="0"/>
              <a:t>Chorvatska</a:t>
            </a:r>
            <a:r>
              <a:rPr lang="sk-SK" i="1" dirty="0" smtClean="0"/>
              <a:t>. </a:t>
            </a:r>
            <a:r>
              <a:rPr lang="sk-SK" dirty="0" smtClean="0"/>
              <a:t>(cit. 2015-11-22). Dostupné z:</a:t>
            </a:r>
            <a:r>
              <a:rPr lang="sk-SK" dirty="0" smtClean="0">
                <a:hlinkClick r:id="rId2"/>
              </a:rPr>
              <a:t>http://zpravy.idnes.cz/bouchani-do-stolu-neni-pro-mne-rekl-v-rozhovoru-novy-prezident-chorvatska-1tt-/zahranicni.aspx?c=A100121_180148_zahranicni_btw</a:t>
            </a:r>
            <a:r>
              <a:rPr lang="sk-SK" dirty="0" smtClean="0"/>
              <a:t>.</a:t>
            </a:r>
          </a:p>
          <a:p>
            <a:r>
              <a:rPr lang="sk-SK" dirty="0" err="1" smtClean="0"/>
              <a:t>iDnes</a:t>
            </a:r>
            <a:r>
              <a:rPr lang="sk-SK" dirty="0" smtClean="0"/>
              <a:t>: 2011. </a:t>
            </a:r>
            <a:r>
              <a:rPr lang="sk-SK" i="1" dirty="0" err="1" smtClean="0"/>
              <a:t>Evropská</a:t>
            </a:r>
            <a:r>
              <a:rPr lang="sk-SK" i="1" dirty="0" smtClean="0"/>
              <a:t> </a:t>
            </a:r>
            <a:r>
              <a:rPr lang="sk-SK" i="1" dirty="0" err="1" smtClean="0"/>
              <a:t>komise</a:t>
            </a:r>
            <a:r>
              <a:rPr lang="sk-SK" i="1" dirty="0" smtClean="0"/>
              <a:t> schválila vstup </a:t>
            </a:r>
            <a:r>
              <a:rPr lang="sk-SK" i="1" dirty="0" err="1" smtClean="0"/>
              <a:t>Chorvatska</a:t>
            </a:r>
            <a:r>
              <a:rPr lang="sk-SK" i="1" dirty="0" smtClean="0"/>
              <a:t> do EU</a:t>
            </a:r>
            <a:r>
              <a:rPr lang="sk-SK" dirty="0" smtClean="0"/>
              <a:t> (cit. 2015-11-22). Dostupné z: http://zpravy.idnes.cz/evropska-komise-schvalila-vstup-chorvatska-do-eu-f73-/zahranicni.aspx?c=A110610_092459_zahranicni_ipl.</a:t>
            </a:r>
            <a:endParaRPr lang="sk-SK" i="1" dirty="0" smtClean="0"/>
          </a:p>
          <a:p>
            <a:r>
              <a:rPr lang="cs-CZ" dirty="0" err="1" smtClean="0"/>
              <a:t>National</a:t>
            </a:r>
            <a:r>
              <a:rPr lang="cs-CZ" dirty="0" smtClean="0"/>
              <a:t> </a:t>
            </a:r>
            <a:r>
              <a:rPr lang="cs-CZ" dirty="0" err="1" smtClean="0"/>
              <a:t>Assembly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republic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Bulgaria</a:t>
            </a:r>
            <a:r>
              <a:rPr lang="cs-CZ" dirty="0" smtClean="0"/>
              <a:t>: 2015. </a:t>
            </a:r>
            <a:r>
              <a:rPr lang="en-US" i="1" dirty="0" smtClean="0"/>
              <a:t>CONSTITUTION OF THE REPUBLIC OF BULGARIA </a:t>
            </a:r>
            <a:r>
              <a:rPr lang="sk-SK" dirty="0" smtClean="0"/>
              <a:t>. (cit. 2015-11-22). Dostupné z: http://www.parliament.bg/en/const</a:t>
            </a:r>
            <a:endParaRPr lang="cs-CZ" dirty="0" smtClean="0"/>
          </a:p>
          <a:p>
            <a:r>
              <a:rPr lang="cs-CZ" dirty="0" smtClean="0"/>
              <a:t>Sputnik: 2015. </a:t>
            </a:r>
            <a:r>
              <a:rPr lang="sk-SK" i="1" dirty="0" smtClean="0"/>
              <a:t>Prezidentka </a:t>
            </a:r>
            <a:r>
              <a:rPr lang="sk-SK" i="1" dirty="0" err="1" smtClean="0"/>
              <a:t>Chorvatska</a:t>
            </a:r>
            <a:r>
              <a:rPr lang="sk-SK" i="1" dirty="0" smtClean="0"/>
              <a:t> </a:t>
            </a:r>
            <a:r>
              <a:rPr lang="sk-SK" i="1" dirty="0" err="1" smtClean="0"/>
              <a:t>Kolinda</a:t>
            </a:r>
            <a:r>
              <a:rPr lang="sk-SK" i="1" dirty="0" smtClean="0"/>
              <a:t> </a:t>
            </a:r>
            <a:r>
              <a:rPr lang="sk-SK" i="1" dirty="0" err="1" smtClean="0"/>
              <a:t>Grabarová</a:t>
            </a:r>
            <a:r>
              <a:rPr lang="sk-SK" i="1" dirty="0" smtClean="0"/>
              <a:t> – </a:t>
            </a:r>
            <a:r>
              <a:rPr lang="sk-SK" i="1" dirty="0" err="1" smtClean="0"/>
              <a:t>Kitarovićová</a:t>
            </a:r>
            <a:r>
              <a:rPr lang="sk-SK" i="1" dirty="0" smtClean="0"/>
              <a:t> vyzvala EU </a:t>
            </a:r>
            <a:r>
              <a:rPr lang="sk-SK" i="1" dirty="0" err="1" smtClean="0"/>
              <a:t>ke</a:t>
            </a:r>
            <a:r>
              <a:rPr lang="sk-SK" i="1" dirty="0" smtClean="0"/>
              <a:t> spolupráci s </a:t>
            </a:r>
            <a:r>
              <a:rPr lang="sk-SK" i="1" dirty="0" err="1" smtClean="0"/>
              <a:t>Ruskem</a:t>
            </a:r>
            <a:r>
              <a:rPr lang="sk-SK" i="1" dirty="0" smtClean="0"/>
              <a:t> </a:t>
            </a:r>
            <a:r>
              <a:rPr lang="sk-SK" i="1" dirty="0" err="1" smtClean="0"/>
              <a:t>ohledně</a:t>
            </a:r>
            <a:r>
              <a:rPr lang="sk-SK" i="1" dirty="0" smtClean="0"/>
              <a:t> otázky </a:t>
            </a:r>
            <a:r>
              <a:rPr lang="sk-SK" i="1" dirty="0" err="1" smtClean="0"/>
              <a:t>vyřešení</a:t>
            </a:r>
            <a:r>
              <a:rPr lang="sk-SK" i="1" dirty="0" smtClean="0"/>
              <a:t> </a:t>
            </a:r>
            <a:r>
              <a:rPr lang="sk-SK" i="1" dirty="0" err="1" smtClean="0"/>
              <a:t>krize</a:t>
            </a:r>
            <a:r>
              <a:rPr lang="sk-SK" i="1" dirty="0" smtClean="0"/>
              <a:t> v Sýrii, </a:t>
            </a:r>
            <a:r>
              <a:rPr lang="sk-SK" i="1" dirty="0" err="1" smtClean="0"/>
              <a:t>která</a:t>
            </a:r>
            <a:r>
              <a:rPr lang="sk-SK" i="1" dirty="0" smtClean="0"/>
              <a:t> </a:t>
            </a:r>
            <a:r>
              <a:rPr lang="sk-SK" i="1" dirty="0" err="1" smtClean="0"/>
              <a:t>se</a:t>
            </a:r>
            <a:r>
              <a:rPr lang="sk-SK" i="1" dirty="0" smtClean="0"/>
              <a:t> stala jednou z </a:t>
            </a:r>
            <a:r>
              <a:rPr lang="sk-SK" i="1" dirty="0" err="1" smtClean="0"/>
              <a:t>příčin</a:t>
            </a:r>
            <a:r>
              <a:rPr lang="sk-SK" i="1" dirty="0" smtClean="0"/>
              <a:t> „</a:t>
            </a:r>
            <a:r>
              <a:rPr lang="sk-SK" i="1" dirty="0" err="1" smtClean="0"/>
              <a:t>krize</a:t>
            </a:r>
            <a:r>
              <a:rPr lang="sk-SK" i="1" dirty="0" smtClean="0"/>
              <a:t> </a:t>
            </a:r>
            <a:r>
              <a:rPr lang="sk-SK" i="1" dirty="0" err="1" smtClean="0"/>
              <a:t>uprchlíků</a:t>
            </a:r>
            <a:r>
              <a:rPr lang="sk-SK" i="1" dirty="0" smtClean="0"/>
              <a:t>“ v </a:t>
            </a:r>
            <a:r>
              <a:rPr lang="sk-SK" i="1" dirty="0" err="1" smtClean="0"/>
              <a:t>Evropě</a:t>
            </a:r>
            <a:r>
              <a:rPr lang="sk-SK" i="1" dirty="0" smtClean="0"/>
              <a:t>.. </a:t>
            </a:r>
            <a:r>
              <a:rPr lang="sk-SK" dirty="0" smtClean="0"/>
              <a:t>(cit. 2015-11-22). Dostupné  z: </a:t>
            </a:r>
            <a:r>
              <a:rPr lang="sk-SK" dirty="0" smtClean="0">
                <a:hlinkClick r:id="rId3"/>
              </a:rPr>
              <a:t>http://cz.sputniknews.com/svet/20150830/1025772.html#ixzz3sHKOWhg4 </a:t>
            </a:r>
            <a:r>
              <a:rPr lang="sk-SK" dirty="0" smtClean="0"/>
              <a:t/>
            </a:r>
            <a:br>
              <a:rPr lang="sk-SK" dirty="0" smtClean="0"/>
            </a:br>
            <a:endParaRPr lang="cs-CZ" dirty="0" smtClean="0"/>
          </a:p>
          <a:p>
            <a:r>
              <a:rPr lang="cs-CZ" dirty="0" smtClean="0"/>
              <a:t>ŠEDO, Jakub. </a:t>
            </a:r>
            <a:r>
              <a:rPr lang="cs-CZ" i="1" dirty="0" smtClean="0"/>
              <a:t>Politické systémy postkomunistických zemí</a:t>
            </a:r>
            <a:r>
              <a:rPr lang="cs-CZ" dirty="0" smtClean="0"/>
              <a:t>. 1. </a:t>
            </a:r>
            <a:r>
              <a:rPr lang="cs-CZ" dirty="0" err="1" smtClean="0"/>
              <a:t>vyd</a:t>
            </a:r>
            <a:r>
              <a:rPr lang="cs-CZ" dirty="0" smtClean="0"/>
              <a:t>. Brno : Centrum pro studie demokracie a kultury, 2008. 420 s. ISBN 978-80-7325-137-6.</a:t>
            </a:r>
            <a:endParaRPr lang="sk-SK" dirty="0" smtClean="0"/>
          </a:p>
          <a:p>
            <a:r>
              <a:rPr lang="en-US" dirty="0" smtClean="0"/>
              <a:t>VULIČ, </a:t>
            </a:r>
            <a:r>
              <a:rPr lang="en-US" dirty="0" err="1" smtClean="0"/>
              <a:t>Mislav</a:t>
            </a:r>
            <a:r>
              <a:rPr lang="en-US" dirty="0" smtClean="0"/>
              <a:t>. </a:t>
            </a:r>
            <a:r>
              <a:rPr lang="en-US" i="1" dirty="0" smtClean="0"/>
              <a:t>The role of Presidents in Croatia and Serbia, 1990-2015</a:t>
            </a:r>
            <a:r>
              <a:rPr lang="en-US" dirty="0" smtClean="0"/>
              <a:t>. </a:t>
            </a:r>
            <a:r>
              <a:rPr lang="en-US" dirty="0" err="1" smtClean="0"/>
              <a:t>Budapešť</a:t>
            </a:r>
            <a:r>
              <a:rPr lang="en-US" dirty="0" smtClean="0"/>
              <a:t>, 2015.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-528034"/>
            <a:ext cx="12192000" cy="1243281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latin typeface="+mn-lt"/>
              </a:rPr>
              <a:t>Pozice prezidenta Bulharska v politickém systému</a:t>
            </a:r>
            <a:endParaRPr lang="en-GB" sz="4000" b="1" dirty="0"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61870" y="721215"/>
            <a:ext cx="9144000" cy="6117464"/>
          </a:xfrm>
        </p:spPr>
        <p:txBody>
          <a:bodyPr>
            <a:normAutofit fontScale="92500" lnSpcReduction="20000"/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cs-CZ" sz="2600" b="1" dirty="0"/>
              <a:t>Výkonná moc, parlamentní režim, spíše reprezentativní funkce</a:t>
            </a:r>
            <a:endParaRPr lang="en-GB" sz="2600" b="1" dirty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cs-CZ" sz="2600" b="1" dirty="0"/>
              <a:t>Přímou volbou na pět let</a:t>
            </a:r>
            <a:endParaRPr lang="en-GB" sz="2600" b="1" dirty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cs-CZ" sz="2600" b="1" dirty="0"/>
              <a:t>Vrchní velitel ozbrojených sil, stojí v čele bezpečnostní rady státu</a:t>
            </a:r>
            <a:endParaRPr lang="en-GB" sz="2600" b="1" dirty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cs-CZ" sz="2600" b="1" dirty="0"/>
              <a:t>Velké pravomoci v oblasti bezpečnosti</a:t>
            </a:r>
            <a:endParaRPr lang="en-GB" sz="2600" b="1" dirty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cs-CZ" sz="2600" b="1" dirty="0"/>
              <a:t>Viceprezident může zaujmout jeho místo</a:t>
            </a:r>
            <a:endParaRPr lang="en-GB" sz="2600" b="1" dirty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cs-CZ" sz="2600" b="1" dirty="0"/>
              <a:t>Suspenzivní veto</a:t>
            </a:r>
            <a:endParaRPr lang="en-GB" sz="2600" b="1" dirty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cs-CZ" sz="2600" b="1" dirty="0"/>
              <a:t>Oslabené jmenovací pravomoci</a:t>
            </a:r>
            <a:endParaRPr lang="en-GB" sz="2600" b="1" dirty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cs-CZ" sz="2600" b="1" dirty="0"/>
              <a:t>Pověřuje sestavením vlády</a:t>
            </a:r>
            <a:endParaRPr lang="en-GB" sz="2600" b="1" dirty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cs-CZ" sz="2600" b="1" dirty="0"/>
              <a:t>Vyhlašuje dekrety, uděluje řády</a:t>
            </a:r>
            <a:endParaRPr lang="en-GB" sz="2600" b="1" dirty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cs-CZ" sz="2600" b="1" dirty="0"/>
              <a:t>Rétorický kontakt s lidmi</a:t>
            </a:r>
            <a:endParaRPr lang="en-GB" sz="2600" b="1" dirty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cs-CZ" sz="2600" b="1" dirty="0"/>
              <a:t>Možnost odvolání</a:t>
            </a:r>
            <a:endParaRPr lang="en-GB" sz="2600" b="1" dirty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cs-CZ" sz="2600" b="1" dirty="0"/>
              <a:t>Vystupuje v parlamentu</a:t>
            </a:r>
            <a:endParaRPr lang="en-GB" sz="2600" b="1" dirty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cs-CZ" sz="2600" b="1" dirty="0"/>
              <a:t>Uzavírá mezinárodní smlouvy, upravuje hranice administrativních celků, jmenuje a odvolává velvyslance</a:t>
            </a:r>
            <a:endParaRPr lang="en-GB" sz="2600" b="1" dirty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cs-CZ" sz="2600" b="1" dirty="0"/>
              <a:t>Udělení občanství, azyl, amnestie</a:t>
            </a:r>
            <a:endParaRPr lang="en-GB" sz="2600" b="1" dirty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cs-CZ" sz="2600" b="1" dirty="0"/>
              <a:t>Jmenuje a odvolává státní úředníky </a:t>
            </a:r>
            <a:endParaRPr lang="en-GB" sz="2600" b="1" dirty="0"/>
          </a:p>
          <a:p>
            <a:endParaRPr lang="en-GB" dirty="0"/>
          </a:p>
        </p:txBody>
      </p:sp>
      <p:pic>
        <p:nvPicPr>
          <p:cNvPr id="2050" name="Picture 2" descr="http://www.cepa.org/sites/default/files/Programs/Bulgaria%20fl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4475" y="1917700"/>
            <a:ext cx="4613817" cy="31464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7779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http://www.weareballhockey.com/photo/logos/logo_2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12192001" cy="6858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30299"/>
          </a:xfrm>
        </p:spPr>
        <p:txBody>
          <a:bodyPr>
            <a:normAutofit/>
          </a:bodyPr>
          <a:lstStyle/>
          <a:p>
            <a:pPr algn="ctr"/>
            <a:r>
              <a:rPr lang="sk-SK" sz="4200" b="1" dirty="0" smtClean="0">
                <a:solidFill>
                  <a:schemeClr val="bg1"/>
                </a:solidFill>
              </a:rPr>
              <a:t>Postavenie chorvátskeho prezidenta (1990)</a:t>
            </a:r>
            <a:endParaRPr lang="sk-SK" sz="4200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825625"/>
            <a:ext cx="9461500" cy="4351338"/>
          </a:xfrm>
        </p:spPr>
        <p:txBody>
          <a:bodyPr>
            <a:normAutofit fontScale="92500" lnSpcReduction="20000"/>
          </a:bodyPr>
          <a:lstStyle/>
          <a:p>
            <a:endParaRPr lang="sk-SK" dirty="0" smtClean="0">
              <a:latin typeface="Arial Narrow" pitchFamily="34" charset="0"/>
            </a:endParaRPr>
          </a:p>
          <a:p>
            <a:r>
              <a:rPr lang="sk-SK" dirty="0" smtClean="0">
                <a:latin typeface="Arial Narrow" pitchFamily="34" charset="0"/>
              </a:rPr>
              <a:t>Rozdielne postavenie v Ústave 1990 a 2001</a:t>
            </a:r>
          </a:p>
          <a:p>
            <a:r>
              <a:rPr lang="sk-SK" dirty="0" err="1" smtClean="0">
                <a:latin typeface="Arial Narrow" pitchFamily="34" charset="0"/>
              </a:rPr>
              <a:t>Semiprezidencializmus</a:t>
            </a:r>
            <a:r>
              <a:rPr lang="sk-SK" dirty="0" smtClean="0">
                <a:latin typeface="Arial Narrow" pitchFamily="34" charset="0"/>
              </a:rPr>
              <a:t> (prezidentsko-parlamentný)</a:t>
            </a:r>
          </a:p>
          <a:p>
            <a:r>
              <a:rPr lang="sk-SK" dirty="0" err="1" smtClean="0">
                <a:latin typeface="Arial Narrow" pitchFamily="34" charset="0"/>
              </a:rPr>
              <a:t>Tudjman</a:t>
            </a:r>
            <a:r>
              <a:rPr lang="sk-SK" dirty="0" smtClean="0">
                <a:latin typeface="Arial Narrow" pitchFamily="34" charset="0"/>
              </a:rPr>
              <a:t> a veľmi silné postavenie</a:t>
            </a:r>
          </a:p>
          <a:p>
            <a:r>
              <a:rPr lang="sk-SK" b="1" dirty="0" smtClean="0">
                <a:latin typeface="Arial Narrow" pitchFamily="34" charset="0"/>
              </a:rPr>
              <a:t>Menoval a odvolával premiéra a ministrov</a:t>
            </a:r>
          </a:p>
          <a:p>
            <a:r>
              <a:rPr lang="sk-SK" b="1" dirty="0" smtClean="0">
                <a:latin typeface="Arial Narrow" pitchFamily="34" charset="0"/>
              </a:rPr>
              <a:t>Mohol kedykoľvek zvolávať vládu a určoval jej agendu</a:t>
            </a:r>
          </a:p>
          <a:p>
            <a:r>
              <a:rPr lang="sk-SK" dirty="0" smtClean="0">
                <a:latin typeface="Arial Narrow" pitchFamily="34" charset="0"/>
              </a:rPr>
              <a:t>Zodpovedala sa mu vláda</a:t>
            </a:r>
          </a:p>
          <a:p>
            <a:r>
              <a:rPr lang="sk-SK" dirty="0" smtClean="0">
                <a:latin typeface="Arial Narrow" pitchFamily="34" charset="0"/>
              </a:rPr>
              <a:t>Zvolával parlament v čase kríz</a:t>
            </a:r>
          </a:p>
          <a:p>
            <a:r>
              <a:rPr lang="sk-SK" dirty="0" smtClean="0">
                <a:latin typeface="Arial Narrow" pitchFamily="34" charset="0"/>
              </a:rPr>
              <a:t>Navrhoval zmeny Ústavy</a:t>
            </a:r>
          </a:p>
          <a:p>
            <a:r>
              <a:rPr lang="sk-SK" b="1" dirty="0" smtClean="0">
                <a:latin typeface="Arial Narrow" pitchFamily="34" charset="0"/>
              </a:rPr>
              <a:t>Možnosť obmedziť práva a slobody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www.weareballhockey.com/photo/logos/logo_2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3700" y="365125"/>
            <a:ext cx="10960100" cy="1325563"/>
          </a:xfrm>
        </p:spPr>
        <p:txBody>
          <a:bodyPr/>
          <a:lstStyle/>
          <a:p>
            <a:pPr algn="r"/>
            <a:r>
              <a:rPr lang="sk-SK" b="1" dirty="0" smtClean="0">
                <a:latin typeface="+mn-lt"/>
              </a:rPr>
              <a:t>Ústava 2001</a:t>
            </a:r>
            <a:endParaRPr lang="sk-SK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044700"/>
            <a:ext cx="10363200" cy="4132262"/>
          </a:xfrm>
        </p:spPr>
        <p:txBody>
          <a:bodyPr>
            <a:normAutofit fontScale="92500" lnSpcReduction="20000"/>
          </a:bodyPr>
          <a:lstStyle/>
          <a:p>
            <a:r>
              <a:rPr lang="sk-SK" dirty="0" smtClean="0">
                <a:latin typeface="Comic Sans MS" pitchFamily="66" charset="0"/>
              </a:rPr>
              <a:t>Prezident volený na 5 rokov maximálne dvakrát</a:t>
            </a:r>
          </a:p>
          <a:p>
            <a:r>
              <a:rPr lang="sk-SK" dirty="0" smtClean="0">
                <a:latin typeface="Comic Sans MS" pitchFamily="66" charset="0"/>
              </a:rPr>
              <a:t>Nesmie vykonávať inú funkciu ako </a:t>
            </a:r>
          </a:p>
          <a:p>
            <a:pPr>
              <a:buNone/>
            </a:pPr>
            <a:r>
              <a:rPr lang="sk-SK" dirty="0" smtClean="0">
                <a:latin typeface="Comic Sans MS" pitchFamily="66" charset="0"/>
              </a:rPr>
              <a:t>	prezidentskú a vystúpi zo strany</a:t>
            </a:r>
          </a:p>
          <a:p>
            <a:r>
              <a:rPr lang="sk-SK" dirty="0" smtClean="0">
                <a:latin typeface="Comic Sans MS" pitchFamily="66" charset="0"/>
              </a:rPr>
              <a:t>V prípade choroby/smrti/neschopnosti ho zastupuje predsedu Parlamentu</a:t>
            </a:r>
          </a:p>
          <a:p>
            <a:r>
              <a:rPr lang="sk-SK" dirty="0" smtClean="0">
                <a:latin typeface="Comic Sans MS" pitchFamily="66" charset="0"/>
              </a:rPr>
              <a:t>Väčšina právomocí z Ústavy 1990 je s kontrasignáciou</a:t>
            </a:r>
          </a:p>
          <a:p>
            <a:r>
              <a:rPr lang="sk-SK" dirty="0" smtClean="0">
                <a:latin typeface="Comic Sans MS" pitchFamily="66" charset="0"/>
              </a:rPr>
              <a:t>V čase vojny vydáva nariadenia so silou zákona a zachoval si </a:t>
            </a:r>
          </a:p>
          <a:p>
            <a:pPr>
              <a:buNone/>
            </a:pPr>
            <a:r>
              <a:rPr lang="sk-SK" dirty="0" smtClean="0">
                <a:latin typeface="Comic Sans MS" pitchFamily="66" charset="0"/>
              </a:rPr>
              <a:t>	skoro rovnaké právomoci</a:t>
            </a:r>
          </a:p>
          <a:p>
            <a:r>
              <a:rPr lang="sk-SK" dirty="0" smtClean="0">
                <a:latin typeface="Comic Sans MS" pitchFamily="66" charset="0"/>
              </a:rPr>
              <a:t>Vláda zodpovedná výlučne parlamentu</a:t>
            </a:r>
          </a:p>
          <a:p>
            <a:r>
              <a:rPr lang="sk-SK" dirty="0" smtClean="0">
                <a:latin typeface="Comic Sans MS" pitchFamily="66" charset="0"/>
              </a:rPr>
              <a:t>Slabé veto</a:t>
            </a:r>
            <a:endParaRPr lang="sk-SK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9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fnwjfy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05830" y="0"/>
            <a:ext cx="6858000" cy="6858000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9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t-BR" dirty="0">
                <a:solidFill>
                  <a:schemeClr val="bg1"/>
                </a:solidFill>
              </a:rPr>
              <a:t>Franjo Tudjman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4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>
                <a:solidFill>
                  <a:schemeClr val="bg1"/>
                </a:solidFill>
              </a:rPr>
              <a:t>(30. května 1990 - 10. prosince 1999)</a:t>
            </a:r>
            <a:endParaRPr lang="cs-CZ" dirty="0">
              <a:solidFill>
                <a:schemeClr val="bg1"/>
              </a:solidFill>
            </a:endParaRPr>
          </a:p>
          <a:p>
            <a:pPr lvl="0"/>
            <a:r>
              <a:rPr lang="cs-CZ" dirty="0">
                <a:solidFill>
                  <a:schemeClr val="bg1"/>
                </a:solidFill>
              </a:rPr>
              <a:t>Zakladatel HDZ</a:t>
            </a:r>
          </a:p>
          <a:p>
            <a:pPr lvl="0"/>
            <a:r>
              <a:rPr lang="cs-CZ" dirty="0">
                <a:solidFill>
                  <a:schemeClr val="bg1"/>
                </a:solidFill>
              </a:rPr>
              <a:t>Nacionalistická a izolacionistická politika</a:t>
            </a:r>
          </a:p>
          <a:p>
            <a:pPr lvl="0"/>
            <a:r>
              <a:rPr lang="cs-CZ" dirty="0">
                <a:solidFill>
                  <a:schemeClr val="bg1"/>
                </a:solidFill>
              </a:rPr>
              <a:t>Mandát ukončen smrtí</a:t>
            </a:r>
          </a:p>
          <a:p>
            <a:pPr marL="0" lvl="0" indent="0">
              <a:buNone/>
            </a:pPr>
            <a:endParaRPr lang="cs-CZ" dirty="0"/>
          </a:p>
          <a:p>
            <a:pPr lvl="0"/>
            <a:endParaRPr lang="cs-CZ" dirty="0"/>
          </a:p>
        </p:txBody>
      </p:sp>
      <p:pic>
        <p:nvPicPr>
          <p:cNvPr id="4098" name="Picture 2" descr="http://www.regionalexpress.hr/images/uploads/tud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1075" y="236537"/>
            <a:ext cx="4438650" cy="3162301"/>
          </a:xfrm>
          <a:prstGeom prst="rect">
            <a:avLst/>
          </a:prstGeom>
          <a:noFill/>
        </p:spPr>
      </p:pic>
      <p:pic>
        <p:nvPicPr>
          <p:cNvPr id="4100" name="Picture 4" descr="http://www.hdz-supetar.com/wp-content/uploads/2015/08/hdz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86199"/>
            <a:ext cx="4457700" cy="29718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9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static01.nyt.com/images/2012/11/17/world/hague/hague-pop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1400" y="1190624"/>
            <a:ext cx="5168900" cy="3268336"/>
          </a:xfrm>
          <a:prstGeom prst="rect">
            <a:avLst/>
          </a:prstGeom>
          <a:noFill/>
        </p:spPr>
      </p:pic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838200" y="241301"/>
            <a:ext cx="10515600" cy="1282699"/>
          </a:xfrm>
        </p:spPr>
        <p:txBody>
          <a:bodyPr/>
          <a:lstStyle/>
          <a:p>
            <a:pPr lvl="0"/>
            <a:r>
              <a:rPr lang="cs-CZ" dirty="0" smtClean="0"/>
              <a:t>						</a:t>
            </a:r>
            <a:r>
              <a:rPr lang="cs-CZ" dirty="0" err="1" smtClean="0">
                <a:solidFill>
                  <a:schemeClr val="bg1"/>
                </a:solidFill>
              </a:rPr>
              <a:t>Stjepan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Mesic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cs-CZ" dirty="0" smtClean="0"/>
          </a:p>
          <a:p>
            <a:pPr lvl="0"/>
            <a:endParaRPr lang="cs-CZ" dirty="0" smtClean="0"/>
          </a:p>
          <a:p>
            <a:pPr lvl="0">
              <a:buNone/>
            </a:pPr>
            <a:r>
              <a:rPr lang="cs-CZ" dirty="0" smtClean="0">
                <a:solidFill>
                  <a:schemeClr val="bg1"/>
                </a:solidFill>
              </a:rPr>
              <a:t>(</a:t>
            </a:r>
            <a:r>
              <a:rPr lang="cs-CZ" dirty="0">
                <a:solidFill>
                  <a:schemeClr val="bg1"/>
                </a:solidFill>
              </a:rPr>
              <a:t>18. února 2000 - 18. února 2010)</a:t>
            </a:r>
          </a:p>
          <a:p>
            <a:pPr lvl="0"/>
            <a:r>
              <a:rPr lang="cs-CZ" dirty="0">
                <a:solidFill>
                  <a:schemeClr val="bg1"/>
                </a:solidFill>
              </a:rPr>
              <a:t>Usiloval o vstup do EU a NATO</a:t>
            </a:r>
          </a:p>
          <a:p>
            <a:pPr lvl="0"/>
            <a:r>
              <a:rPr lang="cs-CZ" dirty="0">
                <a:solidFill>
                  <a:schemeClr val="bg1"/>
                </a:solidFill>
              </a:rPr>
              <a:t>Přechod k parlamentnímu režimu</a:t>
            </a:r>
          </a:p>
          <a:p>
            <a:pPr lvl="0"/>
            <a:r>
              <a:rPr lang="cs-CZ" dirty="0">
                <a:solidFill>
                  <a:schemeClr val="bg1"/>
                </a:solidFill>
              </a:rPr>
              <a:t>Září 2000-problém s 12 chorvatskými generály</a:t>
            </a:r>
          </a:p>
          <a:p>
            <a:pPr lvl="0"/>
            <a:r>
              <a:rPr lang="cs-CZ" dirty="0">
                <a:solidFill>
                  <a:schemeClr val="bg1"/>
                </a:solidFill>
              </a:rPr>
              <a:t>Kontroverzní proslov z 1. </a:t>
            </a:r>
            <a:r>
              <a:rPr lang="cs-CZ" dirty="0" err="1">
                <a:solidFill>
                  <a:schemeClr val="bg1"/>
                </a:solidFill>
              </a:rPr>
              <a:t>pol</a:t>
            </a:r>
            <a:r>
              <a:rPr lang="cs-CZ" dirty="0">
                <a:solidFill>
                  <a:schemeClr val="bg1"/>
                </a:solidFill>
              </a:rPr>
              <a:t>. 90. let</a:t>
            </a:r>
          </a:p>
          <a:p>
            <a:pPr lvl="0"/>
            <a:endParaRPr lang="cs-CZ" dirty="0"/>
          </a:p>
          <a:p>
            <a:pPr lvl="0"/>
            <a:endParaRPr lang="cs-CZ" dirty="0"/>
          </a:p>
        </p:txBody>
      </p:sp>
      <p:pic>
        <p:nvPicPr>
          <p:cNvPr id="3074" name="Picture 2" descr="https://greatersurbiton.files.wordpress.com/2010/01/mes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3200"/>
            <a:ext cx="4648200" cy="23812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9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viessmanncentre.ca/wp-content/uploads/2013/07/b_bannereucroat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048500" cy="3038476"/>
          </a:xfrm>
          <a:prstGeom prst="rect">
            <a:avLst/>
          </a:prstGeom>
          <a:noFill/>
        </p:spPr>
      </p:pic>
      <p:pic>
        <p:nvPicPr>
          <p:cNvPr id="2050" name="Picture 2" descr="http://ictf16.com/gallery/images/ivo_josipovic_patrona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64805" y="3467100"/>
            <a:ext cx="4327195" cy="3187700"/>
          </a:xfrm>
          <a:prstGeom prst="rect">
            <a:avLst/>
          </a:prstGeom>
          <a:noFill/>
        </p:spPr>
      </p:pic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r"/>
            <a:r>
              <a:rPr lang="pt-BR" b="1" dirty="0">
                <a:solidFill>
                  <a:schemeClr val="bg1"/>
                </a:solidFill>
              </a:rPr>
              <a:t>Ivo Josipovic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sk-SK" dirty="0" smtClean="0"/>
          </a:p>
          <a:p>
            <a:pPr lvl="0"/>
            <a:endParaRPr lang="sk-SK" dirty="0" smtClean="0"/>
          </a:p>
          <a:p>
            <a:pPr lvl="0"/>
            <a:endParaRPr lang="sk-SK" dirty="0" smtClean="0"/>
          </a:p>
          <a:p>
            <a:pPr lvl="0"/>
            <a:r>
              <a:rPr lang="pt-BR" dirty="0" smtClean="0">
                <a:solidFill>
                  <a:schemeClr val="bg1"/>
                </a:solidFill>
              </a:rPr>
              <a:t>(</a:t>
            </a:r>
            <a:r>
              <a:rPr lang="pt-BR" dirty="0">
                <a:solidFill>
                  <a:schemeClr val="bg1"/>
                </a:solidFill>
              </a:rPr>
              <a:t>19. února 2010 - 19. února 2015)</a:t>
            </a:r>
            <a:endParaRPr lang="cs-CZ" dirty="0">
              <a:solidFill>
                <a:schemeClr val="bg1"/>
              </a:solidFill>
            </a:endParaRPr>
          </a:p>
          <a:p>
            <a:pPr lvl="0"/>
            <a:r>
              <a:rPr lang="cs-CZ" dirty="0">
                <a:solidFill>
                  <a:schemeClr val="bg1"/>
                </a:solidFill>
              </a:rPr>
              <a:t>Jmenování nedůvěryhodných poradců</a:t>
            </a:r>
          </a:p>
          <a:p>
            <a:pPr lvl="0"/>
            <a:r>
              <a:rPr lang="cs-CZ" dirty="0">
                <a:solidFill>
                  <a:schemeClr val="bg1"/>
                </a:solidFill>
              </a:rPr>
              <a:t>Zájem o zahraniční politiku </a:t>
            </a:r>
          </a:p>
          <a:p>
            <a:pPr lvl="0"/>
            <a:r>
              <a:rPr lang="cs-CZ" dirty="0">
                <a:solidFill>
                  <a:schemeClr val="bg1"/>
                </a:solidFill>
              </a:rPr>
              <a:t>Vstup Chorvatska do EU</a:t>
            </a:r>
          </a:p>
          <a:p>
            <a:pPr lvl="0"/>
            <a:r>
              <a:rPr lang="cs-CZ" dirty="0">
                <a:solidFill>
                  <a:schemeClr val="bg1"/>
                </a:solidFill>
              </a:rPr>
              <a:t>Pokles popularity</a:t>
            </a:r>
          </a:p>
          <a:p>
            <a:pPr lvl="0"/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9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log.idnes.cz/blog/17223/443502/a-kolind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19499"/>
            <a:ext cx="5953125" cy="3238501"/>
          </a:xfrm>
          <a:prstGeom prst="rect">
            <a:avLst/>
          </a:prstGeom>
          <a:noFill/>
        </p:spPr>
      </p:pic>
      <p:pic>
        <p:nvPicPr>
          <p:cNvPr id="1028" name="Picture 4" descr="https://inavukic.files.wordpress.com/2015/03/titos-bust-removed-from-presidents-offi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9945" y="0"/>
            <a:ext cx="5402055" cy="3873500"/>
          </a:xfrm>
          <a:prstGeom prst="rect">
            <a:avLst/>
          </a:prstGeom>
          <a:noFill/>
        </p:spPr>
      </p:pic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err="1">
                <a:solidFill>
                  <a:schemeClr val="bg1"/>
                </a:solidFill>
              </a:rPr>
              <a:t>Kolinda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Grabarová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Kitarovičová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 txBox="1">
            <a:spLocks noGrp="1"/>
          </p:cNvSpPr>
          <p:nvPr>
            <p:ph idx="1"/>
          </p:nvPr>
        </p:nvSpPr>
        <p:spPr>
          <a:xfrm>
            <a:off x="838200" y="1625601"/>
            <a:ext cx="10515600" cy="4216400"/>
          </a:xfrm>
        </p:spPr>
        <p:txBody>
          <a:bodyPr/>
          <a:lstStyle/>
          <a:p>
            <a:pPr lvl="0"/>
            <a:r>
              <a:rPr lang="cs-CZ" dirty="0" smtClean="0">
                <a:solidFill>
                  <a:schemeClr val="bg1"/>
                </a:solidFill>
              </a:rPr>
              <a:t>(</a:t>
            </a:r>
            <a:r>
              <a:rPr lang="cs-CZ" dirty="0">
                <a:solidFill>
                  <a:schemeClr val="bg1"/>
                </a:solidFill>
              </a:rPr>
              <a:t>od 19. února 2015)</a:t>
            </a:r>
          </a:p>
          <a:p>
            <a:pPr lvl="0"/>
            <a:r>
              <a:rPr lang="cs-CZ" dirty="0">
                <a:solidFill>
                  <a:schemeClr val="bg1"/>
                </a:solidFill>
              </a:rPr>
              <a:t>Odstranění busty J. B. </a:t>
            </a:r>
            <a:r>
              <a:rPr lang="cs-CZ" dirty="0" err="1">
                <a:solidFill>
                  <a:schemeClr val="bg1"/>
                </a:solidFill>
              </a:rPr>
              <a:t>Tita</a:t>
            </a:r>
            <a:endParaRPr lang="cs-CZ" dirty="0">
              <a:solidFill>
                <a:schemeClr val="bg1"/>
              </a:solidFill>
            </a:endParaRPr>
          </a:p>
          <a:p>
            <a:pPr lvl="0"/>
            <a:r>
              <a:rPr lang="cs-CZ" dirty="0">
                <a:solidFill>
                  <a:schemeClr val="bg1"/>
                </a:solidFill>
              </a:rPr>
              <a:t>Spolupráce EU s Ruskem při řešení syrské krize</a:t>
            </a:r>
          </a:p>
          <a:p>
            <a:pPr lvl="0"/>
            <a:r>
              <a:rPr lang="cs-CZ" dirty="0">
                <a:solidFill>
                  <a:schemeClr val="bg1"/>
                </a:solidFill>
              </a:rPr>
              <a:t>Řešení ekonomické krize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250</Words>
  <Application>Microsoft Office PowerPoint</Application>
  <PresentationFormat>Vlastní</PresentationFormat>
  <Paragraphs>88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Motiv Office</vt:lpstr>
      <vt:lpstr>Země jihovýchodní Evropy</vt:lpstr>
      <vt:lpstr>Pozice prezidenta Bulharska v politickém systému</vt:lpstr>
      <vt:lpstr>Postavenie chorvátskeho prezidenta (1990)</vt:lpstr>
      <vt:lpstr>Ústava 2001</vt:lpstr>
      <vt:lpstr>Snímek 5</vt:lpstr>
      <vt:lpstr>Franjo Tudjman</vt:lpstr>
      <vt:lpstr>      Stjepan Mesic</vt:lpstr>
      <vt:lpstr>Ivo Josipovic</vt:lpstr>
      <vt:lpstr>Kolinda Grabarová Kitarovičová</vt:lpstr>
      <vt:lpstr>Snímek 10</vt:lpstr>
      <vt:lpstr>     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Pozice bulharského prezidenta v politickém systému</dc:title>
  <dc:creator>Jakub Dostal</dc:creator>
  <cp:lastModifiedBy>milan</cp:lastModifiedBy>
  <cp:revision>25</cp:revision>
  <dcterms:created xsi:type="dcterms:W3CDTF">2015-11-22T17:46:41Z</dcterms:created>
  <dcterms:modified xsi:type="dcterms:W3CDTF">2015-11-23T10:57:10Z</dcterms:modified>
</cp:coreProperties>
</file>