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72" r:id="rId5"/>
    <p:sldId id="271" r:id="rId6"/>
    <p:sldId id="263" r:id="rId7"/>
    <p:sldId id="270" r:id="rId8"/>
    <p:sldId id="265" r:id="rId9"/>
    <p:sldId id="267" r:id="rId10"/>
    <p:sldId id="268" r:id="rId11"/>
    <p:sldId id="266" r:id="rId12"/>
    <p:sldId id="269" r:id="rId13"/>
    <p:sldId id="259" r:id="rId14"/>
    <p:sldId id="273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18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6D093A2-3F93-4756-BBE9-43431AC8FD6F}" type="datetimeFigureOut">
              <a:rPr lang="cs-CZ" smtClean="0"/>
              <a:pPr/>
              <a:t>13.11.2015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EA61484-06AF-4D8E-9DCD-43CC37BCBB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D093A2-3F93-4756-BBE9-43431AC8FD6F}" type="datetimeFigureOut">
              <a:rPr lang="cs-CZ" smtClean="0"/>
              <a:pPr/>
              <a:t>13.11.2015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A61484-06AF-4D8E-9DCD-43CC37BCBB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D093A2-3F93-4756-BBE9-43431AC8FD6F}" type="datetimeFigureOut">
              <a:rPr lang="cs-CZ" smtClean="0"/>
              <a:pPr/>
              <a:t>13.11.2015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A61484-06AF-4D8E-9DCD-43CC37BCBB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D093A2-3F93-4756-BBE9-43431AC8FD6F}" type="datetimeFigureOut">
              <a:rPr lang="cs-CZ" smtClean="0"/>
              <a:pPr/>
              <a:t>13.11.2015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A61484-06AF-4D8E-9DCD-43CC37BCBB9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D093A2-3F93-4756-BBE9-43431AC8FD6F}" type="datetimeFigureOut">
              <a:rPr lang="cs-CZ" smtClean="0"/>
              <a:pPr/>
              <a:t>13.11.2015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A61484-06AF-4D8E-9DCD-43CC37BCBB9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D093A2-3F93-4756-BBE9-43431AC8FD6F}" type="datetimeFigureOut">
              <a:rPr lang="cs-CZ" smtClean="0"/>
              <a:pPr/>
              <a:t>13.11.2015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A61484-06AF-4D8E-9DCD-43CC37BCBB9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D093A2-3F93-4756-BBE9-43431AC8FD6F}" type="datetimeFigureOut">
              <a:rPr lang="cs-CZ" smtClean="0"/>
              <a:pPr/>
              <a:t>13.11.2015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A61484-06AF-4D8E-9DCD-43CC37BCBB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D093A2-3F93-4756-BBE9-43431AC8FD6F}" type="datetimeFigureOut">
              <a:rPr lang="cs-CZ" smtClean="0"/>
              <a:pPr/>
              <a:t>13.11.2015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A61484-06AF-4D8E-9DCD-43CC37BCBB9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D093A2-3F93-4756-BBE9-43431AC8FD6F}" type="datetimeFigureOut">
              <a:rPr lang="cs-CZ" smtClean="0"/>
              <a:pPr/>
              <a:t>13.11.2015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A61484-06AF-4D8E-9DCD-43CC37BCBB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6D093A2-3F93-4756-BBE9-43431AC8FD6F}" type="datetimeFigureOut">
              <a:rPr lang="cs-CZ" smtClean="0"/>
              <a:pPr/>
              <a:t>13.11.2015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A61484-06AF-4D8E-9DCD-43CC37BCBB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6D093A2-3F93-4756-BBE9-43431AC8FD6F}" type="datetimeFigureOut">
              <a:rPr lang="cs-CZ" smtClean="0"/>
              <a:pPr/>
              <a:t>13.11.2015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EA61484-06AF-4D8E-9DCD-43CC37BCBB9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6D093A2-3F93-4756-BBE9-43431AC8FD6F}" type="datetimeFigureOut">
              <a:rPr lang="cs-CZ" smtClean="0"/>
              <a:pPr/>
              <a:t>13.11.2015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EA61484-06AF-4D8E-9DCD-43CC37BCBB9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polpix.sueddeutsche.com/bild/1.1106478.1355630375/860x860/horst-koehler-ruecktrittsgruende.jpg" TargetMode="External"/><Relationship Id="rId3" Type="http://schemas.openxmlformats.org/officeDocument/2006/relationships/hyperlink" Target="http://wiki.rvp.cz/@api/deki/files/99/=Europe-nofill-black-lores.png" TargetMode="External"/><Relationship Id="rId7" Type="http://schemas.openxmlformats.org/officeDocument/2006/relationships/hyperlink" Target="http://www.novinky.cz/zahranicni/evropa/339252-byvaly-nemecky-prezident-wulff-je-ocisten-z-podezreni-z-korupce-kvuli-nemuz-odstoupil.html" TargetMode="External"/><Relationship Id="rId2" Type="http://schemas.openxmlformats.org/officeDocument/2006/relationships/hyperlink" Target="http://www.bundespraesident.de/EN/Role-and-Functions/ConstitutionalBasis/ConstitutionalBasis-node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zpravy.idnes.cz/nemecky-prezident-wulff-pod-tlakem-afer-rezignoval-fxa-/zahranicni.aspx?c=A120217_102748_zahranicni_mad" TargetMode="External"/><Relationship Id="rId5" Type="http://schemas.openxmlformats.org/officeDocument/2006/relationships/hyperlink" Target="http://zpravy.idnes.cz/nemecky-prezident-kohler-odstoupil-kvuli-vyrokum-o-afghanistanu-p9r-/zahranicni.aspx?c=A100531_141018_zahranicni_mad" TargetMode="External"/><Relationship Id="rId4" Type="http://schemas.openxmlformats.org/officeDocument/2006/relationships/hyperlink" Target="http://www.ustavprava.cz/blog/wp-content/uploads/2013/10/volebni_urna.jpg" TargetMode="External"/><Relationship Id="rId9" Type="http://schemas.openxmlformats.org/officeDocument/2006/relationships/hyperlink" Target="http://i.telegraph.co.uk/multimedia/archive/02534/Christian-Wulff_2534677b.jpg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uters.com/article/2013/04/20/us-italy-vote-napolitano-idUSBRE93J09020130420" TargetMode="External"/><Relationship Id="rId2" Type="http://schemas.openxmlformats.org/officeDocument/2006/relationships/hyperlink" Target="http://www.nytimes.com/2015/01/15/world/europe/presidents-resignation-poses-a-political-test-for-italian-premier.html?_r=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reporternuovo.it/files/2014/10/Giorgio-Napolitano.jp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42910" y="1500174"/>
            <a:ext cx="7772400" cy="1829761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Nepřímo volení prezidenti západní Evropy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Autoři: Zdeněk </a:t>
            </a:r>
            <a:r>
              <a:rPr lang="cs-CZ" dirty="0" err="1" smtClean="0"/>
              <a:t>Fryš</a:t>
            </a:r>
            <a:r>
              <a:rPr lang="cs-CZ" dirty="0" smtClean="0"/>
              <a:t>, Marcela Bauer, Samuel </a:t>
            </a:r>
            <a:r>
              <a:rPr lang="cs-CZ" dirty="0" err="1" smtClean="0"/>
              <a:t>Žilinčík</a:t>
            </a:r>
            <a:r>
              <a:rPr lang="cs-CZ" dirty="0" smtClean="0"/>
              <a:t>, Pavla Volfová, Marek Osouch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</a:pPr>
            <a:endParaRPr lang="cs-CZ" dirty="0" smtClean="0"/>
          </a:p>
          <a:p>
            <a:pPr>
              <a:lnSpc>
                <a:spcPct val="150000"/>
              </a:lnSpc>
            </a:pPr>
            <a:endParaRPr lang="cs-CZ" dirty="0" smtClean="0"/>
          </a:p>
          <a:p>
            <a:pPr>
              <a:lnSpc>
                <a:spcPct val="150000"/>
              </a:lnSpc>
            </a:pPr>
            <a:r>
              <a:rPr lang="cs-CZ" dirty="0" smtClean="0"/>
              <a:t>končí pod tlakem po dvou letech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výhodný půjčka na dům – údajně díky svým vztahům se zámožnými podnikateli, s nimiž trávil bezplatné dovolené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podezření, že </a:t>
            </a:r>
            <a:r>
              <a:rPr lang="cs-CZ" dirty="0" err="1" smtClean="0"/>
              <a:t>Wulff</a:t>
            </a:r>
            <a:r>
              <a:rPr lang="cs-CZ" dirty="0" smtClean="0"/>
              <a:t> ještě jako dolnosaský premiér získal za nestandardních podmínek vůz Škoda. Tehdy spolkovou zemi zastupoval v dozorčí radě koncernu Volkswagenu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kvůli jiné aféře (uvolnění peněz pro filmový projekt) dokonce u soudu – nakonec osvobozen</a:t>
            </a:r>
          </a:p>
          <a:p>
            <a:pPr>
              <a:lnSpc>
                <a:spcPct val="150000"/>
              </a:lnSpc>
            </a:pPr>
            <a:endParaRPr lang="cs-CZ" dirty="0" smtClean="0"/>
          </a:p>
          <a:p>
            <a:pPr>
              <a:lnSpc>
                <a:spcPct val="150000"/>
              </a:lnSpc>
            </a:pPr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928662" y="500042"/>
            <a:ext cx="3943352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Christian </a:t>
            </a:r>
            <a:r>
              <a:rPr lang="cs-CZ" dirty="0" err="1" smtClean="0"/>
              <a:t>Wulff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smtClean="0"/>
              <a:t>(2010 – 2012)</a:t>
            </a:r>
            <a:endParaRPr lang="cs-CZ" dirty="0"/>
          </a:p>
        </p:txBody>
      </p:sp>
      <p:pic>
        <p:nvPicPr>
          <p:cNvPr id="4" name="Obrázek 3" descr="Christian-Wulff_2534677b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2066" y="214290"/>
            <a:ext cx="3433454" cy="214314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dirty="0" smtClean="0"/>
              <a:t>naprostá většina už v politice působila – (poslanci, premiéři)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role prezidenta postupně slábne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spíš reprezentativní funkce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nejsilnější pravomocí rozpuštění parlamentu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6 prezidentů z 12 předčasně skončilo mandát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Italští prezidenti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lnSpc>
                <a:spcPct val="170000"/>
              </a:lnSpc>
            </a:pPr>
            <a:r>
              <a:rPr lang="cs-CZ" dirty="0" smtClean="0"/>
              <a:t>11. italský prezident</a:t>
            </a:r>
          </a:p>
          <a:p>
            <a:pPr>
              <a:lnSpc>
                <a:spcPct val="170000"/>
              </a:lnSpc>
            </a:pPr>
            <a:r>
              <a:rPr lang="cs-CZ" dirty="0" smtClean="0"/>
              <a:t>jediný po válce </a:t>
            </a:r>
            <a:r>
              <a:rPr lang="cs-CZ" dirty="0" err="1" smtClean="0"/>
              <a:t>znovuzvolen</a:t>
            </a:r>
            <a:endParaRPr lang="cs-CZ" dirty="0" smtClean="0"/>
          </a:p>
          <a:p>
            <a:pPr lvl="0">
              <a:lnSpc>
                <a:spcPct val="170000"/>
              </a:lnSpc>
            </a:pPr>
            <a:r>
              <a:rPr lang="cs-CZ" dirty="0" smtClean="0"/>
              <a:t>2008 politický krize -&gt; rozpustil Parlament, jmenoval Silvia </a:t>
            </a:r>
            <a:r>
              <a:rPr lang="cs-CZ" dirty="0" err="1" smtClean="0"/>
              <a:t>Berlusconiho</a:t>
            </a:r>
            <a:r>
              <a:rPr lang="cs-CZ" dirty="0" smtClean="0"/>
              <a:t> premiérem</a:t>
            </a:r>
          </a:p>
          <a:p>
            <a:pPr lvl="0">
              <a:lnSpc>
                <a:spcPct val="170000"/>
              </a:lnSpc>
            </a:pPr>
            <a:r>
              <a:rPr lang="cs-CZ" dirty="0" smtClean="0"/>
              <a:t>2009 – Kauza </a:t>
            </a:r>
            <a:r>
              <a:rPr lang="cs-CZ" dirty="0" err="1" smtClean="0"/>
              <a:t>Eluana</a:t>
            </a:r>
            <a:r>
              <a:rPr lang="cs-CZ" dirty="0" smtClean="0"/>
              <a:t> </a:t>
            </a:r>
            <a:r>
              <a:rPr lang="cs-CZ" dirty="0" err="1" smtClean="0"/>
              <a:t>Englaro</a:t>
            </a:r>
            <a:r>
              <a:rPr lang="cs-CZ" dirty="0" smtClean="0"/>
              <a:t> -&gt; spor o vztahu prezidenta a úřadující vlády</a:t>
            </a:r>
          </a:p>
          <a:p>
            <a:pPr lvl="0">
              <a:lnSpc>
                <a:spcPct val="170000"/>
              </a:lnSpc>
            </a:pPr>
            <a:r>
              <a:rPr lang="cs-CZ" dirty="0" smtClean="0"/>
              <a:t>2011 politická krize – pověřil Maria </a:t>
            </a:r>
            <a:r>
              <a:rPr lang="cs-CZ" dirty="0" err="1" smtClean="0"/>
              <a:t>Montiho</a:t>
            </a:r>
            <a:r>
              <a:rPr lang="cs-CZ" dirty="0" smtClean="0"/>
              <a:t> sestavením úřednické vlády, zažilo se pojmenování „vláda prezidenta“ – silná mediální odezva i ve světě – překročení ceremoniální funkce</a:t>
            </a:r>
          </a:p>
          <a:p>
            <a:pPr lvl="0">
              <a:lnSpc>
                <a:spcPct val="170000"/>
              </a:lnSpc>
            </a:pPr>
            <a:r>
              <a:rPr lang="cs-CZ" dirty="0" smtClean="0"/>
              <a:t>2013 – pět bezvýchodných kol prezidentské volby, patová situace v parlamentu – aby zajistil odblokování situace, souhlasil s kandidaturou a byl zvolen na druhé funkční období</a:t>
            </a:r>
          </a:p>
          <a:p>
            <a:pPr lvl="0">
              <a:lnSpc>
                <a:spcPct val="170000"/>
              </a:lnSpc>
            </a:pPr>
            <a:r>
              <a:rPr lang="cs-CZ" dirty="0" smtClean="0"/>
              <a:t>13. ledna 2015 oznámil, že z funkce odstoupí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4543428" cy="1143000"/>
          </a:xfrm>
        </p:spPr>
        <p:txBody>
          <a:bodyPr>
            <a:normAutofit fontScale="90000"/>
          </a:bodyPr>
          <a:lstStyle/>
          <a:p>
            <a:r>
              <a:rPr lang="cs-CZ" dirty="0" err="1" smtClean="0"/>
              <a:t>Giorgio</a:t>
            </a:r>
            <a:r>
              <a:rPr lang="cs-CZ" dirty="0" smtClean="0"/>
              <a:t> </a:t>
            </a:r>
            <a:r>
              <a:rPr lang="cs-CZ" dirty="0" err="1" smtClean="0"/>
              <a:t>Napolitano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smtClean="0"/>
              <a:t>(2006 – 2015)</a:t>
            </a:r>
            <a:endParaRPr lang="cs-CZ" dirty="0"/>
          </a:p>
        </p:txBody>
      </p:sp>
      <p:pic>
        <p:nvPicPr>
          <p:cNvPr id="5" name="Obrázek 4" descr="Giorgio-Napolitan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72066" y="214290"/>
            <a:ext cx="3143240" cy="2096517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FIALA, Petr. Politický systém Spolkové republiky Německo. </a:t>
            </a:r>
            <a:r>
              <a:rPr lang="cs-CZ" dirty="0" err="1" smtClean="0"/>
              <a:t>Vyd</a:t>
            </a:r>
            <a:r>
              <a:rPr lang="cs-CZ" dirty="0" smtClean="0"/>
              <a:t>. 1. Brno: Masarykova univerzita, 1994, 136 s. ISBN 8021009071.</a:t>
            </a:r>
          </a:p>
          <a:p>
            <a:r>
              <a:rPr lang="cs-CZ" dirty="0" smtClean="0"/>
              <a:t>JEŘÁBEK, Martin. Srovnání politických systémů Německa a Rakouska: institucionální a systémové ukotvení. 1. </a:t>
            </a:r>
            <a:r>
              <a:rPr lang="cs-CZ" dirty="0" err="1" smtClean="0"/>
              <a:t>vyd</a:t>
            </a:r>
            <a:r>
              <a:rPr lang="cs-CZ" dirty="0" smtClean="0"/>
              <a:t>. Plzeň: </a:t>
            </a:r>
            <a:r>
              <a:rPr lang="cs-CZ" dirty="0" err="1" smtClean="0"/>
              <a:t>Adela</a:t>
            </a:r>
            <a:r>
              <a:rPr lang="cs-CZ" dirty="0" smtClean="0"/>
              <a:t> - Grafické studio, 2010, 215 s. ISBN 978-80-87094-15-0.</a:t>
            </a:r>
          </a:p>
          <a:p>
            <a:r>
              <a:rPr lang="cs-CZ" dirty="0" smtClean="0"/>
              <a:t>Der </a:t>
            </a:r>
            <a:r>
              <a:rPr lang="cs-CZ" dirty="0" err="1" smtClean="0"/>
              <a:t>Bundespräsident</a:t>
            </a:r>
            <a:r>
              <a:rPr lang="cs-CZ" dirty="0" smtClean="0"/>
              <a:t>, oficiální stránka (2015). Dostupné z: </a:t>
            </a:r>
            <a:r>
              <a:rPr lang="cs-CZ" u="sng" dirty="0" smtClean="0">
                <a:hlinkClick r:id="rId2"/>
              </a:rPr>
              <a:t>http://www.</a:t>
            </a:r>
            <a:r>
              <a:rPr lang="cs-CZ" u="sng" dirty="0" err="1" smtClean="0">
                <a:hlinkClick r:id="rId2"/>
              </a:rPr>
              <a:t>bundespraesident.de</a:t>
            </a:r>
            <a:r>
              <a:rPr lang="cs-CZ" u="sng" dirty="0" smtClean="0">
                <a:hlinkClick r:id="rId2"/>
              </a:rPr>
              <a:t>/EN/Role-</a:t>
            </a:r>
            <a:r>
              <a:rPr lang="cs-CZ" u="sng" dirty="0" err="1" smtClean="0">
                <a:hlinkClick r:id="rId2"/>
              </a:rPr>
              <a:t>and</a:t>
            </a:r>
            <a:r>
              <a:rPr lang="cs-CZ" u="sng" dirty="0" smtClean="0">
                <a:hlinkClick r:id="rId2"/>
              </a:rPr>
              <a:t>-</a:t>
            </a:r>
            <a:r>
              <a:rPr lang="cs-CZ" u="sng" dirty="0" err="1" smtClean="0">
                <a:hlinkClick r:id="rId2"/>
              </a:rPr>
              <a:t>Functions</a:t>
            </a:r>
            <a:r>
              <a:rPr lang="cs-CZ" u="sng" dirty="0" smtClean="0">
                <a:hlinkClick r:id="rId2"/>
              </a:rPr>
              <a:t>/</a:t>
            </a:r>
            <a:r>
              <a:rPr lang="cs-CZ" u="sng" dirty="0" err="1" smtClean="0">
                <a:hlinkClick r:id="rId2"/>
              </a:rPr>
              <a:t>ConstitutionalBasis</a:t>
            </a:r>
            <a:r>
              <a:rPr lang="cs-CZ" u="sng" dirty="0" smtClean="0">
                <a:hlinkClick r:id="rId2"/>
              </a:rPr>
              <a:t>/</a:t>
            </a:r>
            <a:r>
              <a:rPr lang="cs-CZ" u="sng" dirty="0" err="1" smtClean="0">
                <a:hlinkClick r:id="rId2"/>
              </a:rPr>
              <a:t>ConstitutionalBasis</a:t>
            </a:r>
            <a:r>
              <a:rPr lang="cs-CZ" u="sng" dirty="0" smtClean="0">
                <a:hlinkClick r:id="rId2"/>
              </a:rPr>
              <a:t>-node.</a:t>
            </a:r>
            <a:r>
              <a:rPr lang="cs-CZ" u="sng" dirty="0" err="1" smtClean="0">
                <a:hlinkClick r:id="rId2"/>
              </a:rPr>
              <a:t>html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http://wiki.rvp.cz/@api/deki/files/99/=Europe-nofill-black-lores.png</a:t>
            </a:r>
            <a:endParaRPr lang="cs-CZ" dirty="0" smtClean="0"/>
          </a:p>
          <a:p>
            <a:r>
              <a:rPr lang="cs-CZ" dirty="0" smtClean="0">
                <a:hlinkClick r:id="rId4"/>
              </a:rPr>
              <a:t>http://www.</a:t>
            </a:r>
            <a:r>
              <a:rPr lang="cs-CZ" dirty="0" err="1" smtClean="0">
                <a:hlinkClick r:id="rId4"/>
              </a:rPr>
              <a:t>ustavprava.cz</a:t>
            </a:r>
            <a:r>
              <a:rPr lang="cs-CZ" dirty="0" smtClean="0">
                <a:hlinkClick r:id="rId4"/>
              </a:rPr>
              <a:t>/blog/</a:t>
            </a:r>
            <a:r>
              <a:rPr lang="cs-CZ" dirty="0" err="1" smtClean="0">
                <a:hlinkClick r:id="rId4"/>
              </a:rPr>
              <a:t>wp</a:t>
            </a:r>
            <a:r>
              <a:rPr lang="cs-CZ" dirty="0" smtClean="0">
                <a:hlinkClick r:id="rId4"/>
              </a:rPr>
              <a:t>-</a:t>
            </a:r>
            <a:r>
              <a:rPr lang="cs-CZ" dirty="0" err="1" smtClean="0">
                <a:hlinkClick r:id="rId4"/>
              </a:rPr>
              <a:t>content</a:t>
            </a:r>
            <a:r>
              <a:rPr lang="cs-CZ" dirty="0" smtClean="0">
                <a:hlinkClick r:id="rId4"/>
              </a:rPr>
              <a:t>/</a:t>
            </a:r>
            <a:r>
              <a:rPr lang="cs-CZ" dirty="0" err="1" smtClean="0">
                <a:hlinkClick r:id="rId4"/>
              </a:rPr>
              <a:t>uploads</a:t>
            </a:r>
            <a:r>
              <a:rPr lang="cs-CZ" dirty="0" smtClean="0">
                <a:hlinkClick r:id="rId4"/>
              </a:rPr>
              <a:t>/2013/10/</a:t>
            </a:r>
            <a:r>
              <a:rPr lang="cs-CZ" dirty="0" err="1" smtClean="0">
                <a:hlinkClick r:id="rId4"/>
              </a:rPr>
              <a:t>volebni</a:t>
            </a:r>
            <a:r>
              <a:rPr lang="cs-CZ" dirty="0" smtClean="0">
                <a:hlinkClick r:id="rId4"/>
              </a:rPr>
              <a:t>_urna.</a:t>
            </a:r>
            <a:r>
              <a:rPr lang="cs-CZ" dirty="0" err="1" smtClean="0">
                <a:hlinkClick r:id="rId4"/>
              </a:rPr>
              <a:t>jpg</a:t>
            </a:r>
            <a:endParaRPr lang="cs-CZ" dirty="0" smtClean="0"/>
          </a:p>
          <a:p>
            <a:r>
              <a:rPr lang="cs-CZ" dirty="0" smtClean="0">
                <a:hlinkClick r:id="rId5"/>
              </a:rPr>
              <a:t>http://zpravy.idnes.cz/nemecky-prezident-kohler-odstoupil-kvuli-vyrokum-o-afghanistanu-p9r-/zahranicni.aspx?c=A100531_141018_zahranicni_mad</a:t>
            </a:r>
            <a:endParaRPr lang="cs-CZ" dirty="0" smtClean="0"/>
          </a:p>
          <a:p>
            <a:r>
              <a:rPr lang="cs-CZ" dirty="0" smtClean="0">
                <a:hlinkClick r:id="rId6"/>
              </a:rPr>
              <a:t>http://zpravy.idnes.cz/nemecky-prezident-wulff-pod-tlakem-afer-rezignoval-fxa-/zahranicni.aspx?c=A120217_102748_zahranicni_mad</a:t>
            </a:r>
            <a:endParaRPr lang="cs-CZ" dirty="0" smtClean="0"/>
          </a:p>
          <a:p>
            <a:r>
              <a:rPr lang="cs-CZ" dirty="0" smtClean="0">
                <a:hlinkClick r:id="rId7"/>
              </a:rPr>
              <a:t>http://www.novinky.</a:t>
            </a:r>
            <a:r>
              <a:rPr lang="cs-CZ" dirty="0" err="1" smtClean="0">
                <a:hlinkClick r:id="rId7"/>
              </a:rPr>
              <a:t>cz</a:t>
            </a:r>
            <a:r>
              <a:rPr lang="cs-CZ" dirty="0" smtClean="0">
                <a:hlinkClick r:id="rId7"/>
              </a:rPr>
              <a:t>/</a:t>
            </a:r>
            <a:r>
              <a:rPr lang="cs-CZ" dirty="0" err="1" smtClean="0">
                <a:hlinkClick r:id="rId7"/>
              </a:rPr>
              <a:t>zahranicni</a:t>
            </a:r>
            <a:r>
              <a:rPr lang="cs-CZ" dirty="0" smtClean="0">
                <a:hlinkClick r:id="rId7"/>
              </a:rPr>
              <a:t>/</a:t>
            </a:r>
            <a:r>
              <a:rPr lang="cs-CZ" dirty="0" err="1" smtClean="0">
                <a:hlinkClick r:id="rId7"/>
              </a:rPr>
              <a:t>evropa</a:t>
            </a:r>
            <a:r>
              <a:rPr lang="cs-CZ" dirty="0" smtClean="0">
                <a:hlinkClick r:id="rId7"/>
              </a:rPr>
              <a:t>/339252-</a:t>
            </a:r>
            <a:r>
              <a:rPr lang="cs-CZ" dirty="0" err="1" smtClean="0">
                <a:hlinkClick r:id="rId7"/>
              </a:rPr>
              <a:t>byvaly</a:t>
            </a:r>
            <a:r>
              <a:rPr lang="cs-CZ" dirty="0" smtClean="0">
                <a:hlinkClick r:id="rId7"/>
              </a:rPr>
              <a:t>-</a:t>
            </a:r>
            <a:r>
              <a:rPr lang="cs-CZ" dirty="0" err="1" smtClean="0">
                <a:hlinkClick r:id="rId7"/>
              </a:rPr>
              <a:t>nemecky</a:t>
            </a:r>
            <a:r>
              <a:rPr lang="cs-CZ" dirty="0" smtClean="0">
                <a:hlinkClick r:id="rId7"/>
              </a:rPr>
              <a:t>-prezident-</a:t>
            </a:r>
            <a:r>
              <a:rPr lang="cs-CZ" dirty="0" err="1" smtClean="0">
                <a:hlinkClick r:id="rId7"/>
              </a:rPr>
              <a:t>wulff</a:t>
            </a:r>
            <a:r>
              <a:rPr lang="cs-CZ" dirty="0" smtClean="0">
                <a:hlinkClick r:id="rId7"/>
              </a:rPr>
              <a:t>-je-</a:t>
            </a:r>
            <a:r>
              <a:rPr lang="cs-CZ" dirty="0" err="1" smtClean="0">
                <a:hlinkClick r:id="rId7"/>
              </a:rPr>
              <a:t>ocisten</a:t>
            </a:r>
            <a:r>
              <a:rPr lang="cs-CZ" dirty="0" smtClean="0">
                <a:hlinkClick r:id="rId7"/>
              </a:rPr>
              <a:t>-z-</a:t>
            </a:r>
            <a:r>
              <a:rPr lang="cs-CZ" dirty="0" err="1" smtClean="0">
                <a:hlinkClick r:id="rId7"/>
              </a:rPr>
              <a:t>podezreni</a:t>
            </a:r>
            <a:r>
              <a:rPr lang="cs-CZ" dirty="0" smtClean="0">
                <a:hlinkClick r:id="rId7"/>
              </a:rPr>
              <a:t>-z-korupce-</a:t>
            </a:r>
            <a:r>
              <a:rPr lang="cs-CZ" dirty="0" err="1" smtClean="0">
                <a:hlinkClick r:id="rId7"/>
              </a:rPr>
              <a:t>kvuli</a:t>
            </a:r>
            <a:r>
              <a:rPr lang="cs-CZ" dirty="0" smtClean="0">
                <a:hlinkClick r:id="rId7"/>
              </a:rPr>
              <a:t>-</a:t>
            </a:r>
            <a:r>
              <a:rPr lang="cs-CZ" dirty="0" err="1" smtClean="0">
                <a:hlinkClick r:id="rId7"/>
              </a:rPr>
              <a:t>nemuz</a:t>
            </a:r>
            <a:r>
              <a:rPr lang="cs-CZ" dirty="0" smtClean="0">
                <a:hlinkClick r:id="rId7"/>
              </a:rPr>
              <a:t>-odstoupil.</a:t>
            </a:r>
            <a:r>
              <a:rPr lang="cs-CZ" dirty="0" err="1" smtClean="0">
                <a:hlinkClick r:id="rId7"/>
              </a:rPr>
              <a:t>html</a:t>
            </a:r>
            <a:endParaRPr lang="cs-CZ" dirty="0" smtClean="0"/>
          </a:p>
          <a:p>
            <a:r>
              <a:rPr lang="cs-CZ" dirty="0" smtClean="0">
                <a:hlinkClick r:id="rId8"/>
              </a:rPr>
              <a:t>http://polpix.sueddeutsche.com/bild/1.1106478.1355630375/860x860/horst-koehler-ruecktrittsgruende.jpg</a:t>
            </a:r>
            <a:endParaRPr lang="cs-CZ" dirty="0" smtClean="0"/>
          </a:p>
          <a:p>
            <a:r>
              <a:rPr lang="cs-CZ" dirty="0" smtClean="0">
                <a:hlinkClick r:id="rId9"/>
              </a:rPr>
              <a:t>http://i.</a:t>
            </a:r>
            <a:r>
              <a:rPr lang="cs-CZ" dirty="0" err="1" smtClean="0">
                <a:hlinkClick r:id="rId9"/>
              </a:rPr>
              <a:t>telegraph.co.uk</a:t>
            </a:r>
            <a:r>
              <a:rPr lang="cs-CZ" dirty="0" smtClean="0">
                <a:hlinkClick r:id="rId9"/>
              </a:rPr>
              <a:t>/multimedia/archive/02534/</a:t>
            </a:r>
            <a:r>
              <a:rPr lang="cs-CZ" dirty="0" err="1" smtClean="0">
                <a:hlinkClick r:id="rId9"/>
              </a:rPr>
              <a:t>Christian</a:t>
            </a:r>
            <a:r>
              <a:rPr lang="cs-CZ" dirty="0" smtClean="0">
                <a:hlinkClick r:id="rId9"/>
              </a:rPr>
              <a:t>-</a:t>
            </a:r>
            <a:r>
              <a:rPr lang="cs-CZ" dirty="0" err="1" smtClean="0">
                <a:hlinkClick r:id="rId9"/>
              </a:rPr>
              <a:t>Wulff</a:t>
            </a:r>
            <a:r>
              <a:rPr lang="cs-CZ" dirty="0" smtClean="0">
                <a:hlinkClick r:id="rId9"/>
              </a:rPr>
              <a:t>_2534677b.jpg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err="1" smtClean="0"/>
              <a:t>Delury</a:t>
            </a:r>
            <a:r>
              <a:rPr lang="cs-CZ" dirty="0" smtClean="0"/>
              <a:t> E. </a:t>
            </a:r>
            <a:r>
              <a:rPr lang="cs-CZ" dirty="0" err="1" smtClean="0"/>
              <a:t>George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Schlager</a:t>
            </a:r>
            <a:r>
              <a:rPr lang="cs-CZ" dirty="0" smtClean="0"/>
              <a:t> </a:t>
            </a:r>
            <a:r>
              <a:rPr lang="cs-CZ" dirty="0" err="1" smtClean="0"/>
              <a:t>Neil</a:t>
            </a:r>
            <a:r>
              <a:rPr lang="cs-CZ" dirty="0" smtClean="0"/>
              <a:t>. 2006.  </a:t>
            </a:r>
            <a:r>
              <a:rPr lang="cs-CZ" dirty="0" err="1" smtClean="0"/>
              <a:t>World</a:t>
            </a:r>
            <a:r>
              <a:rPr lang="cs-CZ" dirty="0" smtClean="0"/>
              <a:t> </a:t>
            </a:r>
            <a:r>
              <a:rPr lang="cs-CZ" dirty="0" err="1" smtClean="0"/>
              <a:t>Encyclopedia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Systems</a:t>
            </a:r>
            <a:r>
              <a:rPr lang="cs-CZ" dirty="0" smtClean="0"/>
              <a:t> And </a:t>
            </a:r>
            <a:r>
              <a:rPr lang="cs-CZ" dirty="0" err="1" smtClean="0"/>
              <a:t>Parties</a:t>
            </a:r>
            <a:r>
              <a:rPr lang="cs-CZ" dirty="0" smtClean="0"/>
              <a:t>. New York: </a:t>
            </a:r>
            <a:r>
              <a:rPr lang="cs-CZ" dirty="0" err="1" smtClean="0"/>
              <a:t>Facts</a:t>
            </a:r>
            <a:r>
              <a:rPr lang="cs-CZ" dirty="0" smtClean="0"/>
              <a:t> on </a:t>
            </a:r>
            <a:r>
              <a:rPr lang="cs-CZ" dirty="0" err="1" smtClean="0"/>
              <a:t>file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Grimaldi</a:t>
            </a:r>
            <a:r>
              <a:rPr lang="cs-CZ" dirty="0" smtClean="0"/>
              <a:t> Selena.  </a:t>
            </a:r>
            <a:r>
              <a:rPr lang="cs-CZ" dirty="0" err="1" smtClean="0"/>
              <a:t>The</a:t>
            </a:r>
            <a:r>
              <a:rPr lang="cs-CZ" dirty="0" smtClean="0"/>
              <a:t> Role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Italian</a:t>
            </a:r>
            <a:r>
              <a:rPr lang="cs-CZ" dirty="0" smtClean="0"/>
              <a:t> </a:t>
            </a:r>
            <a:r>
              <a:rPr lang="cs-CZ" dirty="0" err="1" smtClean="0"/>
              <a:t>Presidents</a:t>
            </a:r>
            <a:r>
              <a:rPr lang="cs-CZ" dirty="0" smtClean="0"/>
              <a:t>: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Subtle</a:t>
            </a:r>
            <a:r>
              <a:rPr lang="cs-CZ" dirty="0" smtClean="0"/>
              <a:t> </a:t>
            </a:r>
            <a:r>
              <a:rPr lang="cs-CZ" dirty="0" err="1" smtClean="0"/>
              <a:t>Boundary</a:t>
            </a:r>
            <a:r>
              <a:rPr lang="cs-CZ" dirty="0" smtClean="0"/>
              <a:t> </a:t>
            </a:r>
            <a:r>
              <a:rPr lang="cs-CZ" dirty="0" err="1" smtClean="0"/>
              <a:t>between</a:t>
            </a:r>
            <a:r>
              <a:rPr lang="cs-CZ" dirty="0" smtClean="0"/>
              <a:t> </a:t>
            </a:r>
            <a:r>
              <a:rPr lang="cs-CZ" dirty="0" err="1" smtClean="0"/>
              <a:t>Accountability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Action</a:t>
            </a:r>
            <a:r>
              <a:rPr lang="cs-CZ" dirty="0" smtClean="0"/>
              <a:t>. Bulletin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Italian</a:t>
            </a:r>
            <a:r>
              <a:rPr lang="cs-CZ" dirty="0" smtClean="0"/>
              <a:t> </a:t>
            </a:r>
            <a:r>
              <a:rPr lang="cs-CZ" dirty="0" err="1" smtClean="0"/>
              <a:t>Politics</a:t>
            </a:r>
            <a:r>
              <a:rPr lang="cs-CZ" dirty="0" smtClean="0"/>
              <a:t> Vol. 3, No. 1, 2011, 103-125.</a:t>
            </a:r>
          </a:p>
          <a:p>
            <a:r>
              <a:rPr lang="cs-CZ" dirty="0" err="1" smtClean="0"/>
              <a:t>Lentz</a:t>
            </a:r>
            <a:r>
              <a:rPr lang="cs-CZ" dirty="0" smtClean="0"/>
              <a:t> M. </a:t>
            </a:r>
            <a:r>
              <a:rPr lang="cs-CZ" dirty="0" err="1" smtClean="0"/>
              <a:t>Harris</a:t>
            </a:r>
            <a:r>
              <a:rPr lang="cs-CZ" dirty="0" smtClean="0"/>
              <a:t>. 2014. </a:t>
            </a:r>
            <a:r>
              <a:rPr lang="cs-CZ" dirty="0" err="1" smtClean="0"/>
              <a:t>Heads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states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governments</a:t>
            </a:r>
            <a:r>
              <a:rPr lang="cs-CZ" dirty="0" smtClean="0"/>
              <a:t> </a:t>
            </a:r>
            <a:r>
              <a:rPr lang="cs-CZ" dirty="0" err="1" smtClean="0"/>
              <a:t>since</a:t>
            </a:r>
            <a:r>
              <a:rPr lang="cs-CZ" dirty="0" smtClean="0"/>
              <a:t> 1945. </a:t>
            </a:r>
            <a:r>
              <a:rPr lang="cs-CZ" dirty="0" err="1" smtClean="0"/>
              <a:t>Abindgdon</a:t>
            </a:r>
            <a:r>
              <a:rPr lang="cs-CZ" dirty="0" smtClean="0"/>
              <a:t>: </a:t>
            </a:r>
            <a:r>
              <a:rPr lang="cs-CZ" dirty="0" err="1" smtClean="0"/>
              <a:t>Routledge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Povoledo</a:t>
            </a:r>
            <a:r>
              <a:rPr lang="cs-CZ" dirty="0" smtClean="0"/>
              <a:t> </a:t>
            </a:r>
            <a:r>
              <a:rPr lang="cs-CZ" dirty="0" err="1" smtClean="0"/>
              <a:t>Elisabetta</a:t>
            </a:r>
            <a:r>
              <a:rPr lang="cs-CZ" dirty="0" smtClean="0"/>
              <a:t>. 2015. </a:t>
            </a:r>
            <a:r>
              <a:rPr lang="cs-CZ" dirty="0" err="1" smtClean="0"/>
              <a:t>Resignation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President </a:t>
            </a:r>
            <a:r>
              <a:rPr lang="cs-CZ" dirty="0" err="1" smtClean="0"/>
              <a:t>Will</a:t>
            </a:r>
            <a:r>
              <a:rPr lang="cs-CZ" dirty="0" smtClean="0"/>
              <a:t> Test Italy’s </a:t>
            </a:r>
            <a:r>
              <a:rPr lang="cs-CZ" dirty="0" err="1" smtClean="0"/>
              <a:t>Premier</a:t>
            </a:r>
            <a:r>
              <a:rPr lang="cs-CZ" dirty="0" smtClean="0"/>
              <a:t>. (citované 12.11 2015) dostupné z:</a:t>
            </a:r>
          </a:p>
          <a:p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nytimes.com</a:t>
            </a:r>
            <a:r>
              <a:rPr lang="cs-CZ" dirty="0" smtClean="0">
                <a:hlinkClick r:id="rId2"/>
              </a:rPr>
              <a:t>/2015/01/15/</a:t>
            </a:r>
            <a:r>
              <a:rPr lang="cs-CZ" dirty="0" err="1" smtClean="0">
                <a:hlinkClick r:id="rId2"/>
              </a:rPr>
              <a:t>world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europe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presidents</a:t>
            </a:r>
            <a:r>
              <a:rPr lang="cs-CZ" dirty="0" smtClean="0">
                <a:hlinkClick r:id="rId2"/>
              </a:rPr>
              <a:t>-</a:t>
            </a:r>
            <a:r>
              <a:rPr lang="cs-CZ" dirty="0" err="1" smtClean="0">
                <a:hlinkClick r:id="rId2"/>
              </a:rPr>
              <a:t>resignation</a:t>
            </a:r>
            <a:r>
              <a:rPr lang="cs-CZ" dirty="0" smtClean="0">
                <a:hlinkClick r:id="rId2"/>
              </a:rPr>
              <a:t>-</a:t>
            </a:r>
            <a:r>
              <a:rPr lang="cs-CZ" dirty="0" err="1" smtClean="0">
                <a:hlinkClick r:id="rId2"/>
              </a:rPr>
              <a:t>poses</a:t>
            </a:r>
            <a:r>
              <a:rPr lang="cs-CZ" dirty="0" smtClean="0">
                <a:hlinkClick r:id="rId2"/>
              </a:rPr>
              <a:t>-a-</a:t>
            </a:r>
            <a:r>
              <a:rPr lang="cs-CZ" dirty="0" err="1" smtClean="0">
                <a:hlinkClick r:id="rId2"/>
              </a:rPr>
              <a:t>political</a:t>
            </a:r>
            <a:r>
              <a:rPr lang="cs-CZ" dirty="0" smtClean="0">
                <a:hlinkClick r:id="rId2"/>
              </a:rPr>
              <a:t>-test-</a:t>
            </a:r>
            <a:r>
              <a:rPr lang="cs-CZ" dirty="0" err="1" smtClean="0">
                <a:hlinkClick r:id="rId2"/>
              </a:rPr>
              <a:t>for</a:t>
            </a:r>
            <a:r>
              <a:rPr lang="cs-CZ" dirty="0" smtClean="0">
                <a:hlinkClick r:id="rId2"/>
              </a:rPr>
              <a:t>-</a:t>
            </a:r>
            <a:r>
              <a:rPr lang="cs-CZ" dirty="0" err="1" smtClean="0">
                <a:hlinkClick r:id="rId2"/>
              </a:rPr>
              <a:t>italian</a:t>
            </a:r>
            <a:r>
              <a:rPr lang="cs-CZ" dirty="0" smtClean="0">
                <a:hlinkClick r:id="rId2"/>
              </a:rPr>
              <a:t>-</a:t>
            </a:r>
            <a:r>
              <a:rPr lang="cs-CZ" dirty="0" err="1" smtClean="0">
                <a:hlinkClick r:id="rId2"/>
              </a:rPr>
              <a:t>premier.html</a:t>
            </a:r>
            <a:r>
              <a:rPr lang="cs-CZ" dirty="0" smtClean="0">
                <a:hlinkClick r:id="rId2"/>
              </a:rPr>
              <a:t>?_r=1</a:t>
            </a:r>
            <a:endParaRPr lang="cs-CZ" dirty="0" smtClean="0"/>
          </a:p>
          <a:p>
            <a:r>
              <a:rPr lang="cs-CZ" dirty="0" err="1" smtClean="0"/>
              <a:t>Coleman</a:t>
            </a:r>
            <a:r>
              <a:rPr lang="cs-CZ" dirty="0" smtClean="0"/>
              <a:t>, Denise </a:t>
            </a:r>
            <a:r>
              <a:rPr lang="cs-CZ" dirty="0" err="1" smtClean="0"/>
              <a:t>Youngblood</a:t>
            </a:r>
            <a:r>
              <a:rPr lang="cs-CZ" dirty="0" smtClean="0"/>
              <a:t>. </a:t>
            </a:r>
            <a:r>
              <a:rPr lang="cs-CZ" dirty="0" err="1" smtClean="0"/>
              <a:t>Principal</a:t>
            </a:r>
            <a:r>
              <a:rPr lang="cs-CZ" dirty="0" smtClean="0"/>
              <a:t> </a:t>
            </a:r>
            <a:r>
              <a:rPr lang="cs-CZ" dirty="0" err="1" smtClean="0"/>
              <a:t>Government</a:t>
            </a:r>
            <a:r>
              <a:rPr lang="cs-CZ" dirty="0" smtClean="0"/>
              <a:t> </a:t>
            </a:r>
            <a:r>
              <a:rPr lang="cs-CZ" dirty="0" err="1" smtClean="0"/>
              <a:t>Officials</a:t>
            </a:r>
            <a:r>
              <a:rPr lang="cs-CZ" dirty="0" smtClean="0"/>
              <a:t>. Italy Country </a:t>
            </a:r>
            <a:r>
              <a:rPr lang="cs-CZ" dirty="0" err="1" smtClean="0"/>
              <a:t>Review</a:t>
            </a:r>
            <a:r>
              <a:rPr lang="cs-CZ" dirty="0" smtClean="0"/>
              <a:t> [online]. 2013, 2015-11-12, : 90-94 [cit. 2015-11-12].</a:t>
            </a:r>
          </a:p>
          <a:p>
            <a:r>
              <a:rPr lang="cs-CZ" dirty="0" smtClean="0"/>
              <a:t>Italy's </a:t>
            </a:r>
            <a:r>
              <a:rPr lang="cs-CZ" dirty="0" err="1" smtClean="0"/>
              <a:t>Political</a:t>
            </a:r>
            <a:r>
              <a:rPr lang="cs-CZ" dirty="0" smtClean="0"/>
              <a:t> Limbo. </a:t>
            </a:r>
            <a:r>
              <a:rPr lang="cs-CZ" dirty="0" err="1" smtClean="0"/>
              <a:t>Stratfor</a:t>
            </a:r>
            <a:r>
              <a:rPr lang="cs-CZ" dirty="0" smtClean="0"/>
              <a:t> </a:t>
            </a:r>
            <a:r>
              <a:rPr lang="cs-CZ" dirty="0" err="1" smtClean="0"/>
              <a:t>Geopolitical</a:t>
            </a:r>
            <a:r>
              <a:rPr lang="cs-CZ" dirty="0" smtClean="0"/>
              <a:t> </a:t>
            </a:r>
            <a:r>
              <a:rPr lang="cs-CZ" dirty="0" err="1" smtClean="0"/>
              <a:t>Diary</a:t>
            </a:r>
            <a:r>
              <a:rPr lang="cs-CZ" dirty="0" smtClean="0"/>
              <a:t> [online]. 2013, 2015-11-12, : 7-7 [cit. 2015-11-12].</a:t>
            </a:r>
          </a:p>
          <a:p>
            <a:r>
              <a:rPr lang="cs-CZ" dirty="0" smtClean="0"/>
              <a:t>In Italy, </a:t>
            </a:r>
            <a:r>
              <a:rPr lang="cs-CZ" dirty="0" err="1" smtClean="0"/>
              <a:t>Selecting</a:t>
            </a:r>
            <a:r>
              <a:rPr lang="cs-CZ" dirty="0" smtClean="0"/>
              <a:t> a New President </a:t>
            </a:r>
            <a:r>
              <a:rPr lang="cs-CZ" dirty="0" err="1" smtClean="0"/>
              <a:t>Brings</a:t>
            </a:r>
            <a:r>
              <a:rPr lang="cs-CZ" dirty="0" smtClean="0"/>
              <a:t> New </a:t>
            </a:r>
            <a:r>
              <a:rPr lang="cs-CZ" dirty="0" err="1" smtClean="0"/>
              <a:t>Challenges</a:t>
            </a:r>
            <a:r>
              <a:rPr lang="cs-CZ" dirty="0" smtClean="0"/>
              <a:t>. </a:t>
            </a:r>
            <a:r>
              <a:rPr lang="cs-CZ" dirty="0" err="1" smtClean="0"/>
              <a:t>Stratfor</a:t>
            </a:r>
            <a:r>
              <a:rPr lang="cs-CZ" dirty="0" smtClean="0"/>
              <a:t> </a:t>
            </a:r>
            <a:r>
              <a:rPr lang="cs-CZ" dirty="0" err="1" smtClean="0"/>
              <a:t>Analysis</a:t>
            </a:r>
            <a:r>
              <a:rPr lang="cs-CZ" dirty="0" smtClean="0"/>
              <a:t> [online]. 2015, </a:t>
            </a:r>
            <a:r>
              <a:rPr lang="cs-CZ" dirty="0" err="1" smtClean="0"/>
              <a:t>2015</a:t>
            </a:r>
            <a:r>
              <a:rPr lang="cs-CZ" dirty="0" smtClean="0"/>
              <a:t>-11-12, : 32-32 [cit. 2015-11-12].</a:t>
            </a:r>
          </a:p>
          <a:p>
            <a:r>
              <a:rPr lang="cs-CZ" dirty="0" smtClean="0"/>
              <a:t>Mackenzie </a:t>
            </a:r>
            <a:r>
              <a:rPr lang="cs-CZ" dirty="0" err="1" smtClean="0"/>
              <a:t>James</a:t>
            </a:r>
            <a:r>
              <a:rPr lang="cs-CZ" dirty="0" smtClean="0"/>
              <a:t>. 2013. </a:t>
            </a:r>
            <a:r>
              <a:rPr lang="cs-CZ" dirty="0" err="1" smtClean="0"/>
              <a:t>Giorgio</a:t>
            </a:r>
            <a:r>
              <a:rPr lang="cs-CZ" dirty="0" smtClean="0"/>
              <a:t> </a:t>
            </a:r>
            <a:r>
              <a:rPr lang="cs-CZ" dirty="0" err="1" smtClean="0"/>
              <a:t>Napolitano</a:t>
            </a:r>
            <a:r>
              <a:rPr lang="cs-CZ" dirty="0" smtClean="0"/>
              <a:t>, Italy's </a:t>
            </a:r>
            <a:r>
              <a:rPr lang="cs-CZ" dirty="0" err="1" smtClean="0"/>
              <a:t>reluctant</a:t>
            </a:r>
            <a:r>
              <a:rPr lang="cs-CZ" dirty="0" smtClean="0"/>
              <a:t> president. </a:t>
            </a:r>
            <a:r>
              <a:rPr lang="cs-CZ" dirty="0" smtClean="0">
                <a:hlinkClick r:id="rId3"/>
              </a:rPr>
              <a:t>http://www.</a:t>
            </a:r>
            <a:r>
              <a:rPr lang="cs-CZ" dirty="0" err="1" smtClean="0">
                <a:hlinkClick r:id="rId3"/>
              </a:rPr>
              <a:t>reuters.com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article</a:t>
            </a:r>
            <a:r>
              <a:rPr lang="cs-CZ" dirty="0" smtClean="0">
                <a:hlinkClick r:id="rId3"/>
              </a:rPr>
              <a:t>/2013/04/20/</a:t>
            </a:r>
            <a:r>
              <a:rPr lang="cs-CZ" dirty="0" err="1" smtClean="0">
                <a:hlinkClick r:id="rId3"/>
              </a:rPr>
              <a:t>us</a:t>
            </a:r>
            <a:r>
              <a:rPr lang="cs-CZ" dirty="0" smtClean="0">
                <a:hlinkClick r:id="rId3"/>
              </a:rPr>
              <a:t>-</a:t>
            </a:r>
            <a:r>
              <a:rPr lang="cs-CZ" dirty="0" err="1" smtClean="0">
                <a:hlinkClick r:id="rId3"/>
              </a:rPr>
              <a:t>italy</a:t>
            </a:r>
            <a:r>
              <a:rPr lang="cs-CZ" dirty="0" smtClean="0">
                <a:hlinkClick r:id="rId3"/>
              </a:rPr>
              <a:t>-</a:t>
            </a:r>
            <a:r>
              <a:rPr lang="cs-CZ" dirty="0" err="1" smtClean="0">
                <a:hlinkClick r:id="rId3"/>
              </a:rPr>
              <a:t>vote</a:t>
            </a:r>
            <a:r>
              <a:rPr lang="cs-CZ" dirty="0" smtClean="0">
                <a:hlinkClick r:id="rId3"/>
              </a:rPr>
              <a:t>-</a:t>
            </a:r>
            <a:r>
              <a:rPr lang="cs-CZ" dirty="0" err="1" smtClean="0">
                <a:hlinkClick r:id="rId3"/>
              </a:rPr>
              <a:t>napolitano</a:t>
            </a:r>
            <a:r>
              <a:rPr lang="cs-CZ" dirty="0" smtClean="0">
                <a:hlinkClick r:id="rId3"/>
              </a:rPr>
              <a:t>-idUSBRE93J09020130420#8sQSAz5T7Gujt6Rv.97</a:t>
            </a:r>
            <a:endParaRPr lang="cs-CZ" dirty="0" smtClean="0"/>
          </a:p>
          <a:p>
            <a:r>
              <a:rPr lang="cs-CZ" dirty="0" smtClean="0">
                <a:hlinkClick r:id="rId4"/>
              </a:rPr>
              <a:t>http://www.</a:t>
            </a:r>
            <a:r>
              <a:rPr lang="cs-CZ" dirty="0" err="1" smtClean="0">
                <a:hlinkClick r:id="rId4"/>
              </a:rPr>
              <a:t>reporternuovo.it</a:t>
            </a:r>
            <a:r>
              <a:rPr lang="cs-CZ" dirty="0" smtClean="0">
                <a:hlinkClick r:id="rId4"/>
              </a:rPr>
              <a:t>/</a:t>
            </a:r>
            <a:r>
              <a:rPr lang="cs-CZ" dirty="0" err="1" smtClean="0">
                <a:hlinkClick r:id="rId4"/>
              </a:rPr>
              <a:t>files</a:t>
            </a:r>
            <a:r>
              <a:rPr lang="cs-CZ" dirty="0" smtClean="0">
                <a:hlinkClick r:id="rId4"/>
              </a:rPr>
              <a:t>/2014/10/</a:t>
            </a:r>
            <a:r>
              <a:rPr lang="cs-CZ" dirty="0" err="1" smtClean="0">
                <a:hlinkClick r:id="rId4"/>
              </a:rPr>
              <a:t>Giorgio</a:t>
            </a:r>
            <a:r>
              <a:rPr lang="cs-CZ" dirty="0" smtClean="0">
                <a:hlinkClick r:id="rId4"/>
              </a:rPr>
              <a:t>-</a:t>
            </a:r>
            <a:r>
              <a:rPr lang="cs-CZ" dirty="0" err="1" smtClean="0">
                <a:hlinkClick r:id="rId4"/>
              </a:rPr>
              <a:t>Napolitano.jpg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Jak se volí v západní Evropě prezident?</a:t>
            </a:r>
            <a:endParaRPr lang="cs-CZ" dirty="0"/>
          </a:p>
        </p:txBody>
      </p:sp>
      <p:pic>
        <p:nvPicPr>
          <p:cNvPr id="5" name="Obrázek 4" descr="volebni_urn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42976" y="1428736"/>
            <a:ext cx="6786610" cy="452440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215074" y="714356"/>
            <a:ext cx="2714644" cy="4525963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cs-CZ" dirty="0" smtClean="0"/>
              <a:t>Jen čtyři státy s nepřímou volbou: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Německo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Itálie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Malta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Švýcarsko</a:t>
            </a:r>
            <a:endParaRPr lang="cs-CZ" dirty="0"/>
          </a:p>
        </p:txBody>
      </p:sp>
      <p:pic>
        <p:nvPicPr>
          <p:cNvPr id="6" name="Obrázek 5" descr="Europe-nofill-black-lor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355705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Systém nepřímé volby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28596" y="1571612"/>
            <a:ext cx="3571900" cy="762000"/>
          </a:xfrm>
        </p:spPr>
        <p:txBody>
          <a:bodyPr/>
          <a:lstStyle/>
          <a:p>
            <a:r>
              <a:rPr lang="cs-CZ" dirty="0" smtClean="0"/>
              <a:t>Německo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14876" y="1571612"/>
            <a:ext cx="3500462" cy="762000"/>
          </a:xfrm>
        </p:spPr>
        <p:txBody>
          <a:bodyPr/>
          <a:lstStyle/>
          <a:p>
            <a:r>
              <a:rPr lang="cs-CZ" dirty="0" smtClean="0"/>
              <a:t>Itálie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57158" y="2357430"/>
            <a:ext cx="4040188" cy="39417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/>
              <a:t>zvláštním kolegiem volitelů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1 až 3 kola volby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Volen na 5 let, max. dvakrát za sebou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3438" y="2357430"/>
            <a:ext cx="4041775" cy="39417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/>
              <a:t>oběma komorami parlamentu + zástupci provincií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zhruba 10 kol volby, někdy dokonce i 23 kol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volen na 7 let, nestanoveno omezení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Vztah k výkonné moci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28596" y="1571612"/>
            <a:ext cx="3571900" cy="762000"/>
          </a:xfrm>
        </p:spPr>
        <p:txBody>
          <a:bodyPr/>
          <a:lstStyle/>
          <a:p>
            <a:r>
              <a:rPr lang="cs-CZ" dirty="0" smtClean="0"/>
              <a:t>Německo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14876" y="1571612"/>
            <a:ext cx="3500462" cy="762000"/>
          </a:xfrm>
        </p:spPr>
        <p:txBody>
          <a:bodyPr/>
          <a:lstStyle/>
          <a:p>
            <a:r>
              <a:rPr lang="cs-CZ" dirty="0" smtClean="0"/>
              <a:t>Itálie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57158" y="2357430"/>
            <a:ext cx="4040188" cy="39417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/>
              <a:t>právo navrhnout spolkového kancléře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reálný vliv ovšem nepatrný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potřeba kontrasignace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3438" y="2357430"/>
            <a:ext cx="4041775" cy="39417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/>
              <a:t>jmenuje premiéra, nutný souhlas parlamentu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prezidentovy akty platné jen po kontrasignaci premiéra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Vztah k zákonodárné moci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28596" y="1571612"/>
            <a:ext cx="3571900" cy="762000"/>
          </a:xfrm>
        </p:spPr>
        <p:txBody>
          <a:bodyPr/>
          <a:lstStyle/>
          <a:p>
            <a:r>
              <a:rPr lang="cs-CZ" dirty="0" smtClean="0"/>
              <a:t>Německo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14876" y="1571612"/>
            <a:ext cx="3500462" cy="762000"/>
          </a:xfrm>
        </p:spPr>
        <p:txBody>
          <a:bodyPr/>
          <a:lstStyle/>
          <a:p>
            <a:r>
              <a:rPr lang="cs-CZ" dirty="0" smtClean="0"/>
              <a:t>Itálie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57158" y="2357430"/>
            <a:ext cx="4040188" cy="39417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/>
              <a:t>právo rozpustit Spolkový sněm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podepisuje zákony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3438" y="2357430"/>
            <a:ext cx="4041775" cy="39417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/>
              <a:t>právo rozpustit parlament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právo veta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může jmenovat doživotně 5 senátorů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Vztah k soudní moci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28596" y="1571612"/>
            <a:ext cx="3571900" cy="762000"/>
          </a:xfrm>
        </p:spPr>
        <p:txBody>
          <a:bodyPr/>
          <a:lstStyle/>
          <a:p>
            <a:r>
              <a:rPr lang="cs-CZ" dirty="0" smtClean="0"/>
              <a:t>Německo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14876" y="1571612"/>
            <a:ext cx="3500462" cy="762000"/>
          </a:xfrm>
        </p:spPr>
        <p:txBody>
          <a:bodyPr/>
          <a:lstStyle/>
          <a:p>
            <a:r>
              <a:rPr lang="cs-CZ" dirty="0" smtClean="0"/>
              <a:t>Itálie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57158" y="2357430"/>
            <a:ext cx="4040188" cy="39417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/>
              <a:t>právo kontroly ústavnosti zákonů, je to jediná forma pozdržení zákonů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3438" y="2357430"/>
            <a:ext cx="4041775" cy="39417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/>
              <a:t>pravomoc jmenovat 5 soudců Ústavního soudu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cs-CZ" dirty="0" smtClean="0"/>
              <a:t>kompetenčně slabý, spíše jen reprezentativní funkce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všichni (až na současného) stranickými kandidáty (CDU, FDP, SPD)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v současnosti bezpartijní </a:t>
            </a:r>
            <a:r>
              <a:rPr lang="cs-CZ" dirty="0" err="1" smtClean="0"/>
              <a:t>Joachim</a:t>
            </a:r>
            <a:r>
              <a:rPr lang="cs-CZ" dirty="0" smtClean="0"/>
              <a:t> </a:t>
            </a:r>
            <a:r>
              <a:rPr lang="cs-CZ" dirty="0" err="1" smtClean="0"/>
              <a:t>Gauck</a:t>
            </a:r>
            <a:r>
              <a:rPr lang="cs-CZ" dirty="0" smtClean="0"/>
              <a:t> 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od roku 1949 11 prezidentů (více než kancléřů) – dva předčasně ukončili svůj mandát 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cs-CZ" dirty="0" err="1" smtClean="0"/>
              <a:t>Horst</a:t>
            </a:r>
            <a:r>
              <a:rPr lang="cs-CZ" dirty="0" smtClean="0"/>
              <a:t> </a:t>
            </a:r>
            <a:r>
              <a:rPr lang="cs-CZ" dirty="0" err="1" smtClean="0"/>
              <a:t>Köhler</a:t>
            </a:r>
            <a:r>
              <a:rPr lang="cs-CZ" dirty="0" smtClean="0"/>
              <a:t> (2004 – 2010) – kritika kvůli jeho výrokům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cs-CZ" dirty="0" smtClean="0"/>
              <a:t>Christian </a:t>
            </a:r>
            <a:r>
              <a:rPr lang="cs-CZ" dirty="0" err="1" smtClean="0"/>
              <a:t>Wulff</a:t>
            </a:r>
            <a:r>
              <a:rPr lang="cs-CZ" dirty="0" smtClean="0"/>
              <a:t> (2010 – 2012) – korupční skandál</a:t>
            </a:r>
          </a:p>
          <a:p>
            <a:pPr>
              <a:lnSpc>
                <a:spcPct val="150000"/>
              </a:lnSpc>
              <a:buNone/>
            </a:pPr>
            <a:endParaRPr lang="cs-CZ" dirty="0" smtClean="0"/>
          </a:p>
        </p:txBody>
      </p:sp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Němečtí prezidenti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endParaRPr lang="cs-CZ" dirty="0" smtClean="0"/>
          </a:p>
          <a:p>
            <a:pPr>
              <a:lnSpc>
                <a:spcPct val="150000"/>
              </a:lnSpc>
              <a:buNone/>
            </a:pPr>
            <a:endParaRPr lang="cs-CZ" dirty="0" smtClean="0"/>
          </a:p>
          <a:p>
            <a:pPr>
              <a:lnSpc>
                <a:spcPct val="150000"/>
              </a:lnSpc>
            </a:pPr>
            <a:r>
              <a:rPr lang="cs-CZ" dirty="0" smtClean="0"/>
              <a:t>2009 </a:t>
            </a:r>
            <a:r>
              <a:rPr lang="cs-CZ" dirty="0" err="1" smtClean="0"/>
              <a:t>znovuzvolen</a:t>
            </a:r>
            <a:endParaRPr lang="cs-CZ" dirty="0" smtClean="0"/>
          </a:p>
          <a:p>
            <a:pPr>
              <a:lnSpc>
                <a:spcPct val="150000"/>
              </a:lnSpc>
            </a:pPr>
            <a:r>
              <a:rPr lang="cs-CZ" dirty="0" smtClean="0"/>
              <a:t>návštěva Afghánistánu – </a:t>
            </a:r>
            <a:r>
              <a:rPr lang="cs-CZ" i="1" dirty="0" smtClean="0"/>
              <a:t>„V naléhavých situacích je vojenská intervence nutná k podpoře našich zájmů. Například je třeba předcházet místním nepokojům, které by mohly mít negativní dopad na náš obchod, zaměstnanost a příjem.“ 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kritika za výrok –&gt; odstoupení (první po válce)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000100" y="642918"/>
            <a:ext cx="3543296" cy="1143000"/>
          </a:xfrm>
        </p:spPr>
        <p:txBody>
          <a:bodyPr>
            <a:normAutofit fontScale="90000"/>
          </a:bodyPr>
          <a:lstStyle/>
          <a:p>
            <a:r>
              <a:rPr lang="cs-CZ" dirty="0" err="1" smtClean="0"/>
              <a:t>Horst</a:t>
            </a:r>
            <a:r>
              <a:rPr lang="cs-CZ" dirty="0" smtClean="0"/>
              <a:t> </a:t>
            </a:r>
            <a:r>
              <a:rPr lang="cs-CZ" dirty="0" err="1" smtClean="0"/>
              <a:t>Köhler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smtClean="0"/>
              <a:t>(2004 – 2010)</a:t>
            </a:r>
            <a:endParaRPr lang="cs-CZ" dirty="0"/>
          </a:p>
        </p:txBody>
      </p:sp>
      <p:pic>
        <p:nvPicPr>
          <p:cNvPr id="4" name="Obrázek 3" descr="horst-koehler-ruecktrittsgruend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4941" y="142852"/>
            <a:ext cx="3138407" cy="2357454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140</TotalTime>
  <Words>753</Words>
  <Application>Microsoft Office PowerPoint</Application>
  <PresentationFormat>Předvádění na obrazovce (4:3)</PresentationFormat>
  <Paragraphs>95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Shluk</vt:lpstr>
      <vt:lpstr>Nepřímo volení prezidenti západní Evropy</vt:lpstr>
      <vt:lpstr>Jak se volí v západní Evropě prezident?</vt:lpstr>
      <vt:lpstr>Snímek 3</vt:lpstr>
      <vt:lpstr>Systém nepřímé volby</vt:lpstr>
      <vt:lpstr>Vztah k výkonné moci</vt:lpstr>
      <vt:lpstr>Vztah k zákonodárné moci</vt:lpstr>
      <vt:lpstr>Vztah k soudní moci</vt:lpstr>
      <vt:lpstr>Němečtí prezidenti</vt:lpstr>
      <vt:lpstr>Horst Köhler  (2004 – 2010)</vt:lpstr>
      <vt:lpstr>Christian Wulff  (2010 – 2012)</vt:lpstr>
      <vt:lpstr>Italští prezidenti</vt:lpstr>
      <vt:lpstr>Giorgio Napolitano  (2006 – 2015)</vt:lpstr>
      <vt:lpstr>Zdroje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Nepřímo volení prezidenti západní Evropy</dc:title>
  <dc:creator>Marek</dc:creator>
  <cp:lastModifiedBy>Marek</cp:lastModifiedBy>
  <cp:revision>35</cp:revision>
  <dcterms:created xsi:type="dcterms:W3CDTF">2015-11-12T13:26:49Z</dcterms:created>
  <dcterms:modified xsi:type="dcterms:W3CDTF">2015-11-13T10:39:52Z</dcterms:modified>
</cp:coreProperties>
</file>