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4" r:id="rId18"/>
    <p:sldId id="272" r:id="rId19"/>
    <p:sldId id="27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CC15-409C-4CCD-9D6D-2EDF0DCF155E}" type="datetimeFigureOut">
              <a:rPr lang="cs-CZ" smtClean="0"/>
              <a:t>23.11.2015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B0B3-BB2E-48D3-8448-C29213FC8DB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CC15-409C-4CCD-9D6D-2EDF0DCF155E}" type="datetimeFigureOut">
              <a:rPr lang="cs-CZ" smtClean="0"/>
              <a:t>23.11.2015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B0B3-BB2E-48D3-8448-C29213FC8D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CC15-409C-4CCD-9D6D-2EDF0DCF155E}" type="datetimeFigureOut">
              <a:rPr lang="cs-CZ" smtClean="0"/>
              <a:t>23.11.2015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B0B3-BB2E-48D3-8448-C29213FC8D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CC15-409C-4CCD-9D6D-2EDF0DCF155E}" type="datetimeFigureOut">
              <a:rPr lang="cs-CZ" smtClean="0"/>
              <a:t>23.11.2015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B0B3-BB2E-48D3-8448-C29213FC8D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CC15-409C-4CCD-9D6D-2EDF0DCF155E}" type="datetimeFigureOut">
              <a:rPr lang="cs-CZ" smtClean="0"/>
              <a:t>23.11.2015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9B4B0B3-BB2E-48D3-8448-C29213FC8DB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CC15-409C-4CCD-9D6D-2EDF0DCF155E}" type="datetimeFigureOut">
              <a:rPr lang="cs-CZ" smtClean="0"/>
              <a:t>23.11.2015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B0B3-BB2E-48D3-8448-C29213FC8D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CC15-409C-4CCD-9D6D-2EDF0DCF155E}" type="datetimeFigureOut">
              <a:rPr lang="cs-CZ" smtClean="0"/>
              <a:t>23.11.2015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B0B3-BB2E-48D3-8448-C29213FC8D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CC15-409C-4CCD-9D6D-2EDF0DCF155E}" type="datetimeFigureOut">
              <a:rPr lang="cs-CZ" smtClean="0"/>
              <a:t>23.11.2015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B0B3-BB2E-48D3-8448-C29213FC8D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CC15-409C-4CCD-9D6D-2EDF0DCF155E}" type="datetimeFigureOut">
              <a:rPr lang="cs-CZ" smtClean="0"/>
              <a:t>23.11.2015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B0B3-BB2E-48D3-8448-C29213FC8D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CC15-409C-4CCD-9D6D-2EDF0DCF155E}" type="datetimeFigureOut">
              <a:rPr lang="cs-CZ" smtClean="0"/>
              <a:t>23.11.2015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B0B3-BB2E-48D3-8448-C29213FC8D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4CC15-409C-4CCD-9D6D-2EDF0DCF155E}" type="datetimeFigureOut">
              <a:rPr lang="cs-CZ" smtClean="0"/>
              <a:t>23.11.2015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4B0B3-BB2E-48D3-8448-C29213FC8D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624CC15-409C-4CCD-9D6D-2EDF0DCF155E}" type="datetimeFigureOut">
              <a:rPr lang="cs-CZ" smtClean="0"/>
              <a:t>23.11.2015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9B4B0B3-BB2E-48D3-8448-C29213FC8DB8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zakon2.rada.gov.ua/laws/show/2222-15" TargetMode="External"/><Relationship Id="rId2" Type="http://schemas.openxmlformats.org/officeDocument/2006/relationships/hyperlink" Target="http://zakon3.rada.gov.ua/laws/show/254%D0%BA/96%D0%B2%D1%80?test=4/UMfPEGznhhe6Q.ZiEMZFS5HI4jos80msh8Ie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vk.gov.ua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Lesser_Coat_of_Arms_of_Ukraine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1839960" cy="256490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Prezidenti východní Evropy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UKRAJINA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4869160"/>
            <a:ext cx="40324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Charlota</a:t>
            </a:r>
            <a:r>
              <a:rPr lang="cs-CZ" dirty="0" smtClean="0"/>
              <a:t> Dědková	439555</a:t>
            </a:r>
          </a:p>
          <a:p>
            <a:r>
              <a:rPr lang="cs-CZ" dirty="0" smtClean="0"/>
              <a:t>Daniel Polách		439858</a:t>
            </a:r>
          </a:p>
          <a:p>
            <a:r>
              <a:rPr lang="cs-CZ" dirty="0" smtClean="0"/>
              <a:t>Adam Záleský		427134</a:t>
            </a:r>
          </a:p>
          <a:p>
            <a:r>
              <a:rPr lang="cs-CZ" dirty="0" smtClean="0"/>
              <a:t>Klára Šídlová		450679	</a:t>
            </a:r>
          </a:p>
          <a:p>
            <a:r>
              <a:rPr lang="cs-CZ" dirty="0" smtClean="0"/>
              <a:t>Daniel Kolman		450736</a:t>
            </a:r>
            <a:endParaRPr lang="cs-CZ" dirty="0"/>
          </a:p>
        </p:txBody>
      </p:sp>
      <p:pic>
        <p:nvPicPr>
          <p:cNvPr id="5" name="Obrázek 4" descr="Carpatho-ukraine_1939_fla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8" y="4574610"/>
            <a:ext cx="3419872" cy="22833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ukr-janukovyc-prez-urad-4f33aa22959cc_230x3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3012676"/>
            <a:ext cx="2843808" cy="384532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VIKTOR JANUKOVYČ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25. února 2010 – 22. února 2014</a:t>
            </a:r>
          </a:p>
          <a:p>
            <a:r>
              <a:rPr lang="cs-CZ" dirty="0" smtClean="0"/>
              <a:t>Volby 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rvní kolo výhra 35%  x (</a:t>
            </a:r>
            <a:r>
              <a:rPr lang="cs-CZ" dirty="0" err="1" smtClean="0"/>
              <a:t>Tymošenková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Druhé kolo výhra 48,95% x (</a:t>
            </a:r>
            <a:r>
              <a:rPr lang="cs-CZ" dirty="0" err="1" smtClean="0"/>
              <a:t>Tymošenková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Prezidentství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Zrušení Ústavy z roku 2004 </a:t>
            </a:r>
          </a:p>
          <a:p>
            <a:pPr lvl="1"/>
            <a:r>
              <a:rPr lang="cs-CZ" dirty="0" smtClean="0"/>
              <a:t>Stejné pravomoci jako prezident Kučma</a:t>
            </a:r>
          </a:p>
          <a:p>
            <a:r>
              <a:rPr lang="cs-CZ" dirty="0" smtClean="0"/>
              <a:t>Komunální volby v květnu 2010</a:t>
            </a:r>
          </a:p>
          <a:p>
            <a:r>
              <a:rPr lang="cs-CZ" dirty="0" smtClean="0"/>
              <a:t>5. srpna 2011 zatčení </a:t>
            </a:r>
            <a:r>
              <a:rPr lang="cs-CZ" dirty="0" err="1" smtClean="0"/>
              <a:t>Tymošenkové</a:t>
            </a:r>
            <a:endParaRPr lang="cs-CZ" dirty="0" smtClean="0"/>
          </a:p>
          <a:p>
            <a:r>
              <a:rPr lang="cs-CZ" dirty="0" smtClean="0"/>
              <a:t>Smlouva o spolupráci mezi EU a Ukrajinou – listopad 2013</a:t>
            </a:r>
          </a:p>
          <a:p>
            <a:pPr lvl="1"/>
            <a:r>
              <a:rPr lang="cs-CZ" dirty="0" smtClean="0"/>
              <a:t>Demonstrace</a:t>
            </a:r>
          </a:p>
          <a:p>
            <a:pPr lvl="1">
              <a:buFont typeface="Symbol"/>
              <a:buChar char="Þ"/>
            </a:pPr>
            <a:r>
              <a:rPr lang="cs-CZ" dirty="0" smtClean="0"/>
              <a:t>„</a:t>
            </a:r>
            <a:r>
              <a:rPr lang="cs-CZ" dirty="0" err="1" smtClean="0"/>
              <a:t>protiterioristická</a:t>
            </a:r>
            <a:r>
              <a:rPr lang="cs-CZ" dirty="0" smtClean="0"/>
              <a:t> operace“</a:t>
            </a:r>
          </a:p>
          <a:p>
            <a:pPr lvl="1">
              <a:buNone/>
            </a:pPr>
            <a:r>
              <a:rPr lang="cs-CZ" dirty="0" smtClean="0"/>
              <a:t>- Sesazení z postu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Demokratizace dle FH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Komunální volby v říjnu 2010</a:t>
            </a:r>
          </a:p>
          <a:p>
            <a:pPr lvl="1"/>
            <a:r>
              <a:rPr lang="cs-CZ" dirty="0" smtClean="0"/>
              <a:t>Nedostatky v otázce svobodných voleb</a:t>
            </a:r>
          </a:p>
          <a:p>
            <a:pPr lvl="2"/>
            <a:r>
              <a:rPr lang="cs-CZ" dirty="0" smtClean="0"/>
              <a:t>Zneužití státního aparátu za účelem odstranění některých kandidátů z hlasovacích lístků</a:t>
            </a:r>
          </a:p>
          <a:p>
            <a:pPr lvl="2"/>
            <a:r>
              <a:rPr lang="cs-CZ" dirty="0" smtClean="0"/>
              <a:t>Zabránění nezávislých pozorovatelů v monitorování voleb</a:t>
            </a:r>
          </a:p>
          <a:p>
            <a:r>
              <a:rPr lang="cs-CZ" dirty="0" smtClean="0"/>
              <a:t>Pokrytí opozice v médiích bylo sníženo</a:t>
            </a:r>
          </a:p>
          <a:p>
            <a:pPr lvl="1"/>
            <a:r>
              <a:rPr lang="cs-CZ" dirty="0" smtClean="0"/>
              <a:t>2010 personální změny v Národní radě pro televizi a rozhlasové vysílání</a:t>
            </a:r>
          </a:p>
          <a:p>
            <a:pPr lvl="1">
              <a:buNone/>
            </a:pPr>
            <a:r>
              <a:rPr lang="cs-CZ" dirty="0" smtClean="0"/>
              <a:t>=&gt; Opozice ztratila své zastoupení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6102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46" y="3645024"/>
            <a:ext cx="4249968" cy="321297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PETRO POROŠENKO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25. května 2014 – v úřadě</a:t>
            </a:r>
          </a:p>
          <a:p>
            <a:r>
              <a:rPr lang="cs-CZ" dirty="0" smtClean="0"/>
              <a:t>Bývalý ministr zahraničních věcí; obchodu a hospodářského rozvoje</a:t>
            </a:r>
          </a:p>
          <a:p>
            <a:r>
              <a:rPr lang="cs-CZ" dirty="0" smtClean="0"/>
              <a:t>Vítězství v prvním kole 57,4%</a:t>
            </a:r>
          </a:p>
          <a:p>
            <a:r>
              <a:rPr lang="cs-CZ" dirty="0" smtClean="0"/>
              <a:t>Vyhrocenější vztahy s Ruskem, příklon k unii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Prezidentsví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„Čokoládový král“</a:t>
            </a:r>
          </a:p>
          <a:p>
            <a:r>
              <a:rPr lang="cs-CZ" dirty="0" smtClean="0"/>
              <a:t>Minské dohody</a:t>
            </a:r>
          </a:p>
          <a:p>
            <a:r>
              <a:rPr lang="cs-CZ" dirty="0" smtClean="0"/>
              <a:t>Obrácení k NATO, EU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Demokratizace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Decentralizační reformy: „Klíčový prvek mírového plánu“</a:t>
            </a:r>
          </a:p>
          <a:p>
            <a:r>
              <a:rPr lang="cs-CZ" dirty="0" smtClean="0"/>
              <a:t>Nesnaží se posílit své pravomoci</a:t>
            </a:r>
          </a:p>
          <a:p>
            <a:r>
              <a:rPr lang="cs-CZ" dirty="0" smtClean="0"/>
              <a:t>Podepsán dekret o schválení předpisů o Rady veřejné kontroly v rámci protikorupčního úřadu</a:t>
            </a:r>
          </a:p>
          <a:p>
            <a:pPr lvl="1"/>
            <a:r>
              <a:rPr lang="cs-CZ" dirty="0" smtClean="0"/>
              <a:t>Kritika Výborem na ochranu novinářů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DĚKUJEME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/>
              <a:t>Gombos</a:t>
            </a:r>
            <a:r>
              <a:rPr lang="cs-CZ" dirty="0"/>
              <a:t>, L.: </a:t>
            </a:r>
            <a:r>
              <a:rPr lang="cs-CZ" i="1" dirty="0"/>
              <a:t>Prezidentské volby na Ukrajině</a:t>
            </a:r>
            <a:r>
              <a:rPr lang="cs-CZ" dirty="0"/>
              <a:t>. Politologická revue. 2005</a:t>
            </a:r>
          </a:p>
          <a:p>
            <a:r>
              <a:rPr lang="cs-CZ" dirty="0"/>
              <a:t> </a:t>
            </a:r>
            <a:r>
              <a:rPr lang="cs-CZ" dirty="0" err="1" smtClean="0"/>
              <a:t>Haran</a:t>
            </a:r>
            <a:r>
              <a:rPr lang="cs-CZ" dirty="0"/>
              <a:t>, O.: </a:t>
            </a:r>
            <a:r>
              <a:rPr lang="cs-CZ" dirty="0" err="1"/>
              <a:t>From</a:t>
            </a:r>
            <a:r>
              <a:rPr lang="cs-CZ" dirty="0"/>
              <a:t> Viktor to Viktor: </a:t>
            </a:r>
            <a:r>
              <a:rPr lang="cs-CZ" i="1" dirty="0" err="1"/>
              <a:t>Democracy</a:t>
            </a:r>
            <a:r>
              <a:rPr lang="cs-CZ" i="1" dirty="0"/>
              <a:t> </a:t>
            </a:r>
            <a:r>
              <a:rPr lang="cs-CZ" i="1" dirty="0" err="1"/>
              <a:t>and</a:t>
            </a:r>
            <a:r>
              <a:rPr lang="cs-CZ" i="1" dirty="0"/>
              <a:t> </a:t>
            </a:r>
            <a:r>
              <a:rPr lang="cs-CZ" i="1" dirty="0" err="1"/>
              <a:t>Authoritarianism</a:t>
            </a:r>
            <a:r>
              <a:rPr lang="cs-CZ" i="1" dirty="0"/>
              <a:t> </a:t>
            </a:r>
            <a:r>
              <a:rPr lang="cs-CZ" i="1" dirty="0" smtClean="0"/>
              <a:t>in</a:t>
            </a:r>
            <a:r>
              <a:rPr lang="cs-CZ" dirty="0" smtClean="0"/>
              <a:t> </a:t>
            </a:r>
            <a:r>
              <a:rPr lang="cs-CZ" i="1" dirty="0" err="1" smtClean="0"/>
              <a:t>Ukraine</a:t>
            </a:r>
            <a:r>
              <a:rPr lang="cs-CZ" dirty="0"/>
              <a:t>. </a:t>
            </a:r>
            <a:r>
              <a:rPr lang="cs-CZ" dirty="0" err="1"/>
              <a:t>Demokratizatsiya</a:t>
            </a:r>
            <a:r>
              <a:rPr lang="cs-CZ" dirty="0"/>
              <a:t>, Vol. 19, No 2, </a:t>
            </a:r>
            <a:r>
              <a:rPr lang="cs-CZ" dirty="0" err="1"/>
              <a:t>pp</a:t>
            </a:r>
            <a:r>
              <a:rPr lang="cs-CZ" dirty="0"/>
              <a:t>. 93-110. </a:t>
            </a:r>
            <a:r>
              <a:rPr lang="cs-CZ" dirty="0" smtClean="0"/>
              <a:t>2011</a:t>
            </a:r>
            <a:r>
              <a:rPr lang="cs-CZ" dirty="0"/>
              <a:t> </a:t>
            </a:r>
          </a:p>
          <a:p>
            <a:r>
              <a:rPr lang="cs-CZ" dirty="0"/>
              <a:t>Kubát, M. a kolektiv: </a:t>
            </a:r>
            <a:r>
              <a:rPr lang="cs-CZ" i="1" dirty="0"/>
              <a:t>Politické a ústavní systémy  zemí středovýchodní Evropy – Ukrajina </a:t>
            </a:r>
            <a:r>
              <a:rPr lang="cs-CZ" dirty="0"/>
              <a:t>(Kopeček, L., Kubová O.). </a:t>
            </a:r>
            <a:r>
              <a:rPr lang="cs-CZ" dirty="0" err="1"/>
              <a:t>Nakl</a:t>
            </a:r>
            <a:r>
              <a:rPr lang="cs-CZ" dirty="0"/>
              <a:t>.: </a:t>
            </a:r>
            <a:r>
              <a:rPr lang="cs-CZ" dirty="0" err="1"/>
              <a:t>Eurolex</a:t>
            </a:r>
            <a:r>
              <a:rPr lang="cs-CZ" dirty="0"/>
              <a:t> Bohemia, Praha. </a:t>
            </a:r>
            <a:r>
              <a:rPr lang="cs-CZ" dirty="0" smtClean="0"/>
              <a:t>2004.</a:t>
            </a:r>
          </a:p>
          <a:p>
            <a:r>
              <a:rPr lang="cs-CZ" dirty="0" err="1" smtClean="0"/>
              <a:t>Kuzio</a:t>
            </a:r>
            <a:r>
              <a:rPr lang="cs-CZ" dirty="0"/>
              <a:t>, T.: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Orange</a:t>
            </a:r>
            <a:r>
              <a:rPr lang="cs-CZ" i="1" dirty="0"/>
              <a:t> </a:t>
            </a:r>
            <a:r>
              <a:rPr lang="cs-CZ" i="1" dirty="0" err="1"/>
              <a:t>revolution</a:t>
            </a:r>
            <a:r>
              <a:rPr lang="cs-CZ" i="1" dirty="0"/>
              <a:t> </a:t>
            </a:r>
            <a:r>
              <a:rPr lang="cs-CZ" i="1" dirty="0" err="1"/>
              <a:t>at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crossroads</a:t>
            </a:r>
            <a:r>
              <a:rPr lang="cs-CZ" dirty="0"/>
              <a:t>. </a:t>
            </a:r>
            <a:r>
              <a:rPr lang="cs-CZ" dirty="0" err="1"/>
              <a:t>Demokratizatsiya</a:t>
            </a:r>
            <a:r>
              <a:rPr lang="cs-CZ" dirty="0"/>
              <a:t>, </a:t>
            </a:r>
            <a:r>
              <a:rPr lang="cs-CZ" dirty="0" smtClean="0"/>
              <a:t>Vol. 14</a:t>
            </a:r>
            <a:r>
              <a:rPr lang="cs-CZ" dirty="0"/>
              <a:t>, No. 4, </a:t>
            </a:r>
            <a:r>
              <a:rPr lang="cs-CZ" dirty="0" err="1"/>
              <a:t>pp</a:t>
            </a:r>
            <a:r>
              <a:rPr lang="cs-CZ" dirty="0"/>
              <a:t>. 477-493. </a:t>
            </a:r>
            <a:r>
              <a:rPr lang="cs-CZ" dirty="0" smtClean="0"/>
              <a:t>2006</a:t>
            </a:r>
            <a:r>
              <a:rPr lang="cs-CZ" dirty="0"/>
              <a:t> </a:t>
            </a:r>
          </a:p>
          <a:p>
            <a:r>
              <a:rPr lang="cs-CZ" i="1" dirty="0"/>
              <a:t>Ústava Ukrajiny 1996</a:t>
            </a:r>
            <a:r>
              <a:rPr lang="cs-CZ" dirty="0"/>
              <a:t> [online] [cit. 2015-11-20] </a:t>
            </a:r>
            <a:r>
              <a:rPr lang="cs-CZ" dirty="0" err="1"/>
              <a:t>dosupná</a:t>
            </a:r>
            <a:r>
              <a:rPr lang="cs-CZ" dirty="0"/>
              <a:t> </a:t>
            </a:r>
            <a:r>
              <a:rPr lang="cs-CZ" dirty="0" smtClean="0"/>
              <a:t>z </a:t>
            </a:r>
            <a:r>
              <a:rPr lang="cs-CZ" u="sng" dirty="0" smtClean="0">
                <a:hlinkClick r:id="rId2"/>
              </a:rPr>
              <a:t>http</a:t>
            </a:r>
            <a:r>
              <a:rPr lang="cs-CZ" u="sng" dirty="0">
                <a:hlinkClick r:id="rId2"/>
              </a:rPr>
              <a:t>://</a:t>
            </a:r>
            <a:r>
              <a:rPr lang="cs-CZ" u="sng" dirty="0" smtClean="0">
                <a:hlinkClick r:id="rId2"/>
              </a:rPr>
              <a:t>zakon3.rada.gov.ua/</a:t>
            </a:r>
            <a:r>
              <a:rPr lang="cs-CZ" u="sng" dirty="0" err="1" smtClean="0">
                <a:hlinkClick r:id="rId2"/>
              </a:rPr>
              <a:t>laws</a:t>
            </a:r>
            <a:r>
              <a:rPr lang="cs-CZ" u="sng" dirty="0" smtClean="0">
                <a:hlinkClick r:id="rId2"/>
              </a:rPr>
              <a:t>/show/254%D0%BA/96%D0%B2%D1%80?test=4/UMfPEGznhhe6Q.ZiEMZFS5HI4jos80msh8Ie6</a:t>
            </a:r>
            <a:endParaRPr lang="cs-CZ" dirty="0" smtClean="0"/>
          </a:p>
          <a:p>
            <a:r>
              <a:rPr lang="cs-CZ" i="1" dirty="0" smtClean="0"/>
              <a:t>Ústava </a:t>
            </a:r>
            <a:r>
              <a:rPr lang="cs-CZ" i="1" dirty="0"/>
              <a:t>Ukrajiny 2004</a:t>
            </a:r>
            <a:r>
              <a:rPr lang="cs-CZ" dirty="0"/>
              <a:t> [online] [cit. 2015-11-20] </a:t>
            </a:r>
            <a:r>
              <a:rPr lang="cs-CZ" dirty="0" err="1"/>
              <a:t>dosupná</a:t>
            </a:r>
            <a:r>
              <a:rPr lang="cs-CZ" dirty="0"/>
              <a:t> </a:t>
            </a:r>
            <a:r>
              <a:rPr lang="cs-CZ" dirty="0" smtClean="0"/>
              <a:t>z </a:t>
            </a:r>
            <a:r>
              <a:rPr lang="cs-CZ" u="sng" dirty="0" smtClean="0">
                <a:hlinkClick r:id="rId3"/>
              </a:rPr>
              <a:t>http</a:t>
            </a:r>
            <a:r>
              <a:rPr lang="cs-CZ" u="sng" dirty="0">
                <a:hlinkClick r:id="rId3"/>
              </a:rPr>
              <a:t>://</a:t>
            </a:r>
            <a:r>
              <a:rPr lang="cs-CZ" u="sng" dirty="0" smtClean="0">
                <a:hlinkClick r:id="rId3"/>
              </a:rPr>
              <a:t>zakon2.rada.gov.ua/</a:t>
            </a:r>
            <a:r>
              <a:rPr lang="cs-CZ" u="sng" dirty="0" err="1" smtClean="0">
                <a:hlinkClick r:id="rId3"/>
              </a:rPr>
              <a:t>laws</a:t>
            </a:r>
            <a:r>
              <a:rPr lang="cs-CZ" u="sng" dirty="0" smtClean="0">
                <a:hlinkClick r:id="rId3"/>
              </a:rPr>
              <a:t>/show/2222-15</a:t>
            </a:r>
            <a:endParaRPr lang="cs-CZ" dirty="0" smtClean="0"/>
          </a:p>
          <a:p>
            <a:r>
              <a:rPr lang="cs-CZ" i="1" dirty="0" smtClean="0"/>
              <a:t>Výsledky </a:t>
            </a:r>
            <a:r>
              <a:rPr lang="cs-CZ" i="1" dirty="0"/>
              <a:t>prezidentských i parlamentních voleb </a:t>
            </a:r>
            <a:r>
              <a:rPr lang="cs-CZ" dirty="0"/>
              <a:t>[online] [cit. 2015-11-20] dostupné </a:t>
            </a:r>
            <a:r>
              <a:rPr lang="cs-CZ" dirty="0" smtClean="0"/>
              <a:t>z </a:t>
            </a:r>
            <a:r>
              <a:rPr lang="cs-CZ" u="sng" dirty="0" smtClean="0">
                <a:hlinkClick r:id="rId4"/>
              </a:rPr>
              <a:t>http</a:t>
            </a:r>
            <a:r>
              <a:rPr lang="cs-CZ" u="sng" dirty="0">
                <a:hlinkClick r:id="rId4"/>
              </a:rPr>
              <a:t>://www.</a:t>
            </a:r>
            <a:r>
              <a:rPr lang="cs-CZ" u="sng" dirty="0" err="1">
                <a:hlinkClick r:id="rId4"/>
              </a:rPr>
              <a:t>cvk.gov.ua</a:t>
            </a:r>
            <a:r>
              <a:rPr lang="cs-CZ" u="sng" dirty="0" smtClean="0">
                <a:hlinkClick r:id="rId4"/>
              </a:rPr>
              <a:t>/</a:t>
            </a:r>
            <a:endParaRPr lang="cs-CZ" u="sng" dirty="0" smtClean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Robert S. </a:t>
            </a:r>
            <a:r>
              <a:rPr lang="cs-CZ" dirty="0" err="1"/>
              <a:t>Kravčuk</a:t>
            </a:r>
            <a:r>
              <a:rPr lang="cs-CZ" dirty="0"/>
              <a:t>, </a:t>
            </a:r>
            <a:r>
              <a:rPr lang="cs-CZ" dirty="0" err="1"/>
              <a:t>Ukrainian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Economy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Ten </a:t>
            </a:r>
            <a:r>
              <a:rPr lang="cs-CZ" dirty="0" err="1"/>
              <a:t>Years</a:t>
            </a:r>
            <a:r>
              <a:rPr lang="cs-CZ" dirty="0"/>
              <a:t>, </a:t>
            </a:r>
            <a:r>
              <a:rPr lang="cs-CZ" dirty="0" err="1"/>
              <a:t>Palgrave</a:t>
            </a:r>
            <a:r>
              <a:rPr lang="cs-CZ" dirty="0"/>
              <a:t> </a:t>
            </a:r>
            <a:r>
              <a:rPr lang="cs-CZ" dirty="0" err="1"/>
              <a:t>Macmillan</a:t>
            </a:r>
            <a:r>
              <a:rPr lang="cs-CZ" dirty="0"/>
              <a:t>, 2002, 353 stran</a:t>
            </a:r>
          </a:p>
          <a:p>
            <a:r>
              <a:rPr lang="cs-CZ" dirty="0" err="1"/>
              <a:t>Anders</a:t>
            </a:r>
            <a:r>
              <a:rPr lang="cs-CZ" dirty="0"/>
              <a:t> </a:t>
            </a:r>
            <a:r>
              <a:rPr lang="cs-CZ" dirty="0" err="1"/>
              <a:t>Åslund</a:t>
            </a:r>
            <a:r>
              <a:rPr lang="cs-CZ" dirty="0"/>
              <a:t>, </a:t>
            </a:r>
            <a:r>
              <a:rPr lang="cs-CZ" dirty="0" err="1"/>
              <a:t>Russia</a:t>
            </a:r>
            <a:r>
              <a:rPr lang="cs-CZ" dirty="0"/>
              <a:t>'s </a:t>
            </a:r>
            <a:r>
              <a:rPr lang="cs-CZ" dirty="0" err="1"/>
              <a:t>Capitalist</a:t>
            </a:r>
            <a:r>
              <a:rPr lang="cs-CZ" dirty="0"/>
              <a:t> </a:t>
            </a:r>
            <a:r>
              <a:rPr lang="cs-CZ" dirty="0" err="1"/>
              <a:t>Revolution</a:t>
            </a:r>
            <a:r>
              <a:rPr lang="cs-CZ" dirty="0"/>
              <a:t>: </a:t>
            </a:r>
            <a:r>
              <a:rPr lang="cs-CZ" dirty="0" err="1"/>
              <a:t>Why</a:t>
            </a:r>
            <a:r>
              <a:rPr lang="cs-CZ" dirty="0"/>
              <a:t> Market </a:t>
            </a:r>
            <a:r>
              <a:rPr lang="cs-CZ" dirty="0" err="1"/>
              <a:t>Reform</a:t>
            </a:r>
            <a:r>
              <a:rPr lang="cs-CZ" dirty="0"/>
              <a:t> </a:t>
            </a:r>
            <a:r>
              <a:rPr lang="cs-CZ" dirty="0" err="1"/>
              <a:t>Succeeded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 </a:t>
            </a:r>
            <a:r>
              <a:rPr lang="cs-CZ" dirty="0" err="1"/>
              <a:t>Failed</a:t>
            </a:r>
            <a:r>
              <a:rPr lang="cs-CZ" dirty="0"/>
              <a:t>, 2007, ISBN 978-0-88132-409-9</a:t>
            </a:r>
          </a:p>
          <a:p>
            <a:r>
              <a:rPr lang="cs-CZ" dirty="0" err="1"/>
              <a:t>Anders</a:t>
            </a:r>
            <a:r>
              <a:rPr lang="cs-CZ" dirty="0"/>
              <a:t> </a:t>
            </a:r>
            <a:r>
              <a:rPr lang="cs-CZ" dirty="0" err="1"/>
              <a:t>Åslund</a:t>
            </a:r>
            <a:r>
              <a:rPr lang="cs-CZ" dirty="0"/>
              <a:t>, </a:t>
            </a: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Ukraine</a:t>
            </a:r>
            <a:r>
              <a:rPr lang="cs-CZ" dirty="0"/>
              <a:t> </a:t>
            </a:r>
            <a:r>
              <a:rPr lang="cs-CZ" dirty="0" err="1"/>
              <a:t>Became</a:t>
            </a:r>
            <a:r>
              <a:rPr lang="cs-CZ" dirty="0"/>
              <a:t> a Market </a:t>
            </a:r>
            <a:r>
              <a:rPr lang="cs-CZ" dirty="0" err="1"/>
              <a:t>Economy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Democracy</a:t>
            </a:r>
            <a:endParaRPr lang="cs-CZ" dirty="0"/>
          </a:p>
          <a:p>
            <a:r>
              <a:rPr lang="cs-CZ" dirty="0"/>
              <a:t>Bc. Jana Hošková, Politická opozice na Ukrajině: její proměny ve vztahu k proměnám politického režimu, bakalářská práce</a:t>
            </a:r>
          </a:p>
          <a:p>
            <a:r>
              <a:rPr lang="cs-CZ" dirty="0"/>
              <a:t>ZAKARIA, </a:t>
            </a:r>
            <a:r>
              <a:rPr lang="cs-CZ" dirty="0" err="1"/>
              <a:t>Fareed</a:t>
            </a:r>
            <a:r>
              <a:rPr lang="cs-CZ" dirty="0"/>
              <a:t>. 1997.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Illiberal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. </a:t>
            </a:r>
            <a:r>
              <a:rPr lang="cs-CZ" dirty="0" err="1"/>
              <a:t>Foreign</a:t>
            </a:r>
            <a:r>
              <a:rPr lang="cs-CZ" dirty="0"/>
              <a:t> </a:t>
            </a:r>
            <a:r>
              <a:rPr lang="cs-CZ" dirty="0" err="1"/>
              <a:t>Affairs</a:t>
            </a:r>
            <a:r>
              <a:rPr lang="cs-CZ" dirty="0"/>
              <a:t>. 76(6): 22.</a:t>
            </a:r>
          </a:p>
          <a:p>
            <a:r>
              <a:rPr lang="cs-CZ" dirty="0"/>
              <a:t>CAROTHERS, Thomas. 2002.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End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Transition</a:t>
            </a:r>
            <a:r>
              <a:rPr lang="cs-CZ" dirty="0"/>
              <a:t> </a:t>
            </a:r>
            <a:r>
              <a:rPr lang="cs-CZ" dirty="0" err="1"/>
              <a:t>Paradigm</a:t>
            </a:r>
            <a:r>
              <a:rPr lang="cs-CZ" dirty="0"/>
              <a:t>. </a:t>
            </a:r>
            <a:r>
              <a:rPr lang="cs-CZ" dirty="0" err="1"/>
              <a:t>Journal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. 13(1): 5-21.</a:t>
            </a:r>
          </a:p>
          <a:p>
            <a:r>
              <a:rPr lang="cs-CZ" dirty="0"/>
              <a:t>LEVITSKY, </a:t>
            </a:r>
            <a:r>
              <a:rPr lang="cs-CZ" dirty="0" err="1"/>
              <a:t>Steven</a:t>
            </a:r>
            <a:r>
              <a:rPr lang="cs-CZ" dirty="0"/>
              <a:t> a </a:t>
            </a:r>
            <a:r>
              <a:rPr lang="cs-CZ" dirty="0" err="1"/>
              <a:t>Lucan</a:t>
            </a:r>
            <a:r>
              <a:rPr lang="cs-CZ" dirty="0"/>
              <a:t> A. WAY. 2002.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competitive</a:t>
            </a:r>
            <a:r>
              <a:rPr lang="cs-CZ" dirty="0"/>
              <a:t> </a:t>
            </a:r>
            <a:r>
              <a:rPr lang="cs-CZ" dirty="0" err="1"/>
              <a:t>authoritarianism</a:t>
            </a:r>
            <a:r>
              <a:rPr lang="cs-CZ" dirty="0"/>
              <a:t>. </a:t>
            </a:r>
            <a:r>
              <a:rPr lang="cs-CZ" dirty="0" err="1"/>
              <a:t>Journal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. 13(2): 51-65.</a:t>
            </a:r>
          </a:p>
          <a:p>
            <a:r>
              <a:rPr lang="cs-CZ" dirty="0"/>
              <a:t>KUBICEK, Paul. 1994. </a:t>
            </a:r>
            <a:r>
              <a:rPr lang="cs-CZ" dirty="0" err="1"/>
              <a:t>Delegative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 in </a:t>
            </a:r>
            <a:r>
              <a:rPr lang="cs-CZ" dirty="0" err="1"/>
              <a:t>Russia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Ukraine</a:t>
            </a:r>
            <a:r>
              <a:rPr lang="cs-CZ" dirty="0"/>
              <a:t>. KUBIČEK, Paul. </a:t>
            </a:r>
            <a:r>
              <a:rPr lang="cs-CZ" dirty="0" err="1"/>
              <a:t>Communist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Post-</a:t>
            </a:r>
            <a:r>
              <a:rPr lang="cs-CZ" dirty="0" err="1"/>
              <a:t>Communist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. 27(4): 423-441.</a:t>
            </a:r>
          </a:p>
          <a:p>
            <a:r>
              <a:rPr lang="cs-CZ" dirty="0"/>
              <a:t>O'DONELL, </a:t>
            </a:r>
            <a:r>
              <a:rPr lang="cs-CZ" dirty="0" err="1"/>
              <a:t>Guillermo</a:t>
            </a:r>
            <a:r>
              <a:rPr lang="cs-CZ" dirty="0"/>
              <a:t> A. 1994. </a:t>
            </a:r>
            <a:r>
              <a:rPr lang="cs-CZ" dirty="0" err="1"/>
              <a:t>Delegative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. </a:t>
            </a:r>
            <a:r>
              <a:rPr lang="cs-CZ" dirty="0" err="1"/>
              <a:t>Journal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. 5(1): 55-69.</a:t>
            </a:r>
          </a:p>
          <a:p>
            <a:r>
              <a:rPr lang="cs-CZ" dirty="0"/>
              <a:t>D'ANIERI, P. 2011. </a:t>
            </a:r>
            <a:r>
              <a:rPr lang="cs-CZ" dirty="0" err="1"/>
              <a:t>Structural</a:t>
            </a:r>
            <a:r>
              <a:rPr lang="cs-CZ" dirty="0"/>
              <a:t> </a:t>
            </a:r>
            <a:r>
              <a:rPr lang="cs-CZ" dirty="0" err="1"/>
              <a:t>Constraints</a:t>
            </a:r>
            <a:r>
              <a:rPr lang="cs-CZ" dirty="0"/>
              <a:t> in </a:t>
            </a:r>
            <a:r>
              <a:rPr lang="cs-CZ" dirty="0" err="1"/>
              <a:t>Ukrainian</a:t>
            </a:r>
            <a:r>
              <a:rPr lang="cs-CZ" dirty="0"/>
              <a:t> </a:t>
            </a:r>
            <a:r>
              <a:rPr lang="cs-CZ" dirty="0" err="1"/>
              <a:t>Politics</a:t>
            </a:r>
            <a:r>
              <a:rPr lang="cs-CZ" dirty="0"/>
              <a:t>. </a:t>
            </a:r>
            <a:r>
              <a:rPr lang="cs-CZ" dirty="0" err="1"/>
              <a:t>East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Politics</a:t>
            </a:r>
            <a:r>
              <a:rPr lang="cs-CZ" dirty="0"/>
              <a:t>. 25(1): 28-46. DYCZOK, Marta. 2006.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Kuchma</a:t>
            </a:r>
            <a:r>
              <a:rPr lang="cs-CZ" dirty="0"/>
              <a:t>'s </a:t>
            </a:r>
            <a:r>
              <a:rPr lang="cs-CZ" dirty="0" err="1"/>
              <a:t>Censorship</a:t>
            </a:r>
            <a:r>
              <a:rPr lang="cs-CZ" dirty="0"/>
              <a:t> </a:t>
            </a:r>
            <a:r>
              <a:rPr lang="cs-CZ" dirty="0" err="1"/>
              <a:t>Effective</a:t>
            </a:r>
            <a:r>
              <a:rPr lang="cs-CZ" dirty="0"/>
              <a:t>? </a:t>
            </a:r>
            <a:r>
              <a:rPr lang="cs-CZ" dirty="0" err="1"/>
              <a:t>Mass</a:t>
            </a:r>
            <a:r>
              <a:rPr lang="cs-CZ" dirty="0"/>
              <a:t> Media in </a:t>
            </a:r>
            <a:r>
              <a:rPr lang="cs-CZ" dirty="0" err="1"/>
              <a:t>Ukraine</a:t>
            </a:r>
            <a:r>
              <a:rPr lang="cs-CZ" dirty="0"/>
              <a:t> </a:t>
            </a:r>
            <a:r>
              <a:rPr lang="cs-CZ" dirty="0" err="1"/>
              <a:t>before</a:t>
            </a:r>
            <a:r>
              <a:rPr lang="cs-CZ" dirty="0"/>
              <a:t> 2004. </a:t>
            </a:r>
            <a:r>
              <a:rPr lang="cs-CZ" dirty="0" err="1"/>
              <a:t>Europe</a:t>
            </a:r>
            <a:r>
              <a:rPr lang="cs-CZ" dirty="0"/>
              <a:t>-</a:t>
            </a:r>
            <a:r>
              <a:rPr lang="cs-CZ" dirty="0" err="1"/>
              <a:t>Asia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. 58(2): 215-238</a:t>
            </a:r>
            <a:r>
              <a:rPr lang="cs-CZ" dirty="0" smtClean="0"/>
              <a:t>.</a:t>
            </a:r>
          </a:p>
          <a:p>
            <a:r>
              <a:rPr lang="cs-CZ" smtClean="0"/>
              <a:t>https://freedomhouse.org/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kravču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4036" y="3756423"/>
            <a:ext cx="5509964" cy="310157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/>
          <a:lstStyle/>
          <a:p>
            <a:r>
              <a:rPr lang="cs-CZ" dirty="0" smtClean="0"/>
              <a:t>LEONID KRAVČUK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5.prosince 1991 – 19. července 1994 </a:t>
            </a:r>
          </a:p>
          <a:p>
            <a:r>
              <a:rPr lang="cs-CZ" dirty="0" smtClean="0"/>
              <a:t>První prezident nezávislé Ukrajiny</a:t>
            </a:r>
          </a:p>
          <a:p>
            <a:pPr lvl="1"/>
            <a:r>
              <a:rPr lang="cs-CZ" dirty="0" smtClean="0"/>
              <a:t>1. prosince 1991 schválilo nezávislost celostátní referendum (90% pro) </a:t>
            </a:r>
          </a:p>
          <a:p>
            <a:pPr lvl="1"/>
            <a:r>
              <a:rPr lang="cs-CZ" dirty="0" smtClean="0"/>
              <a:t>První přímé volby, po prvním kole vítězí se 61,6% hlasy</a:t>
            </a:r>
          </a:p>
          <a:p>
            <a:r>
              <a:rPr lang="cs-CZ" dirty="0" smtClean="0"/>
              <a:t>„Otec národa“</a:t>
            </a:r>
          </a:p>
          <a:p>
            <a:r>
              <a:rPr lang="cs-CZ" dirty="0" smtClean="0"/>
              <a:t>Populární – budování demokratickéh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o</a:t>
            </a:r>
            <a:r>
              <a:rPr lang="cs-CZ" dirty="0" smtClean="0"/>
              <a:t> státu</a:t>
            </a:r>
          </a:p>
          <a:p>
            <a:r>
              <a:rPr lang="cs-CZ" dirty="0" smtClean="0"/>
              <a:t>Zahraniční politika – smě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řo</a:t>
            </a:r>
            <a:r>
              <a:rPr lang="cs-CZ" dirty="0" smtClean="0"/>
              <a:t>vání na z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á</a:t>
            </a:r>
            <a:r>
              <a:rPr lang="cs-CZ" dirty="0" smtClean="0"/>
              <a:t>pad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Snaha posilovat ukrajinskou státnost </a:t>
            </a:r>
          </a:p>
          <a:p>
            <a:r>
              <a:rPr lang="cs-CZ" dirty="0" smtClean="0"/>
              <a:t>Ekonomické reformy</a:t>
            </a:r>
          </a:p>
          <a:p>
            <a:r>
              <a:rPr lang="cs-CZ" dirty="0" smtClean="0"/>
              <a:t>Prosinec 1991 – předčasné volby</a:t>
            </a:r>
          </a:p>
          <a:p>
            <a:r>
              <a:rPr lang="cs-CZ" dirty="0" smtClean="0"/>
              <a:t>=&gt; parlament dysfunkční</a:t>
            </a:r>
          </a:p>
          <a:p>
            <a:r>
              <a:rPr lang="cs-CZ" dirty="0" smtClean="0"/>
              <a:t>=&gt; 1996 nová ukrajinská ústava</a:t>
            </a:r>
          </a:p>
          <a:p>
            <a:endParaRPr lang="cs-CZ" dirty="0"/>
          </a:p>
          <a:p>
            <a:r>
              <a:rPr lang="cs-CZ" dirty="0" smtClean="0"/>
              <a:t>Březen 1994 – vyhlášení prezidentských voleb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5473-7590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3352936"/>
            <a:ext cx="2555776" cy="350506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LEONID KUČMA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19. července 1994 – 23. ledna 2005</a:t>
            </a:r>
          </a:p>
          <a:p>
            <a:r>
              <a:rPr lang="cs-CZ" dirty="0" smtClean="0"/>
              <a:t>Dvě volební období </a:t>
            </a:r>
          </a:p>
          <a:p>
            <a:r>
              <a:rPr lang="cs-CZ" dirty="0" smtClean="0"/>
              <a:t>Počátek prezidentské dominance v politickém systému země </a:t>
            </a:r>
          </a:p>
          <a:p>
            <a:r>
              <a:rPr lang="cs-CZ" dirty="0" smtClean="0"/>
              <a:t>Rada regionů</a:t>
            </a:r>
          </a:p>
          <a:p>
            <a:r>
              <a:rPr lang="cs-CZ" dirty="0" smtClean="0"/>
              <a:t>Ukrajina řazena k oligarchickému </a:t>
            </a:r>
            <a:r>
              <a:rPr lang="cs-CZ" dirty="0" err="1" smtClean="0"/>
              <a:t>neopatrimonalismu</a:t>
            </a:r>
            <a:r>
              <a:rPr lang="cs-CZ" dirty="0" smtClean="0"/>
              <a:t> </a:t>
            </a:r>
          </a:p>
          <a:p>
            <a:r>
              <a:rPr lang="cs-CZ" dirty="0" smtClean="0"/>
              <a:t>=&gt; dvě moci – státní a oligarchická</a:t>
            </a:r>
          </a:p>
          <a:p>
            <a:r>
              <a:rPr lang="cs-CZ" dirty="0" smtClean="0"/>
              <a:t>„Transformace objektů predátorských elit na po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čát</a:t>
            </a:r>
            <a:r>
              <a:rPr lang="cs-CZ" dirty="0" smtClean="0"/>
              <a:t>ku 90.let na dominantní aktéry“ (</a:t>
            </a:r>
            <a:r>
              <a:rPr lang="cs-CZ" dirty="0" err="1" smtClean="0"/>
              <a:t>Serhij</a:t>
            </a:r>
            <a:r>
              <a:rPr lang="cs-CZ" dirty="0" smtClean="0"/>
              <a:t> </a:t>
            </a:r>
            <a:r>
              <a:rPr lang="cs-CZ" dirty="0" err="1" smtClean="0"/>
              <a:t>Kudelia</a:t>
            </a:r>
            <a:r>
              <a:rPr lang="cs-CZ" dirty="0" smtClean="0"/>
              <a:t>)</a:t>
            </a:r>
          </a:p>
          <a:p>
            <a:r>
              <a:rPr lang="cs-CZ" dirty="0" smtClean="0"/>
              <a:t>Červen 1996 nová Ústava – přiblížení k </a:t>
            </a:r>
            <a:r>
              <a:rPr lang="cs-CZ" dirty="0" err="1" smtClean="0"/>
              <a:t>poloprezidentskému</a:t>
            </a:r>
            <a:r>
              <a:rPr lang="cs-CZ" dirty="0" smtClean="0"/>
              <a:t> modelu vlády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volbách 1999 znovuzvolení (56,2%)</a:t>
            </a:r>
          </a:p>
          <a:p>
            <a:r>
              <a:rPr lang="cs-CZ" dirty="0" smtClean="0"/>
              <a:t>2000 vypsal referendum – návrh rozšíření pravomocí prezidenta</a:t>
            </a:r>
          </a:p>
          <a:p>
            <a:pPr lvl="1"/>
            <a:r>
              <a:rPr lang="cs-CZ" dirty="0" smtClean="0"/>
              <a:t>Zásah Ústavního soudu</a:t>
            </a:r>
          </a:p>
          <a:p>
            <a:r>
              <a:rPr lang="cs-CZ" dirty="0" smtClean="0"/>
              <a:t>Podpora nejen </a:t>
            </a:r>
            <a:r>
              <a:rPr lang="cs-CZ" dirty="0" err="1" smtClean="0"/>
              <a:t>proprezidentských</a:t>
            </a:r>
            <a:r>
              <a:rPr lang="cs-CZ" dirty="0" smtClean="0"/>
              <a:t> formací, ale i většiny nezávislých poslanců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Cenzura v médiích</a:t>
            </a:r>
          </a:p>
          <a:p>
            <a:r>
              <a:rPr lang="cs-CZ" dirty="0" err="1" smtClean="0"/>
              <a:t>Těmniki</a:t>
            </a:r>
            <a:endParaRPr lang="cs-CZ" dirty="0" smtClean="0"/>
          </a:p>
          <a:p>
            <a:r>
              <a:rPr lang="cs-CZ" dirty="0" smtClean="0"/>
              <a:t>„Při opozičních protestech prvně televize pominula velký počet účastníků demonstrace, následně jej drasticky ve vysílání snížila a při reportáži o demonstraci se místo davu lidí objevovaly záběry, na nichž skupiny lidí na ulici popíjely alkohol.“ (</a:t>
            </a:r>
            <a:r>
              <a:rPr lang="cs-CZ" dirty="0" err="1" smtClean="0"/>
              <a:t>Natalije</a:t>
            </a:r>
            <a:r>
              <a:rPr lang="cs-CZ" dirty="0" smtClean="0"/>
              <a:t> </a:t>
            </a:r>
            <a:r>
              <a:rPr lang="cs-CZ" dirty="0" err="1" smtClean="0"/>
              <a:t>Ligačovová</a:t>
            </a:r>
            <a:r>
              <a:rPr lang="cs-CZ" dirty="0" smtClean="0"/>
              <a:t>)</a:t>
            </a:r>
          </a:p>
          <a:p>
            <a:r>
              <a:rPr lang="cs-CZ" dirty="0" smtClean="0"/>
              <a:t>Korupce, falšování kandidátních listin</a:t>
            </a:r>
          </a:p>
          <a:p>
            <a:r>
              <a:rPr lang="cs-CZ" dirty="0" smtClean="0"/>
              <a:t>Skandál okolo vraždy </a:t>
            </a:r>
            <a:r>
              <a:rPr lang="cs-CZ" dirty="0" err="1" smtClean="0"/>
              <a:t>Georgije</a:t>
            </a:r>
            <a:r>
              <a:rPr lang="cs-CZ" dirty="0" smtClean="0"/>
              <a:t> </a:t>
            </a:r>
            <a:r>
              <a:rPr lang="cs-CZ" dirty="0" err="1" smtClean="0"/>
              <a:t>Gongadzeho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VIKTOR JUŠČENKO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23. ledna 2005 – 25. února 2010</a:t>
            </a:r>
          </a:p>
          <a:p>
            <a:r>
              <a:rPr lang="cs-CZ" dirty="0" smtClean="0"/>
              <a:t>Předseda vlády</a:t>
            </a:r>
          </a:p>
          <a:p>
            <a:r>
              <a:rPr lang="cs-CZ" dirty="0" smtClean="0"/>
              <a:t>Prezidentské volby 2004 </a:t>
            </a:r>
          </a:p>
          <a:p>
            <a:pPr lvl="1"/>
            <a:r>
              <a:rPr lang="cs-CZ" dirty="0" smtClean="0"/>
              <a:t>Vidina společnosti na změnu a zvýšení životní úrovně (výhra 52%)</a:t>
            </a:r>
          </a:p>
          <a:p>
            <a:pPr lvl="1"/>
            <a:r>
              <a:rPr lang="cs-CZ" dirty="0" smtClean="0"/>
              <a:t>Oranžová revoluce</a:t>
            </a:r>
          </a:p>
        </p:txBody>
      </p:sp>
      <p:pic>
        <p:nvPicPr>
          <p:cNvPr id="4" name="Obrázek 3" descr="Viktor_Yushchenko_cro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3" y="3507273"/>
            <a:ext cx="2843808" cy="33507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Prezidentství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Příklon k EU</a:t>
            </a:r>
          </a:p>
          <a:p>
            <a:r>
              <a:rPr lang="cs-CZ" dirty="0" smtClean="0"/>
              <a:t>Na Ukrajině nepopulární</a:t>
            </a:r>
          </a:p>
          <a:p>
            <a:r>
              <a:rPr lang="cs-CZ" dirty="0" smtClean="0"/>
              <a:t>Ústava z roku 2004 =&gt; Ukrajina posunuta  k parlamentnímu zřízení </a:t>
            </a:r>
          </a:p>
          <a:p>
            <a:pPr lvl="1"/>
            <a:r>
              <a:rPr lang="cs-CZ" dirty="0" smtClean="0"/>
              <a:t>Omezení pravomocí prezidenta </a:t>
            </a:r>
          </a:p>
          <a:p>
            <a:r>
              <a:rPr lang="cs-CZ" dirty="0" smtClean="0"/>
              <a:t>2005 jmenování premiérky Julie </a:t>
            </a:r>
            <a:r>
              <a:rPr lang="cs-CZ" dirty="0" err="1" smtClean="0"/>
              <a:t>Tymošenkové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Politická krize – vyvrcholení předčasné volby v roce 2007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Demokratizace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volbách 2006 organizace </a:t>
            </a:r>
            <a:r>
              <a:rPr lang="cs-CZ" dirty="0" err="1" smtClean="0"/>
              <a:t>Freedom</a:t>
            </a:r>
            <a:r>
              <a:rPr lang="cs-CZ" dirty="0" smtClean="0"/>
              <a:t> House změnila status z „částečně svobodný“ na „svobodný“ stát</a:t>
            </a:r>
          </a:p>
          <a:p>
            <a:r>
              <a:rPr lang="cs-CZ" dirty="0" smtClean="0"/>
              <a:t>Lepší situace než za vlády Kučmy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714</TotalTime>
  <Words>767</Words>
  <Application>Microsoft Office PowerPoint</Application>
  <PresentationFormat>Předvádění na obrazovce (4:3)</PresentationFormat>
  <Paragraphs>113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Vrchol</vt:lpstr>
      <vt:lpstr>Prezidenti východní Evropy</vt:lpstr>
      <vt:lpstr>LEONID KRAVČUK </vt:lpstr>
      <vt:lpstr>Snímek 3</vt:lpstr>
      <vt:lpstr>LEONID KUČMA</vt:lpstr>
      <vt:lpstr>Snímek 5</vt:lpstr>
      <vt:lpstr>Snímek 6</vt:lpstr>
      <vt:lpstr>VIKTOR JUŠČENKO</vt:lpstr>
      <vt:lpstr>Prezidentství</vt:lpstr>
      <vt:lpstr>Demokratizace</vt:lpstr>
      <vt:lpstr>VIKTOR JANUKOVYČ</vt:lpstr>
      <vt:lpstr>Prezidentství</vt:lpstr>
      <vt:lpstr>Demokratizace dle FH</vt:lpstr>
      <vt:lpstr>PETRO POROŠENKO</vt:lpstr>
      <vt:lpstr>Prezidentsví</vt:lpstr>
      <vt:lpstr>Demokratizace</vt:lpstr>
      <vt:lpstr>SHRNUTÍ</vt:lpstr>
      <vt:lpstr>DĚKUJEME ZA POZORNOST</vt:lpstr>
      <vt:lpstr>Zdroje</vt:lpstr>
      <vt:lpstr>Snímek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Prezidenti východní Evropy</dc:title>
  <dc:creator>LENOVO</dc:creator>
  <cp:lastModifiedBy>LENOVO</cp:lastModifiedBy>
  <cp:revision>3</cp:revision>
  <dcterms:created xsi:type="dcterms:W3CDTF">2015-11-23T07:36:28Z</dcterms:created>
  <dcterms:modified xsi:type="dcterms:W3CDTF">2015-11-23T19:31:06Z</dcterms:modified>
</cp:coreProperties>
</file>