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4" r:id="rId9"/>
    <p:sldId id="271" r:id="rId10"/>
    <p:sldId id="265" r:id="rId11"/>
    <p:sldId id="274" r:id="rId12"/>
    <p:sldId id="273" r:id="rId13"/>
    <p:sldId id="266" r:id="rId14"/>
    <p:sldId id="272" r:id="rId15"/>
    <p:sldId id="262" r:id="rId16"/>
    <p:sldId id="261" r:id="rId17"/>
    <p:sldId id="267" r:id="rId18"/>
    <p:sldId id="26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29AEEB5-E934-4551-B613-B486A1207E81}" type="datetimeFigureOut">
              <a:rPr lang="cs-CZ" smtClean="0"/>
              <a:t>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22E900-0E41-41DD-BFAB-80FF48816F0F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EEB5-E934-4551-B613-B486A1207E81}" type="datetimeFigureOut">
              <a:rPr lang="cs-CZ" smtClean="0"/>
              <a:t>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E900-0E41-41DD-BFAB-80FF48816F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EEB5-E934-4551-B613-B486A1207E81}" type="datetimeFigureOut">
              <a:rPr lang="cs-CZ" smtClean="0"/>
              <a:t>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E900-0E41-41DD-BFAB-80FF48816F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EEB5-E934-4551-B613-B486A1207E81}" type="datetimeFigureOut">
              <a:rPr lang="cs-CZ" smtClean="0"/>
              <a:t>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E900-0E41-41DD-BFAB-80FF48816F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EEB5-E934-4551-B613-B486A1207E81}" type="datetimeFigureOut">
              <a:rPr lang="cs-CZ" smtClean="0"/>
              <a:t>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E900-0E41-41DD-BFAB-80FF48816F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EEB5-E934-4551-B613-B486A1207E81}" type="datetimeFigureOut">
              <a:rPr lang="cs-CZ" smtClean="0"/>
              <a:t>9. 11. 2015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E900-0E41-41DD-BFAB-80FF48816F0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EEB5-E934-4551-B613-B486A1207E81}" type="datetimeFigureOut">
              <a:rPr lang="cs-CZ" smtClean="0"/>
              <a:t>9. 11. 2015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E900-0E41-41DD-BFAB-80FF48816F0F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EEB5-E934-4551-B613-B486A1207E81}" type="datetimeFigureOut">
              <a:rPr lang="cs-CZ" smtClean="0"/>
              <a:t>9. 11. 2015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E900-0E41-41DD-BFAB-80FF48816F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EEB5-E934-4551-B613-B486A1207E81}" type="datetimeFigureOut">
              <a:rPr lang="cs-CZ" smtClean="0"/>
              <a:t>9. 11. 2015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E900-0E41-41DD-BFAB-80FF48816F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EEB5-E934-4551-B613-B486A1207E81}" type="datetimeFigureOut">
              <a:rPr lang="cs-CZ" smtClean="0"/>
              <a:t>9. 11. 2015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E900-0E41-41DD-BFAB-80FF48816F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EEB5-E934-4551-B613-B486A1207E81}" type="datetimeFigureOut">
              <a:rPr lang="cs-CZ" smtClean="0"/>
              <a:t>9. 11. 2015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E900-0E41-41DD-BFAB-80FF48816F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29AEEB5-E934-4551-B613-B486A1207E81}" type="datetimeFigureOut">
              <a:rPr lang="cs-CZ" smtClean="0"/>
              <a:t>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622E900-0E41-41DD-BFAB-80FF48816F0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.cz/cs/verejnost/pro_media/clanky_rozhovory/media_2001/cl_01_010621.html" TargetMode="External"/><Relationship Id="rId7" Type="http://schemas.openxmlformats.org/officeDocument/2006/relationships/hyperlink" Target="http://www.vaclavhavel.cz/" TargetMode="External"/><Relationship Id="rId2" Type="http://schemas.openxmlformats.org/officeDocument/2006/relationships/hyperlink" Target="http://www.bbc.co.uk/czech/lupa/feature122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rlamentnilisty.cz/arena/nazory-a-petice/Zdenek-Koudelka-Spor-o-profesuru-272387" TargetMode="External"/><Relationship Id="rId5" Type="http://schemas.openxmlformats.org/officeDocument/2006/relationships/hyperlink" Target="http://archiv.ihned.cz/c1-11294750-vaclav-zak-prezident-neni-jen-kladec-vencu" TargetMode="External"/><Relationship Id="rId4" Type="http://schemas.openxmlformats.org/officeDocument/2006/relationships/hyperlink" Target="http://www.rozhlas.cz/radiozurnal/publ_izurnal/_zprava/zhodnoceni-cinnosti-prezidenta-vaclava-havla--6029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80111" y="488708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Markéta Baigerová, 427 348</a:t>
            </a:r>
          </a:p>
          <a:p>
            <a:pPr algn="ctr"/>
            <a:r>
              <a:rPr lang="cs-CZ" dirty="0" smtClean="0"/>
              <a:t>Barbora Chaloupková, 427 137</a:t>
            </a:r>
          </a:p>
          <a:p>
            <a:pPr algn="ctr"/>
            <a:r>
              <a:rPr lang="cs-CZ" dirty="0" smtClean="0"/>
              <a:t>Veronika Pražáková, 430 883</a:t>
            </a:r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678">
            <a:off x="3516329" y="3887576"/>
            <a:ext cx="5079365" cy="1307936"/>
          </a:xfrm>
          <a:prstGeom prst="rect">
            <a:avLst/>
          </a:prstGeom>
        </p:spPr>
      </p:pic>
      <p:pic>
        <p:nvPicPr>
          <p:cNvPr id="1026" name="Picture 2" descr="C:\Users\Veronika\Documents\Hlavy států\Obrázky PPT\havel_pic_v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315">
            <a:off x="1371208" y="641686"/>
            <a:ext cx="5119656" cy="33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národní banka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(2000)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Jmenování guvernéra a viceguvernéra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Zdeněk </a:t>
            </a:r>
            <a:r>
              <a:rPr lang="cs-CZ" dirty="0"/>
              <a:t>Tůma, Luděk </a:t>
            </a:r>
            <a:r>
              <a:rPr lang="cs-CZ" dirty="0" smtClean="0"/>
              <a:t>Niedemayer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Obavy z ovlivnitelnosti ODS/ČSSD kandidáta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Stížnost vlády premiéra Zemana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ÚS rozhodla ve prospěch prezidenta (285/2001 Sb.)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Netřeba kontrasignace 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96" y="4293096"/>
            <a:ext cx="2381250" cy="1914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0475" y="6207621"/>
            <a:ext cx="2043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Václav Havel a Zdeněk Tůma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762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Velvyslanec USA</a:t>
            </a:r>
            <a:br>
              <a:rPr lang="cs-CZ" dirty="0" smtClean="0"/>
            </a:br>
            <a:r>
              <a:rPr lang="cs-CZ" sz="2000" dirty="0" smtClean="0"/>
              <a:t>(2001)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Prosazování Martina </a:t>
            </a:r>
            <a:r>
              <a:rPr lang="cs-CZ" dirty="0" err="1" smtClean="0"/>
              <a:t>Palouše</a:t>
            </a:r>
            <a:r>
              <a:rPr lang="cs-CZ" dirty="0" smtClean="0"/>
              <a:t> jako velvyslance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Vláda </a:t>
            </a:r>
            <a:r>
              <a:rPr lang="cs-CZ" u="sng" dirty="0" smtClean="0"/>
              <a:t>proti</a:t>
            </a:r>
            <a:endParaRPr lang="cs-CZ" dirty="0" smtClean="0"/>
          </a:p>
          <a:p>
            <a:pPr lvl="1"/>
            <a:endParaRPr lang="cs-CZ" u="sng" dirty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Pozdržování jmenování ostatních </a:t>
            </a:r>
            <a:r>
              <a:rPr lang="cs-CZ" dirty="0"/>
              <a:t>→</a:t>
            </a:r>
            <a:r>
              <a:rPr lang="cs-CZ" dirty="0" smtClean="0"/>
              <a:t> vláda ustoupila</a:t>
            </a:r>
          </a:p>
        </p:txBody>
      </p:sp>
      <p:pic>
        <p:nvPicPr>
          <p:cNvPr id="2050" name="Picture 2" descr="http://www.columbia.edu/%7Ejs322/nyl/2000/leto/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2844949" cy="232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84168" y="6257961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Gandalovič, </a:t>
            </a:r>
            <a:r>
              <a:rPr lang="cs-CZ" sz="1400" dirty="0" err="1" smtClean="0"/>
              <a:t>Palouš</a:t>
            </a:r>
            <a:r>
              <a:rPr lang="cs-CZ" sz="1400" dirty="0" smtClean="0"/>
              <a:t>, Havlovi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898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Ústavní soud</a:t>
            </a:r>
            <a:br>
              <a:rPr lang="cs-CZ" dirty="0" smtClean="0"/>
            </a:br>
            <a:r>
              <a:rPr lang="cs-CZ" sz="2000" dirty="0"/>
              <a:t>(</a:t>
            </a:r>
            <a:r>
              <a:rPr lang="cs-CZ" sz="2000" dirty="0" smtClean="0"/>
              <a:t>2002)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Jmenování Elišky Wagnerové jako místopředsedkyně (následně soudkyně) ÚS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Nebylo konzultováno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Protestoval ministr spravedlnosti</a:t>
            </a:r>
            <a:endParaRPr lang="cs-CZ" dirty="0"/>
          </a:p>
        </p:txBody>
      </p:sp>
      <p:pic>
        <p:nvPicPr>
          <p:cNvPr id="1026" name="Picture 2" descr="http://eliskawagnerova.cz/wp-content/uploads/2012/06/h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5539"/>
            <a:ext cx="3619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64088" y="612053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Václav Havel a Eliška Wagnerová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757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Rektor UHK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(2002)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Odmítnutí jmenování Petera Mikuleckého rektorem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Úspěšná až jeho manželka Jaroslava Mikulecká</a:t>
            </a:r>
            <a:endParaRPr lang="cs-CZ" dirty="0"/>
          </a:p>
        </p:txBody>
      </p:sp>
      <p:pic>
        <p:nvPicPr>
          <p:cNvPr id="3074" name="Picture 2" descr="http://fim.uhk.cz/telegraf/img/clanek/2011/05/inko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84580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76056" y="623731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P. Mikulecký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516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dále…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(nejen) KSČM a schůze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Projevy VH ve světě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4704958" cy="3112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4227"/>
            <a:ext cx="3528392" cy="2653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6325487"/>
            <a:ext cx="1562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Kongres USA 2/1990</a:t>
            </a:r>
            <a:endParaRPr lang="cs-CZ" sz="1200" dirty="0"/>
          </a:p>
        </p:txBody>
      </p:sp>
      <p:sp>
        <p:nvSpPr>
          <p:cNvPr id="7" name="Rectangle 6"/>
          <p:cNvSpPr/>
          <p:nvPr/>
        </p:nvSpPr>
        <p:spPr>
          <a:xfrm>
            <a:off x="6660232" y="6325363"/>
            <a:ext cx="1973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Summit NATO, ČR 11/2002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714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Široké pole působnosti – síla osobnosti 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VH 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b="1" dirty="0" smtClean="0">
                <a:solidFill>
                  <a:schemeClr val="bg1">
                    <a:lumMod val="75000"/>
                  </a:schemeClr>
                </a:solidFill>
              </a:rPr>
              <a:t>x 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VK) </a:t>
            </a:r>
            <a:r>
              <a:rPr lang="cs-CZ" dirty="0" smtClean="0"/>
              <a:t>nezávislým arbitrem (rozhodnutí ÚS)</a:t>
            </a:r>
          </a:p>
          <a:p>
            <a:pPr>
              <a:buFont typeface="Courier New" pitchFamily="49" charset="0"/>
              <a:buChar char="o"/>
            </a:pPr>
            <a:r>
              <a:rPr lang="cs-CZ" dirty="0"/>
              <a:t>VH klíčovým v 1. vládní </a:t>
            </a:r>
            <a:r>
              <a:rPr lang="cs-CZ" dirty="0" smtClean="0"/>
              <a:t>krizi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Spory s vládou</a:t>
            </a:r>
            <a:endParaRPr lang="cs-CZ" dirty="0"/>
          </a:p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pPr>
              <a:buFont typeface="Courier New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0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041440" cy="1442674"/>
          </a:xfrm>
        </p:spPr>
        <p:txBody>
          <a:bodyPr/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08720"/>
            <a:ext cx="3333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I.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038388"/>
            <a:ext cx="7694240" cy="3951337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Použitá literatura:</a:t>
            </a:r>
          </a:p>
          <a:p>
            <a:pPr marL="3429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Láníček,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J.: amnestie a milost z pohledu ústavního práva. Diplomová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práce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Právnická fakulta Masarykovy univerzity. Brno, 2014.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Novák,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Miroslav a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Brunclík, Miloš.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Postavení hlavy státu v </a:t>
            </a: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parlamentních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poloprezidentských režimech: Česká republika v </a:t>
            </a: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komparativní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perspektivě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1. vyd. Praha: Dokořán, 2008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Ústava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České republiky,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zákon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č. 1/1993 Sb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nález ÚS 285/2001 Sb.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Vodička, Karel a Cabada, Ladislav. </a:t>
            </a:r>
            <a:r>
              <a:rPr lang="en-US" sz="2000" dirty="0"/>
              <a:t>2011. </a:t>
            </a:r>
            <a:r>
              <a:rPr lang="en-US" sz="2000" i="1" dirty="0" err="1"/>
              <a:t>Politický</a:t>
            </a:r>
            <a:r>
              <a:rPr lang="en-US" sz="2000" i="1" dirty="0"/>
              <a:t> </a:t>
            </a:r>
            <a:r>
              <a:rPr lang="en-US" sz="2000" i="1" dirty="0" err="1"/>
              <a:t>systém</a:t>
            </a:r>
            <a:r>
              <a:rPr lang="en-US" sz="2000" i="1" dirty="0"/>
              <a:t> </a:t>
            </a:r>
            <a:r>
              <a:rPr lang="en-US" sz="2000" i="1" dirty="0" err="1"/>
              <a:t>České</a:t>
            </a:r>
            <a:r>
              <a:rPr lang="en-US" sz="2000" i="1" dirty="0"/>
              <a:t> </a:t>
            </a:r>
            <a:r>
              <a:rPr lang="cs-CZ" sz="2000" i="1" dirty="0" smtClean="0"/>
              <a:t>	</a:t>
            </a:r>
            <a:r>
              <a:rPr lang="en-US" sz="2000" i="1" dirty="0" err="1" smtClean="0"/>
              <a:t>republiky</a:t>
            </a:r>
            <a:r>
              <a:rPr lang="en-US" sz="2000" i="1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Praha</a:t>
            </a:r>
            <a:r>
              <a:rPr lang="en-US" sz="2000" dirty="0"/>
              <a:t>: </a:t>
            </a:r>
            <a:r>
              <a:rPr lang="en-US" sz="2000" dirty="0" err="1"/>
              <a:t>Portál</a:t>
            </a:r>
            <a:r>
              <a:rPr lang="en-US" sz="2000" dirty="0"/>
              <a:t>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II.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i="1" dirty="0" smtClean="0"/>
              <a:t>Webové stránky</a:t>
            </a:r>
          </a:p>
          <a:p>
            <a:pPr>
              <a:buFont typeface="Courier New" pitchFamily="49" charset="0"/>
              <a:buChar char="o"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Czech BBC.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2000. (cit. 2015-10-28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). (</a:t>
            </a:r>
            <a:r>
              <a:rPr lang="cs-CZ" sz="20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www.bbc.co.uk/czech/lupa/feature122.shtml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Česká národní banka.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2001. (cit. 2015-10-30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). (</a:t>
            </a:r>
            <a:r>
              <a:rPr lang="cs-CZ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www.cnb.cz/cs/verejnost/pro_media/clanky_rozhovory/media_2001/cl_01_010621.html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Font typeface="Courier New" pitchFamily="49" charset="0"/>
              <a:buChar char="o"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Český rozhlas Radiožurnál.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2003. (cit. 2015-11-7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). (</a:t>
            </a:r>
            <a:r>
              <a:rPr lang="cs-CZ" sz="2000" dirty="0">
                <a:latin typeface="Times New Roman" pitchFamily="18" charset="0"/>
                <a:cs typeface="Times New Roman" pitchFamily="18" charset="0"/>
                <a:hlinkClick r:id="rId4"/>
              </a:rPr>
              <a:t>http://www.rozhlas.cz/radiozurnal/publ_izurnal/_zprava/zhodnoceni-cinnosti-prezidenta-vaclava-havla--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60294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Hospodářské noviny.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2002. (cit. 2015-11-06).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2000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archiv.ihned.cz/c1-11294750-vaclav-zak-prezident-neni-jen-kladec-vencu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Parlamentní listy.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2013. (cit. 2015-11-7). (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2000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www.parlamentnilisty.cz/arena/nazory-a-petice/Zdenek-Koudelka-Spor-o-profesuru-272387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Font typeface="Courier New" pitchFamily="49" charset="0"/>
              <a:buChar char="o"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Václav Havel.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2015. (cit. 2015-11-1). (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http://www.vaclavhavel.cz/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 Václav Havel</a:t>
            </a:r>
          </a:p>
          <a:p>
            <a:pPr>
              <a:buFont typeface="Courier New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Pravomoci prezidenta (Ústava ČR)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1. volební období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2. volební období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Závěr</a:t>
            </a:r>
          </a:p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60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Václav Havel </a:t>
            </a:r>
            <a:br>
              <a:rPr lang="cs-CZ" dirty="0" smtClean="0"/>
            </a:br>
            <a:r>
              <a:rPr lang="cs-CZ" sz="1500" dirty="0" smtClean="0"/>
              <a:t>(5. 10. 1936 – 18. 12. 2011)</a:t>
            </a:r>
            <a:endParaRPr lang="cs-CZ" sz="1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0" y="188640"/>
            <a:ext cx="1756001" cy="236307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S</a:t>
            </a:r>
            <a:r>
              <a:rPr lang="cs-CZ" dirty="0" smtClean="0">
                <a:solidFill>
                  <a:schemeClr val="bg1"/>
                </a:solidFill>
              </a:rPr>
              <a:t>piso</a:t>
            </a:r>
            <a:r>
              <a:rPr lang="cs-CZ" dirty="0" smtClean="0"/>
              <a:t>vatel a dramatik (Zahradní slavnost, Audience)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 Činný v opozičních platformách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 Sametová revoluce 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 29. 12. 1989 – poslední československý prezident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 26. 1. 1993 – první český prezident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20. 1. 1998 – znovuzvolení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Mandát do 2. 2. 2003</a:t>
            </a:r>
            <a:endParaRPr lang="cs-CZ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3672408" cy="20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1/1993 Sb., Ústava ČR</a:t>
            </a:r>
            <a:endParaRPr lang="cs-CZ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Ústavní listina z roku 1920</a:t>
            </a:r>
          </a:p>
          <a:p>
            <a:pPr>
              <a:buFont typeface="Courier New" pitchFamily="49" charset="0"/>
              <a:buChar char="o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Neutrální síla – moderátor konfliktů</a:t>
            </a:r>
          </a:p>
          <a:p>
            <a:pPr>
              <a:buFont typeface="Courier New" pitchFamily="49" charset="0"/>
              <a:buChar char="o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Havel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zajištění vlastní neodvozené politické legitimity</a:t>
            </a:r>
          </a:p>
          <a:p>
            <a:pPr>
              <a:buFont typeface="Courier New" pitchFamily="49" charset="0"/>
              <a:buChar char="o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Součást moci výkonné</a:t>
            </a:r>
          </a:p>
          <a:p>
            <a:pPr>
              <a:buFont typeface="Courier New" pitchFamily="49" charset="0"/>
              <a:buChar char="o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Pravomoci s kontrasignací / bez kontrasignace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50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041440" cy="1442674"/>
          </a:xfrm>
        </p:spPr>
        <p:txBody>
          <a:bodyPr/>
          <a:lstStyle/>
          <a:p>
            <a:r>
              <a:rPr lang="cs-CZ" dirty="0" smtClean="0"/>
              <a:t>1. volební období</a:t>
            </a: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2000" dirty="0" smtClean="0"/>
              <a:t>(1993 – 1998)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392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436563"/>
            <a:ext cx="9505056" cy="1442674"/>
          </a:xfrm>
        </p:spPr>
        <p:txBody>
          <a:bodyPr/>
          <a:lstStyle/>
          <a:p>
            <a:r>
              <a:rPr lang="cs-CZ" sz="3600" dirty="0">
                <a:cs typeface="Times New Roman" panose="02020603050405020304" pitchFamily="18" charset="0"/>
              </a:rPr>
              <a:t>Překročení pravomocí / sporná rozhodnutí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Rozhodnutí prezidenta republiky č. 33/1994 Sb.</a:t>
            </a:r>
          </a:p>
          <a:p>
            <a:pPr lvl="1"/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Přenesení pravomoci na ministra spravedlnosti ve věcech žádosti o milost</a:t>
            </a:r>
          </a:p>
          <a:p>
            <a:pPr lvl="1"/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Nebylo nikým kontrasignováno </a:t>
            </a:r>
            <a:r>
              <a:rPr lang="cs-CZ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lang="cs-CZ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může prezident delegovat takovou pravomoc na jinou osobu?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Rozhodnutí nikým nenapadnuto </a:t>
            </a:r>
            <a:r>
              <a:rPr lang="cs-CZ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lang="cs-CZ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2003 V. Klaus zrušil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65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548680"/>
            <a:ext cx="9540552" cy="1330557"/>
          </a:xfrm>
        </p:spPr>
        <p:txBody>
          <a:bodyPr/>
          <a:lstStyle/>
          <a:p>
            <a:r>
              <a:rPr lang="cs-CZ" sz="3600" dirty="0">
                <a:cs typeface="Times New Roman" panose="02020603050405020304" pitchFamily="18" charset="0"/>
              </a:rPr>
              <a:t>Překročení pravomocí / sporná </a:t>
            </a:r>
            <a:r>
              <a:rPr lang="cs-CZ" sz="3600" dirty="0" smtClean="0">
                <a:cs typeface="Times New Roman" panose="02020603050405020304" pitchFamily="18" charset="0"/>
              </a:rPr>
              <a:t>rozhodnutí II.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Nepodepsání zákona</a:t>
            </a:r>
          </a:p>
          <a:p>
            <a:pPr lvl="1"/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1994 – ústavní zvyklost vyhlášení zákona, který byl vetován prezidentem a nebyl podepsán prezidentem (za předpokladu, že prezidenta přehlasovala PS)</a:t>
            </a:r>
          </a:p>
          <a:p>
            <a:pPr lvl="1"/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Dle Ústavy ČR má prezident povinnost přijatý zákon podepsat </a:t>
            </a:r>
            <a:r>
              <a:rPr lang="cs-CZ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lang="cs-CZ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nepodepsání je protiústavní</a:t>
            </a:r>
          </a:p>
          <a:p>
            <a:pPr lvl="1"/>
            <a:endParaRPr lang="cs-CZ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cs-CZ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V. Havel tímto vyjadřoval své přesvědčení a nesouhlas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23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/>
              <a:t>v</a:t>
            </a:r>
            <a:r>
              <a:rPr lang="cs-CZ" dirty="0" smtClean="0"/>
              <a:t>ládní krize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</a:t>
            </a:r>
            <a:r>
              <a:rPr lang="cs-CZ" sz="2000" dirty="0" smtClean="0"/>
              <a:t>1997/1998)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Sporné jmenování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Klausova vláda v demisi (ODS, ODA, KDU-ČSL)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Jmenování Tošovského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Kdo je ten „pravý“ premiér?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90404"/>
            <a:ext cx="3614896" cy="2639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8708" y="6406037"/>
            <a:ext cx="1872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Josef Tošovský a Josef Lux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9699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041440" cy="1442674"/>
          </a:xfrm>
        </p:spPr>
        <p:txBody>
          <a:bodyPr/>
          <a:lstStyle/>
          <a:p>
            <a:r>
              <a:rPr lang="cs-CZ" dirty="0" smtClean="0"/>
              <a:t>2. </a:t>
            </a:r>
            <a:r>
              <a:rPr lang="cs-CZ" dirty="0"/>
              <a:t>v</a:t>
            </a:r>
            <a:r>
              <a:rPr lang="cs-CZ" dirty="0" smtClean="0"/>
              <a:t>olební období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(1998 – 2003)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3446</TotalTime>
  <Words>493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Sketchbook</vt:lpstr>
      <vt:lpstr>PowerPoint Presentation</vt:lpstr>
      <vt:lpstr>Obsah</vt:lpstr>
      <vt:lpstr>Václav Havel  (5. 10. 1936 – 18. 12. 2011)</vt:lpstr>
      <vt:lpstr>Zákon č. 1/1993 Sb., Ústava ČR</vt:lpstr>
      <vt:lpstr>1. volební období (1993 – 1998)</vt:lpstr>
      <vt:lpstr>Překročení pravomocí / sporná rozhodnutí</vt:lpstr>
      <vt:lpstr>Překročení pravomocí / sporná rozhodnutí II.</vt:lpstr>
      <vt:lpstr>1. vládní krize (1997/1998)</vt:lpstr>
      <vt:lpstr>2. volební období (1998 – 2003)</vt:lpstr>
      <vt:lpstr>Česká národní banka (2000)</vt:lpstr>
      <vt:lpstr>Velvyslanec USA (2001)</vt:lpstr>
      <vt:lpstr>Ústavní soud (2002)</vt:lpstr>
      <vt:lpstr>Rektor UHK (2002)</vt:lpstr>
      <vt:lpstr>A dále…</vt:lpstr>
      <vt:lpstr>Závěr</vt:lpstr>
      <vt:lpstr>Děkujeme za pozornost.</vt:lpstr>
      <vt:lpstr>Zdroje I.</vt:lpstr>
      <vt:lpstr>Zdroje II.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Veronika Pražáková</dc:creator>
  <cp:lastModifiedBy>Veronika Pražáková</cp:lastModifiedBy>
  <cp:revision>91</cp:revision>
  <dcterms:created xsi:type="dcterms:W3CDTF">2015-10-08T18:20:56Z</dcterms:created>
  <dcterms:modified xsi:type="dcterms:W3CDTF">2015-11-09T22:06:19Z</dcterms:modified>
</cp:coreProperties>
</file>