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0" r:id="rId3"/>
    <p:sldId id="261" r:id="rId4"/>
    <p:sldId id="256" r:id="rId5"/>
    <p:sldId id="257" r:id="rId6"/>
    <p:sldId id="265" r:id="rId7"/>
    <p:sldId id="258" r:id="rId8"/>
    <p:sldId id="262" r:id="rId9"/>
    <p:sldId id="263" r:id="rId10"/>
  </p:sldIdLst>
  <p:sldSz cx="12192000" cy="6858000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>
        <p:scale>
          <a:sx n="76" d="100"/>
          <a:sy n="76" d="100"/>
        </p:scale>
        <p:origin x="-49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09B1B-A0D7-4992-B9ED-72FB2240799A}" type="datetimeFigureOut">
              <a:rPr lang="cs-CZ"/>
              <a:pPr>
                <a:defRPr/>
              </a:pPr>
              <a:t>9. 11. 2015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DD178-EE39-48AD-98AE-F3C5ADC8D6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42861-E073-4BE1-85B1-ECADA111126C}" type="datetimeFigureOut">
              <a:rPr lang="cs-CZ"/>
              <a:pPr>
                <a:defRPr/>
              </a:pPr>
              <a:t>9. 11. 2015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D0C17-F20C-489B-BA16-545139339B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9766D-55FB-41F2-B9DF-D731CCD8DF51}" type="datetimeFigureOut">
              <a:rPr lang="cs-CZ"/>
              <a:pPr>
                <a:defRPr/>
              </a:pPr>
              <a:t>9. 11. 2015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D85FF-40EB-4FDB-8070-4A81DC80D4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83F78-7E73-4CBD-B89B-139686D747DB}" type="datetimeFigureOut">
              <a:rPr lang="cs-CZ"/>
              <a:pPr>
                <a:defRPr/>
              </a:pPr>
              <a:t>9. 11. 2015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EB3A3-74BB-4C3D-AC57-16D6C44008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8A686-4F85-4BA7-8363-668FA783D676}" type="datetimeFigureOut">
              <a:rPr lang="cs-CZ"/>
              <a:pPr>
                <a:defRPr/>
              </a:pPr>
              <a:t>9. 11. 2015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214EE-05FB-4546-B252-8B7135203F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1C0AF-19E5-4CE4-A2B3-BA69D51558A6}" type="datetimeFigureOut">
              <a:rPr lang="cs-CZ"/>
              <a:pPr>
                <a:defRPr/>
              </a:pPr>
              <a:t>9. 11. 2015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8AF3C-C23F-4978-8632-3D2F632B93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5802E-7630-4BBE-B4F3-6B1203BDCAF3}" type="datetimeFigureOut">
              <a:rPr lang="cs-CZ"/>
              <a:pPr>
                <a:defRPr/>
              </a:pPr>
              <a:t>9. 11. 2015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C53C7-8BFF-492A-B2C3-FF6C6DAC2D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C2064-FC81-4B5B-B370-8CF11EE06214}" type="datetimeFigureOut">
              <a:rPr lang="cs-CZ"/>
              <a:pPr>
                <a:defRPr/>
              </a:pPr>
              <a:t>9. 11. 2015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E4F40-0F04-4716-946B-D727819616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25F47-F446-4D42-B3A6-0C055CEC7441}" type="datetimeFigureOut">
              <a:rPr lang="cs-CZ"/>
              <a:pPr>
                <a:defRPr/>
              </a:pPr>
              <a:t>9. 11. 2015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549A3-6EB2-40DA-ACC8-3A668C8C33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8E694-B58D-446A-900B-13BB07A077A7}" type="datetimeFigureOut">
              <a:rPr lang="cs-CZ"/>
              <a:pPr>
                <a:defRPr/>
              </a:pPr>
              <a:t>9. 11. 2015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4706F-EBEB-4476-8A0A-6D9790C068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27A619-2879-499A-9F7E-0450E83C4523}" type="datetimeFigureOut">
              <a:rPr lang="cs-CZ"/>
              <a:pPr>
                <a:defRPr/>
              </a:pPr>
              <a:t>9. 11. 2015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585A0-3CA5-48B8-B79E-D5DD3FF8D8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E5F414D-74F5-40AE-AA5B-6C02E77C326D}" type="datetimeFigureOut">
              <a:rPr lang="cs-CZ"/>
              <a:pPr>
                <a:defRPr/>
              </a:pPr>
              <a:t>9. 11. 2015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9289BCD-10CD-4191-8678-B6B368079A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rad.cz/cs/pro-media/tiskove-zpravy/archiv/7522.shtml" TargetMode="External"/><Relationship Id="rId2" Type="http://schemas.openxmlformats.org/officeDocument/2006/relationships/hyperlink" Target="http://www.ceskatelevize.cz/ct24/domaci/1060059-muze-prezident-kadrovat-ministry-jina-doba-jiny-nazor-milose-zemana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ovinky.cz/domaci/14999-senatori-napodruhe-odmitli-pustit-pejchala-do-us.html" TargetMode="External"/><Relationship Id="rId3" Type="http://schemas.openxmlformats.org/officeDocument/2006/relationships/hyperlink" Target="http://zpravy.idnes.cz/rychetsky-kritizuje-amnestii-dkx-/domaci.aspx?c=A130110_071036_domaci_wlk" TargetMode="External"/><Relationship Id="rId7" Type="http://schemas.openxmlformats.org/officeDocument/2006/relationships/hyperlink" Target="https://web.archive.org/web/20130509090953/http:/www.ceskenoviny.cz/zpravy/senat-schvalil-ustavni-zalobu-na-prezidenta-pro-velezradu/909100" TargetMode="External"/><Relationship Id="rId2" Type="http://schemas.openxmlformats.org/officeDocument/2006/relationships/hyperlink" Target="http://zpravy.idnes.cz/klausova-amnestie-se-dotkla-50-tisic-odsouzenych-ci-obvinenych-p6h-/domaci.aspx?c=A130311_122718_domaci_c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pravy.idnes.cz/protest-obci-a-skol-proti-klausove-amnestii-fzr-/domaci.aspx?c=A130107_1873757_zlin-zpravy_ras" TargetMode="External"/><Relationship Id="rId5" Type="http://schemas.openxmlformats.org/officeDocument/2006/relationships/hyperlink" Target="http://www.novinky.cz/krimi/289878-soud-kvuli-amnestii-zastavil-stihani-tri-predstavitelu-vytunelovaneho-h-systemu.html" TargetMode="External"/><Relationship Id="rId4" Type="http://schemas.openxmlformats.org/officeDocument/2006/relationships/hyperlink" Target="http://zpravy.idnes.cz/ustavni-soud-o-zruseni-amnestie-da7-/domaci.aspx?c=A130308_133314_domaci_klm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data.blog.ihned.cz/c1-59458530-jmenovani-vyznamenani-amnestie-propiska-deset-let-s-klausem-prehledne-v-casove-ose" TargetMode="External"/><Relationship Id="rId3" Type="http://schemas.openxmlformats.org/officeDocument/2006/relationships/hyperlink" Target="http://www.novinky.cz/domaci/29515-senator-barta-klaus-je-velezradce.html" TargetMode="External"/><Relationship Id="rId7" Type="http://schemas.openxmlformats.org/officeDocument/2006/relationships/hyperlink" Target="http://www.ceskatelevize.cz/ct24/domaci/1114710-klaus-teoretik-veto-jednou-za-10-let-klaus-v-praxi-59-vet" TargetMode="External"/><Relationship Id="rId2" Type="http://schemas.openxmlformats.org/officeDocument/2006/relationships/hyperlink" Target="http://www.novinky.cz/domaci/14999-senatori-napodruhe-odmitli-pustit-pejchala-do-us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omaci.ihned.cz/c1-37255390-klaus-jmenoval-nove-soudce-cekatel-langer-se-opet-nedockal" TargetMode="External"/><Relationship Id="rId5" Type="http://schemas.openxmlformats.org/officeDocument/2006/relationships/hyperlink" Target="http://www.novinky.cz/domaci/51918-klaus-se-rozhodl-jmenovat-jen-21-novych-soudcu.html" TargetMode="External"/><Relationship Id="rId4" Type="http://schemas.openxmlformats.org/officeDocument/2006/relationships/hyperlink" Target="http://www.radio.cz/cz/rubrika/udalosti/senat-odmita-navrzene-kandidaty-do-ustavniho-sou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www.bbc.co.uk/staticarchive/07276c42017cab08d40e5a50c8818baaf59b2a56.gif"/>
          <p:cNvPicPr>
            <a:picLocks noChangeAspect="1" noChangeArrowheads="1"/>
          </p:cNvPicPr>
          <p:nvPr/>
        </p:nvPicPr>
        <p:blipFill rotWithShape="1">
          <a:blip r:embed="rId2" cstate="print">
            <a:extLst/>
          </a:blip>
          <a:srcRect r="35330"/>
          <a:stretch/>
        </p:blipFill>
        <p:spPr bwMode="auto">
          <a:xfrm>
            <a:off x="1582679" y="401605"/>
            <a:ext cx="10319309" cy="4600162"/>
          </a:xfrm>
          <a:prstGeom prst="rect">
            <a:avLst/>
          </a:prstGeom>
          <a:noFill/>
          <a:effectLst>
            <a:glow rad="127000">
              <a:schemeClr val="accent1">
                <a:alpha val="1000"/>
              </a:schemeClr>
            </a:glow>
            <a:reflection endPos="65000" dist="50800" dir="5400000" sy="-100000" algn="bl" rotWithShape="0"/>
          </a:effectLst>
          <a:extLst/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48844" y="401605"/>
            <a:ext cx="9144000" cy="1207478"/>
          </a:xfrm>
        </p:spPr>
        <p:txBody>
          <a:bodyPr/>
          <a:lstStyle/>
          <a:p>
            <a:r>
              <a:rPr lang="cs-CZ" sz="9600" b="1" dirty="0" smtClean="0"/>
              <a:t>VÁCLAV KLAUS</a:t>
            </a:r>
            <a:endParaRPr lang="cs-CZ" sz="9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25885" y="1465544"/>
            <a:ext cx="11476103" cy="4709788"/>
          </a:xfrm>
        </p:spPr>
        <p:txBody>
          <a:bodyPr/>
          <a:lstStyle/>
          <a:p>
            <a:r>
              <a:rPr lang="cs-CZ" sz="3600" dirty="0" smtClean="0"/>
              <a:t>10 Let na Pražském hradě</a:t>
            </a:r>
          </a:p>
          <a:p>
            <a:endParaRPr lang="cs-CZ" sz="3600" dirty="0" smtClean="0"/>
          </a:p>
          <a:p>
            <a:endParaRPr lang="cs-CZ" sz="3600" dirty="0"/>
          </a:p>
          <a:p>
            <a:pPr algn="l"/>
            <a:endParaRPr lang="cs-CZ" sz="3600" dirty="0" smtClean="0"/>
          </a:p>
          <a:p>
            <a:pPr algn="r"/>
            <a:endParaRPr lang="cs-CZ" sz="2000" dirty="0" smtClean="0"/>
          </a:p>
          <a:p>
            <a:pPr algn="r"/>
            <a:endParaRPr lang="cs-CZ" sz="2000" dirty="0"/>
          </a:p>
          <a:p>
            <a:pPr algn="r"/>
            <a:r>
              <a:rPr lang="cs-CZ" sz="2000" dirty="0" smtClean="0"/>
              <a:t>Adam </a:t>
            </a:r>
            <a:r>
              <a:rPr lang="cs-CZ" sz="2000" dirty="0" err="1" smtClean="0"/>
              <a:t>Folvarčný</a:t>
            </a:r>
            <a:r>
              <a:rPr lang="cs-CZ" sz="2000" dirty="0" smtClean="0"/>
              <a:t>, 427394</a:t>
            </a:r>
          </a:p>
          <a:p>
            <a:pPr algn="r"/>
            <a:r>
              <a:rPr lang="cs-CZ" sz="2000" dirty="0" err="1" smtClean="0"/>
              <a:t>Hračja</a:t>
            </a:r>
            <a:r>
              <a:rPr lang="cs-CZ" sz="2000" dirty="0" smtClean="0"/>
              <a:t> </a:t>
            </a:r>
            <a:r>
              <a:rPr lang="cs-CZ" sz="2000" dirty="0" err="1" smtClean="0"/>
              <a:t>Gjulzadjan</a:t>
            </a:r>
            <a:r>
              <a:rPr lang="cs-CZ" sz="2000" dirty="0" smtClean="0"/>
              <a:t>, </a:t>
            </a:r>
            <a:r>
              <a:rPr lang="cs-CZ" sz="2000" dirty="0"/>
              <a:t>427048</a:t>
            </a:r>
          </a:p>
          <a:p>
            <a:pPr algn="r"/>
            <a:r>
              <a:rPr lang="cs-CZ" sz="2000" dirty="0" smtClean="0"/>
              <a:t>Veronika Holcová, 427375</a:t>
            </a:r>
          </a:p>
          <a:p>
            <a:pPr algn="r"/>
            <a:r>
              <a:rPr lang="cs-CZ" sz="2000" dirty="0" smtClean="0"/>
              <a:t>Martina Václavková, 427402</a:t>
            </a:r>
          </a:p>
          <a:p>
            <a:pPr algn="l"/>
            <a:endParaRPr lang="cs-CZ" sz="20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655" y="2125870"/>
            <a:ext cx="5696355" cy="3855759"/>
          </a:xfrm>
          <a:prstGeom prst="rect">
            <a:avLst/>
          </a:prstGeom>
          <a:effectLst>
            <a:glow rad="266700">
              <a:schemeClr val="accent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38698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http://www.bbc.co.uk/staticarchive/07276c42017cab08d40e5a50c8818baaf59b2a56.gif"/>
          <p:cNvPicPr>
            <a:picLocks noChangeAspect="1" noChangeArrowheads="1"/>
          </p:cNvPicPr>
          <p:nvPr/>
        </p:nvPicPr>
        <p:blipFill rotWithShape="1">
          <a:blip r:embed="rId2" cstate="print">
            <a:extLst/>
          </a:blip>
          <a:srcRect r="35330"/>
          <a:stretch/>
        </p:blipFill>
        <p:spPr bwMode="auto">
          <a:xfrm>
            <a:off x="1732991" y="1027906"/>
            <a:ext cx="10319309" cy="4600162"/>
          </a:xfrm>
          <a:prstGeom prst="rect">
            <a:avLst/>
          </a:prstGeom>
          <a:noFill/>
          <a:effectLst>
            <a:glow rad="127000">
              <a:schemeClr val="accent1">
                <a:alpha val="1000"/>
              </a:schemeClr>
            </a:glow>
            <a:reflection endPos="65000" dist="50800" dir="5400000" sy="-100000" algn="bl" rotWithShape="0"/>
          </a:effectLst>
          <a:extLst/>
        </p:spPr>
      </p:pic>
      <p:sp>
        <p:nvSpPr>
          <p:cNvPr id="13314" name="Nadpis 1"/>
          <p:cNvSpPr>
            <a:spLocks noGrp="1"/>
          </p:cNvSpPr>
          <p:nvPr>
            <p:ph type="title"/>
          </p:nvPr>
        </p:nvSpPr>
        <p:spPr>
          <a:xfrm>
            <a:off x="838200" y="227338"/>
            <a:ext cx="10515600" cy="1325563"/>
          </a:xfrm>
        </p:spPr>
        <p:txBody>
          <a:bodyPr/>
          <a:lstStyle/>
          <a:p>
            <a:r>
              <a:rPr lang="cs-CZ" dirty="0" smtClean="0"/>
              <a:t>Václav Klaus – Domácí politika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863252" y="1276730"/>
            <a:ext cx="10515600" cy="4351338"/>
          </a:xfrm>
        </p:spPr>
        <p:txBody>
          <a:bodyPr/>
          <a:lstStyle/>
          <a:p>
            <a:r>
              <a:rPr lang="cs-CZ" b="1" dirty="0" smtClean="0"/>
              <a:t>Pět předsedů vlády za jeho úřadu</a:t>
            </a:r>
          </a:p>
          <a:p>
            <a:r>
              <a:rPr lang="cs-CZ" b="1" dirty="0" smtClean="0"/>
              <a:t>První Klausův předseda a první vládní krize</a:t>
            </a:r>
          </a:p>
          <a:p>
            <a:r>
              <a:rPr lang="cs-CZ" b="1" dirty="0" smtClean="0"/>
              <a:t>Luxusní byt Stanislava Grosse &gt; Krize vlády &gt; Demise vlády</a:t>
            </a:r>
          </a:p>
          <a:p>
            <a:r>
              <a:rPr lang="cs-CZ" b="1" dirty="0" smtClean="0"/>
              <a:t>David Rath – střet zájmů?</a:t>
            </a:r>
          </a:p>
          <a:p>
            <a:r>
              <a:rPr lang="cs-CZ" b="1" dirty="0" smtClean="0"/>
              <a:t>Věci veřejné, Vít Bárta, Radek John a aktivní přístup Klause</a:t>
            </a:r>
            <a:endParaRPr lang="cs-CZ" b="1" dirty="0"/>
          </a:p>
          <a:p>
            <a:r>
              <a:rPr lang="cs-CZ" b="1" dirty="0" smtClean="0"/>
              <a:t>Podepisování, vetování zákonů </a:t>
            </a:r>
          </a:p>
          <a:p>
            <a:endParaRPr lang="cs-CZ" b="1" dirty="0" smtClean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4772" y="3885808"/>
            <a:ext cx="3124200" cy="23431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http://www.bbc.co.uk/staticarchive/07276c42017cab08d40e5a50c8818baaf59b2a56.gif"/>
          <p:cNvPicPr>
            <a:picLocks noChangeAspect="1" noChangeArrowheads="1"/>
          </p:cNvPicPr>
          <p:nvPr/>
        </p:nvPicPr>
        <p:blipFill rotWithShape="1">
          <a:blip r:embed="rId2" cstate="print">
            <a:extLst/>
          </a:blip>
          <a:srcRect r="35330"/>
          <a:stretch/>
        </p:blipFill>
        <p:spPr bwMode="auto">
          <a:xfrm>
            <a:off x="1510741" y="1054893"/>
            <a:ext cx="10319309" cy="4600162"/>
          </a:xfrm>
          <a:prstGeom prst="rect">
            <a:avLst/>
          </a:prstGeom>
          <a:noFill/>
          <a:effectLst>
            <a:glow rad="127000">
              <a:schemeClr val="accent1">
                <a:alpha val="1000"/>
              </a:schemeClr>
            </a:glow>
            <a:reflection endPos="65000" dist="50800" dir="5400000" sy="-100000" algn="bl" rotWithShape="0"/>
          </a:effectLst>
          <a:extLst/>
        </p:spPr>
      </p:pic>
      <p:sp>
        <p:nvSpPr>
          <p:cNvPr id="174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Václav Klaus – jmenování, amnestie</a:t>
            </a:r>
          </a:p>
        </p:txBody>
      </p:sp>
      <p:sp>
        <p:nvSpPr>
          <p:cNvPr id="17411" name="Rectangle 3"/>
          <p:cNvSpPr>
            <a:spLocks noGrp="1"/>
          </p:cNvSpPr>
          <p:nvPr>
            <p:ph type="body" idx="1"/>
          </p:nvPr>
        </p:nvSpPr>
        <p:spPr>
          <a:xfrm>
            <a:off x="788096" y="1487422"/>
            <a:ext cx="10515600" cy="4351338"/>
          </a:xfrm>
        </p:spPr>
        <p:txBody>
          <a:bodyPr/>
          <a:lstStyle/>
          <a:p>
            <a:r>
              <a:rPr lang="cs-CZ" b="1" dirty="0" smtClean="0"/>
              <a:t>Jmenování guvernérů, profesorů bez problémů</a:t>
            </a:r>
          </a:p>
          <a:p>
            <a:r>
              <a:rPr lang="cs-CZ" b="1" dirty="0" smtClean="0"/>
              <a:t>Spory v oblasti jmenování soudců, vyhlášení amnestie, milostí</a:t>
            </a:r>
          </a:p>
          <a:p>
            <a:r>
              <a:rPr lang="cs-CZ" b="1" dirty="0" smtClean="0"/>
              <a:t>Krize při jmenování soudců Ústavního soudu 2003-2005</a:t>
            </a:r>
          </a:p>
          <a:p>
            <a:r>
              <a:rPr lang="cs-CZ" b="1" dirty="0" smtClean="0"/>
              <a:t>Odmítnutí jmenování soudců (případ P. Langera) - 2005</a:t>
            </a:r>
          </a:p>
          <a:p>
            <a:r>
              <a:rPr lang="cs-CZ" b="1" dirty="0" smtClean="0"/>
              <a:t>Vyhlášení amnestie 1.1 2013</a:t>
            </a:r>
          </a:p>
          <a:p>
            <a:endParaRPr lang="cs-CZ" dirty="0" smtClean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6099" y="3645353"/>
            <a:ext cx="4019159" cy="27432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http://www.bbc.co.uk/staticarchive/07276c42017cab08d40e5a50c8818baaf59b2a56.gif"/>
          <p:cNvPicPr>
            <a:picLocks noChangeAspect="1" noChangeArrowheads="1"/>
          </p:cNvPicPr>
          <p:nvPr/>
        </p:nvPicPr>
        <p:blipFill rotWithShape="1">
          <a:blip r:embed="rId2" cstate="print">
            <a:extLst/>
          </a:blip>
          <a:srcRect r="35330"/>
          <a:stretch/>
        </p:blipFill>
        <p:spPr bwMode="auto">
          <a:xfrm>
            <a:off x="1918728" y="1015206"/>
            <a:ext cx="10319310" cy="4600162"/>
          </a:xfrm>
          <a:prstGeom prst="rect">
            <a:avLst/>
          </a:prstGeom>
          <a:noFill/>
          <a:effectLst>
            <a:glow rad="127000">
              <a:schemeClr val="accent1">
                <a:alpha val="1000"/>
              </a:schemeClr>
            </a:glow>
            <a:reflection endPos="65000" dist="50800" dir="5400000" sy="-100000" algn="bl" rotWithShape="0"/>
          </a:effectLst>
          <a:extLst/>
        </p:spPr>
      </p:pic>
      <p:sp>
        <p:nvSpPr>
          <p:cNvPr id="14338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Václav Klaus – Zahraniční politika</a:t>
            </a:r>
          </a:p>
        </p:txBody>
      </p:sp>
      <p:sp>
        <p:nvSpPr>
          <p:cNvPr id="14339" name="Zástupný symbol pro obsah 4"/>
          <p:cNvSpPr>
            <a:spLocks noGrp="1"/>
          </p:cNvSpPr>
          <p:nvPr>
            <p:ph idx="1"/>
          </p:nvPr>
        </p:nvSpPr>
        <p:spPr>
          <a:xfrm>
            <a:off x="838200" y="1487422"/>
            <a:ext cx="10515600" cy="4351338"/>
          </a:xfrm>
        </p:spPr>
        <p:txBody>
          <a:bodyPr/>
          <a:lstStyle/>
          <a:p>
            <a:r>
              <a:rPr lang="cs-CZ" b="1" dirty="0" smtClean="0"/>
              <a:t>První období v úřadu klidnější</a:t>
            </a:r>
          </a:p>
          <a:p>
            <a:r>
              <a:rPr lang="cs-CZ" b="1" dirty="0" smtClean="0"/>
              <a:t>Primární problémy s levicovou, </a:t>
            </a:r>
            <a:r>
              <a:rPr lang="cs-CZ" b="1" dirty="0" err="1" smtClean="0"/>
              <a:t>eurooptimistickou</a:t>
            </a:r>
            <a:r>
              <a:rPr lang="cs-CZ" b="1" dirty="0" smtClean="0"/>
              <a:t> vládou</a:t>
            </a:r>
          </a:p>
          <a:p>
            <a:r>
              <a:rPr lang="cs-CZ" b="1" dirty="0" smtClean="0"/>
              <a:t>Problém komunikace a koordinace na trase vláda – hrad</a:t>
            </a:r>
          </a:p>
          <a:p>
            <a:r>
              <a:rPr lang="cs-CZ" b="1" dirty="0" smtClean="0"/>
              <a:t>Zejména otázka zastupování státu navenek (prolínání projevů a osobních stanovisek, nedostatečný respekt státního konsenzu)</a:t>
            </a:r>
          </a:p>
          <a:p>
            <a:r>
              <a:rPr lang="cs-CZ" b="1" dirty="0" smtClean="0"/>
              <a:t>Spíše menší kauzy a problémy (projevy, názory) </a:t>
            </a:r>
          </a:p>
          <a:p>
            <a:r>
              <a:rPr lang="cs-CZ" b="1" dirty="0" smtClean="0"/>
              <a:t>První „ne“ Schwarzenbergovi </a:t>
            </a:r>
          </a:p>
          <a:p>
            <a:r>
              <a:rPr lang="cs-CZ" b="1" dirty="0" smtClean="0"/>
              <a:t>Od počátku větší pragmatismus vůči nedemokraciím (obrat v otázce LP?.. a důraz na hospodářskou a ekonomickou diplomacii)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http://www.bbc.co.uk/staticarchive/07276c42017cab08d40e5a50c8818baaf59b2a56.gif"/>
          <p:cNvPicPr>
            <a:picLocks noChangeAspect="1" noChangeArrowheads="1"/>
          </p:cNvPicPr>
          <p:nvPr/>
        </p:nvPicPr>
        <p:blipFill rotWithShape="1">
          <a:blip r:embed="rId2" cstate="print">
            <a:extLst/>
          </a:blip>
          <a:srcRect r="35330"/>
          <a:stretch/>
        </p:blipFill>
        <p:spPr bwMode="auto">
          <a:xfrm>
            <a:off x="1872691" y="1027906"/>
            <a:ext cx="10319309" cy="4600162"/>
          </a:xfrm>
          <a:prstGeom prst="rect">
            <a:avLst/>
          </a:prstGeom>
          <a:noFill/>
          <a:effectLst>
            <a:glow rad="127000">
              <a:schemeClr val="accent1">
                <a:alpha val="1000"/>
              </a:schemeClr>
            </a:glow>
            <a:reflection endPos="65000" dist="50800" dir="5400000" sy="-100000" algn="bl" rotWithShape="0"/>
          </a:effectLst>
          <a:extLst/>
        </p:spPr>
      </p:pic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>
          <a:xfrm>
            <a:off x="838200" y="1520825"/>
            <a:ext cx="10515600" cy="4351338"/>
          </a:xfrm>
        </p:spPr>
        <p:txBody>
          <a:bodyPr/>
          <a:lstStyle/>
          <a:p>
            <a:r>
              <a:rPr lang="cs-CZ" b="1" dirty="0" smtClean="0"/>
              <a:t>Konec ohrožení nezvolením</a:t>
            </a:r>
          </a:p>
          <a:p>
            <a:r>
              <a:rPr lang="cs-CZ" b="1" dirty="0" smtClean="0"/>
              <a:t>Vyostřování rétoriky (bučení v EP 2009)</a:t>
            </a:r>
          </a:p>
          <a:p>
            <a:r>
              <a:rPr lang="cs-CZ" b="1" dirty="0" smtClean="0"/>
              <a:t>Leitmotiv Lisabonské smlouvy a její ne/ratifikace</a:t>
            </a:r>
          </a:p>
          <a:p>
            <a:r>
              <a:rPr lang="cs-CZ" b="1" dirty="0" smtClean="0"/>
              <a:t>Proti vládnímu postoji – případ Gruzie a Kosova</a:t>
            </a:r>
          </a:p>
          <a:p>
            <a:r>
              <a:rPr lang="cs-CZ" b="1" dirty="0" smtClean="0"/>
              <a:t>Reprezentace státu – „chilská ostuda“ </a:t>
            </a:r>
          </a:p>
          <a:p>
            <a:r>
              <a:rPr lang="cs-CZ" b="1" dirty="0" smtClean="0"/>
              <a:t>Výklad ústavy – první spory o velvyslance </a:t>
            </a:r>
          </a:p>
          <a:p>
            <a:r>
              <a:rPr lang="cs-CZ" b="1" dirty="0" smtClean="0"/>
              <a:t>Od počátku větší pragmatismus vůči nedemokraciím (obrat v otázce LP?.. a důraz na hospodářskou a ekonomickou diplomacii) </a:t>
            </a:r>
          </a:p>
          <a:p>
            <a:endParaRPr lang="cs-CZ" b="1" dirty="0" smtClean="0"/>
          </a:p>
        </p:txBody>
      </p:sp>
      <p:sp>
        <p:nvSpPr>
          <p:cNvPr id="15363" name="AutoShape 2" descr="Výsledek obrázku pro vlajka eu a čr"/>
          <p:cNvSpPr>
            <a:spLocks noChangeAspect="1" noChangeArrowheads="1"/>
          </p:cNvSpPr>
          <p:nvPr/>
        </p:nvSpPr>
        <p:spPr bwMode="auto">
          <a:xfrm>
            <a:off x="1571625" y="1520825"/>
            <a:ext cx="2717800" cy="271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5364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Václav Klaus – Zahraniční politika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5904" y="1398855"/>
            <a:ext cx="3588128" cy="24967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www.bbc.co.uk/staticarchive/07276c42017cab08d40e5a50c8818baaf59b2a56.gif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/>
          </a:blip>
          <a:srcRect r="35330"/>
          <a:stretch/>
        </p:blipFill>
        <p:spPr bwMode="auto">
          <a:xfrm>
            <a:off x="572241" y="1177447"/>
            <a:ext cx="10480883" cy="4672207"/>
          </a:xfrm>
          <a:prstGeom prst="rect">
            <a:avLst/>
          </a:prstGeom>
          <a:noFill/>
          <a:effectLst>
            <a:glow rad="127000">
              <a:schemeClr val="accent1">
                <a:alpha val="1000"/>
              </a:schemeClr>
            </a:glow>
            <a:reflection endPos="65000" dist="50800" dir="5400000" sy="-100000" algn="bl" rotWithShape="0"/>
          </a:effectLst>
          <a:extLst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67417" y="2093717"/>
            <a:ext cx="6502052" cy="1325563"/>
          </a:xfrm>
        </p:spPr>
        <p:txBody>
          <a:bodyPr/>
          <a:lstStyle/>
          <a:p>
            <a:r>
              <a:rPr lang="cs-CZ" b="1" dirty="0" smtClean="0"/>
              <a:t>Děkujeme za pozornost.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3428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>
          <a:xfrm>
            <a:off x="795338" y="-206375"/>
            <a:ext cx="10515600" cy="1325563"/>
          </a:xfrm>
        </p:spPr>
        <p:txBody>
          <a:bodyPr/>
          <a:lstStyle/>
          <a:p>
            <a:r>
              <a:rPr lang="cs-CZ" smtClean="0"/>
              <a:t>Použité 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5738" y="1411288"/>
            <a:ext cx="11815762" cy="525303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000" dirty="0" smtClean="0"/>
              <a:t>Borčany, Vít. 2012. Evropská dimenze zahraniční politiky prezidenta Václava Klause. Brno: Masarykova univerzita. </a:t>
            </a:r>
            <a:r>
              <a:rPr lang="cs-CZ" sz="2000" dirty="0" err="1" smtClean="0"/>
              <a:t>Cabada</a:t>
            </a:r>
            <a:r>
              <a:rPr lang="cs-CZ" sz="2000" dirty="0" smtClean="0"/>
              <a:t>, Ladislav et al. 2014. Proměny postavení prezidenta ve střední Evropě. Brno: Václav </a:t>
            </a:r>
            <a:r>
              <a:rPr lang="cs-CZ" sz="2000" dirty="0" err="1" smtClean="0"/>
              <a:t>Klemm</a:t>
            </a:r>
            <a:r>
              <a:rPr lang="cs-CZ" sz="2000" dirty="0" smtClean="0"/>
              <a:t>. </a:t>
            </a:r>
          </a:p>
          <a:p>
            <a:pPr>
              <a:lnSpc>
                <a:spcPct val="80000"/>
              </a:lnSpc>
            </a:pPr>
            <a:r>
              <a:rPr lang="cs-CZ" sz="2000" dirty="0" smtClean="0"/>
              <a:t>Klimeš, David. 2013. Václav Klaus: Deset let na pražském hradě. Praha: Mladá fronta. </a:t>
            </a:r>
          </a:p>
          <a:p>
            <a:pPr>
              <a:lnSpc>
                <a:spcPct val="80000"/>
              </a:lnSpc>
            </a:pPr>
            <a:r>
              <a:rPr lang="cs-CZ" sz="2000" dirty="0" smtClean="0"/>
              <a:t>Kopeček, Lubomír. 2012. Fenomén Václav Klaus: Politická biografie. Brno: </a:t>
            </a:r>
            <a:r>
              <a:rPr lang="cs-CZ" sz="2000" dirty="0" err="1" smtClean="0"/>
              <a:t>Barister&amp;Principal</a:t>
            </a:r>
            <a:r>
              <a:rPr lang="cs-CZ" sz="2000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cs-CZ" sz="2000" dirty="0" err="1" smtClean="0"/>
              <a:t>Kořan</a:t>
            </a:r>
            <a:r>
              <a:rPr lang="cs-CZ" sz="2000" dirty="0" smtClean="0"/>
              <a:t>, Michal et al. 2010. Czech </a:t>
            </a:r>
            <a:r>
              <a:rPr lang="cs-CZ" sz="2000" dirty="0" err="1" smtClean="0"/>
              <a:t>Foreign</a:t>
            </a:r>
            <a:r>
              <a:rPr lang="cs-CZ" sz="2000" dirty="0" smtClean="0"/>
              <a:t> </a:t>
            </a:r>
            <a:r>
              <a:rPr lang="cs-CZ" sz="2000" dirty="0" err="1" smtClean="0"/>
              <a:t>policy</a:t>
            </a:r>
            <a:r>
              <a:rPr lang="cs-CZ" sz="2000" dirty="0" smtClean="0"/>
              <a:t> 2007-2009: </a:t>
            </a:r>
            <a:r>
              <a:rPr lang="cs-CZ" sz="2000" dirty="0" err="1" smtClean="0"/>
              <a:t>analysis</a:t>
            </a:r>
            <a:r>
              <a:rPr lang="cs-CZ" sz="2000" dirty="0" smtClean="0"/>
              <a:t>. Praha: Institute </a:t>
            </a:r>
            <a:r>
              <a:rPr lang="cs-CZ" sz="2000" dirty="0" err="1" smtClean="0"/>
              <a:t>of</a:t>
            </a:r>
            <a:r>
              <a:rPr lang="cs-CZ" sz="2000" dirty="0" smtClean="0"/>
              <a:t> International Relations.</a:t>
            </a:r>
          </a:p>
          <a:p>
            <a:pPr>
              <a:lnSpc>
                <a:spcPct val="80000"/>
              </a:lnSpc>
            </a:pPr>
            <a:r>
              <a:rPr lang="cs-CZ" sz="2000" dirty="0" smtClean="0"/>
              <a:t>Koudelka, Zdeněk. 2009. </a:t>
            </a:r>
            <a:r>
              <a:rPr lang="en-US" sz="2000" dirty="0" smtClean="0"/>
              <a:t>Days of Law: the Conference Proceedings</a:t>
            </a:r>
            <a:r>
              <a:rPr lang="cs-CZ" sz="2000" dirty="0" smtClean="0"/>
              <a:t>. Brno: Masarykova univerzita. </a:t>
            </a:r>
          </a:p>
          <a:p>
            <a:pPr>
              <a:lnSpc>
                <a:spcPct val="80000"/>
              </a:lnSpc>
            </a:pPr>
            <a:r>
              <a:rPr lang="cs-CZ" sz="2000" dirty="0" smtClean="0"/>
              <a:t>Koudelka, Zdeněk. 2011. Prezident republiky. Praha: </a:t>
            </a:r>
            <a:r>
              <a:rPr lang="cs-CZ" sz="2000" dirty="0" err="1" smtClean="0"/>
              <a:t>Leges</a:t>
            </a:r>
            <a:r>
              <a:rPr lang="cs-CZ" sz="2000" dirty="0" smtClean="0"/>
              <a:t>. </a:t>
            </a:r>
          </a:p>
          <a:p>
            <a:pPr>
              <a:lnSpc>
                <a:spcPct val="80000"/>
              </a:lnSpc>
            </a:pPr>
            <a:r>
              <a:rPr lang="cs-CZ" sz="2000" dirty="0" smtClean="0"/>
              <a:t>Může prezident kádrovat ministry? Jiná doba, jiný názor Miloše Zemana [online]. Českátelevize.cz, 9. 12. 2013 [cit. 30. 6. 2015 ]. Dostupné na </a:t>
            </a:r>
            <a:r>
              <a:rPr lang="cs-CZ" sz="2000" u="sng" dirty="0" smtClean="0">
                <a:hlinkClick r:id="rId2"/>
              </a:rPr>
              <a:t>http://www.ceskatelevize.cz/ct24/domaci/1060059-muze-prezident-kadrovat-ministry-jina-doba-jiny-nazor-milose-zemana</a:t>
            </a:r>
            <a:endParaRPr lang="cs-CZ" sz="2000" dirty="0" smtClean="0"/>
          </a:p>
          <a:p>
            <a:pPr>
              <a:lnSpc>
                <a:spcPct val="80000"/>
              </a:lnSpc>
            </a:pPr>
            <a:r>
              <a:rPr lang="cs-CZ" sz="2000" dirty="0" smtClean="0"/>
              <a:t>Novák, Miroslav a Brunclík, Miloš. 2008. Postavení hlavy státu v parlamentních a </a:t>
            </a:r>
            <a:r>
              <a:rPr lang="cs-CZ" sz="2000" dirty="0" err="1" smtClean="0"/>
              <a:t>poloprezidentských</a:t>
            </a:r>
            <a:r>
              <a:rPr lang="cs-CZ" sz="2000" dirty="0" smtClean="0"/>
              <a:t> režimech - Česká republika v komparativní perspektivě. Praha: Dokořán.</a:t>
            </a:r>
          </a:p>
          <a:p>
            <a:pPr>
              <a:lnSpc>
                <a:spcPct val="80000"/>
              </a:lnSpc>
            </a:pPr>
            <a:r>
              <a:rPr lang="cs-CZ" sz="2000" dirty="0" smtClean="0"/>
              <a:t>Text amnestie [online]. Pražský hrad [cit. 4. 11. 2015 ]. Dostupné na </a:t>
            </a:r>
            <a:r>
              <a:rPr lang="cs-CZ" sz="2000" dirty="0" smtClean="0">
                <a:hlinkClick r:id="rId3"/>
              </a:rPr>
              <a:t>http://www.hrad.cz/cs/pro-media/tiskove-zpravy/archiv/7522.shtml</a:t>
            </a:r>
            <a:r>
              <a:rPr lang="cs-CZ" dirty="0" smtClean="0"/>
              <a:t> </a:t>
            </a:r>
            <a:r>
              <a:rPr lang="cs-CZ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/>
          </p:cNvSpPr>
          <p:nvPr>
            <p:ph type="body" idx="1"/>
          </p:nvPr>
        </p:nvSpPr>
        <p:spPr>
          <a:xfrm>
            <a:off x="838200" y="261938"/>
            <a:ext cx="10515600" cy="59150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 smtClean="0"/>
              <a:t>Klausova amnestie se dotkla 50 tisíc odsouzených či obviněných [online]. Idnes.cz, 11. března 2013 [cit. 4. 11. 2015 ]. Dostupné na </a:t>
            </a:r>
            <a:r>
              <a:rPr lang="cs-CZ" sz="2000" smtClean="0">
                <a:hlinkClick r:id="rId2"/>
              </a:rPr>
              <a:t>http://zpravy.idnes.cz/klausova-amnestie-se-dotkla-50-tisic-odsouzenych-ci-obvinenych-p6h-/domaci.aspx?c=A130311_122718_domaci_cen</a:t>
            </a:r>
            <a:r>
              <a:rPr lang="cs-CZ" sz="2000" smtClean="0"/>
              <a:t> </a:t>
            </a:r>
          </a:p>
          <a:p>
            <a:pPr>
              <a:lnSpc>
                <a:spcPct val="80000"/>
              </a:lnSpc>
            </a:pPr>
            <a:r>
              <a:rPr lang="cs-CZ" sz="2000" smtClean="0"/>
              <a:t>Rychetský odsuzuje amnestii [online]. Idnes.cz,10. ledna 2013 [cit. 4. 11. 2015 ]. Dostupné na </a:t>
            </a:r>
            <a:r>
              <a:rPr lang="cs-CZ" sz="2000" smtClean="0">
                <a:hlinkClick r:id="rId3"/>
              </a:rPr>
              <a:t>http://zpravy.idnes.cz/rychetsky-kritizuje-amnestii-dkx-/domaci.aspx?c=A130110_071036_domaci_wlk</a:t>
            </a:r>
            <a:endParaRPr lang="cs-CZ" sz="2000" smtClean="0"/>
          </a:p>
          <a:p>
            <a:pPr>
              <a:lnSpc>
                <a:spcPct val="80000"/>
              </a:lnSpc>
            </a:pPr>
            <a:r>
              <a:rPr lang="cs-CZ" sz="2000" smtClean="0"/>
              <a:t>Ústavní soud o zrušení amnestie [online]. Idnes.cz, 8. března 2013 [cit. 4. 11. 2015 ]. Dostupné na </a:t>
            </a:r>
            <a:r>
              <a:rPr lang="cs-CZ" sz="2000" smtClean="0">
                <a:hlinkClick r:id="rId4"/>
              </a:rPr>
              <a:t>http://zpravy.idnes.cz/ustavni-soud-o-zruseni-amnestie-da7-/domaci.aspx?c=A130308_133314_domaci_klm</a:t>
            </a:r>
            <a:endParaRPr lang="cs-CZ" sz="2000" smtClean="0"/>
          </a:p>
          <a:p>
            <a:pPr>
              <a:lnSpc>
                <a:spcPct val="80000"/>
              </a:lnSpc>
            </a:pPr>
            <a:r>
              <a:rPr lang="cs-CZ" sz="2000" smtClean="0"/>
              <a:t>Soud kvůli amnestii zastavil stíhaní tří představitelů vytunelovaného h-systému [online]. Novinky.cz, 10. ledna 2013 [cit. 4. 11. 2015 ]. Dostupné na </a:t>
            </a:r>
            <a:r>
              <a:rPr lang="cs-CZ" sz="2000" smtClean="0">
                <a:hlinkClick r:id="rId5"/>
              </a:rPr>
              <a:t>http://www.novinky.cz/krimi/289878-soud-kvuli-amnestii-zastavil-stihani-tri-predstavitelu-vytunelovaneho-h-systemu.html</a:t>
            </a:r>
            <a:r>
              <a:rPr lang="cs-CZ" sz="2000" smtClean="0"/>
              <a:t>  </a:t>
            </a:r>
          </a:p>
          <a:p>
            <a:pPr>
              <a:lnSpc>
                <a:spcPct val="80000"/>
              </a:lnSpc>
            </a:pPr>
            <a:r>
              <a:rPr lang="cs-CZ" sz="2000" smtClean="0"/>
              <a:t>Protest obcí a škol proti klausově amnestii [online]. Idnes.cz, 7. ledna 2013 [cit. 4. 11. 2015 ]. Dostupné na </a:t>
            </a:r>
            <a:r>
              <a:rPr lang="cs-CZ" sz="2000" smtClean="0">
                <a:hlinkClick r:id="rId6"/>
              </a:rPr>
              <a:t>http://zpravy.idnes.cz/protest-obci-a-skol-proti-klausove-amnestii-fzr-/domaci.aspx?c=A130107_1873757_zlin-zpravy_ras</a:t>
            </a:r>
            <a:r>
              <a:rPr lang="cs-CZ" sz="2000" smtClean="0"/>
              <a:t> </a:t>
            </a:r>
          </a:p>
          <a:p>
            <a:pPr>
              <a:lnSpc>
                <a:spcPct val="80000"/>
              </a:lnSpc>
            </a:pPr>
            <a:r>
              <a:rPr lang="cs-CZ" sz="2000" smtClean="0"/>
              <a:t>Senát schválil ústavní stížnost na prezidenta pro velezradu [online]. České noviny.cz, 4. března 2013 [cit. 4. 11. 2015 ]. Dostupné na </a:t>
            </a:r>
            <a:r>
              <a:rPr lang="cs-CZ" sz="2000" smtClean="0">
                <a:hlinkClick r:id="rId7"/>
              </a:rPr>
              <a:t>https://web.archive.org/web/20130509090953/http://www.ceskenoviny.cz/zpravy/senat-schvalil-ustavni-zalobu-na-prezidenta-pro-velezradu/909100</a:t>
            </a:r>
            <a:endParaRPr lang="cs-CZ" sz="2000" smtClean="0">
              <a:hlinkClick r:id="rId8"/>
            </a:endParaRPr>
          </a:p>
          <a:p>
            <a:pPr>
              <a:lnSpc>
                <a:spcPct val="80000"/>
              </a:lnSpc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/>
          </p:cNvSpPr>
          <p:nvPr>
            <p:ph type="body" idx="1"/>
          </p:nvPr>
        </p:nvSpPr>
        <p:spPr>
          <a:xfrm>
            <a:off x="788096" y="0"/>
            <a:ext cx="10515600" cy="6280737"/>
          </a:xfrm>
        </p:spPr>
        <p:txBody>
          <a:bodyPr/>
          <a:lstStyle/>
          <a:p>
            <a:r>
              <a:rPr lang="cs-CZ" sz="2000" dirty="0" smtClean="0"/>
              <a:t>Senátoři napodruhé odmítli pustit </a:t>
            </a:r>
            <a:r>
              <a:rPr lang="cs-CZ" sz="2000" dirty="0" err="1" smtClean="0"/>
              <a:t>pejchala</a:t>
            </a:r>
            <a:r>
              <a:rPr lang="cs-CZ" sz="2000" dirty="0" smtClean="0"/>
              <a:t> do ÚS [online]. Novinky.cz, 10. září 2003 [cit. 4. 11. 2015 ]. Dostupné na </a:t>
            </a:r>
            <a:r>
              <a:rPr lang="cs-CZ" sz="2000" dirty="0" smtClean="0">
                <a:hlinkClick r:id="rId2"/>
              </a:rPr>
              <a:t>http://www.novinky.cz/domaci/14999-senatori-napodruhe-odmitli-pustit-pejchala-do-us.html</a:t>
            </a:r>
            <a:endParaRPr lang="cs-CZ" sz="2000" dirty="0" smtClean="0"/>
          </a:p>
          <a:p>
            <a:r>
              <a:rPr lang="cs-CZ" sz="2000" dirty="0" smtClean="0"/>
              <a:t>Senátor Bárta: Klaus je velezrádce [online]. Novinky.cz, 8. dubna 2004 [cit. 4. 11. 2015 ]. Dostupné na  </a:t>
            </a:r>
            <a:r>
              <a:rPr lang="cs-CZ" sz="2000" dirty="0" smtClean="0">
                <a:hlinkClick r:id="rId3"/>
              </a:rPr>
              <a:t>http://www.novinky.cz/domaci/29515-senator-barta-klaus-je-velezradce.html</a:t>
            </a:r>
            <a:endParaRPr lang="cs-CZ" sz="2000" dirty="0" smtClean="0"/>
          </a:p>
          <a:p>
            <a:r>
              <a:rPr lang="cs-CZ" sz="2000" dirty="0" smtClean="0"/>
              <a:t>Senát odmítá navržené kandidáty do Ústavního soudu [online]. Radio.cz, 7. srpna 2003 [cit. 4. 11. 2015 ]. Dostupné na </a:t>
            </a:r>
            <a:r>
              <a:rPr lang="cs-CZ" sz="2000" dirty="0" smtClean="0">
                <a:hlinkClick r:id="rId4"/>
              </a:rPr>
              <a:t>http://www.radio.cz/cz/rubrika/udalosti/senat-odmita-navrzene-kandidaty-do-ustavniho-soudu</a:t>
            </a:r>
            <a:r>
              <a:rPr lang="cs-CZ" dirty="0" smtClean="0"/>
              <a:t> </a:t>
            </a:r>
          </a:p>
          <a:p>
            <a:r>
              <a:rPr lang="cs-CZ" sz="2000" dirty="0" smtClean="0"/>
              <a:t>Klaus se rozhodl jmenovat jen 21 nových soudců [online]. Novinky.cz, 14. března 2005 [cit. 4. 11. 2015 ]. Dostupné na </a:t>
            </a:r>
            <a:r>
              <a:rPr lang="cs-CZ" sz="2000" dirty="0" smtClean="0">
                <a:hlinkClick r:id="rId5"/>
              </a:rPr>
              <a:t>http://www.novinky.cz/domaci/51918-klaus-se-rozhodl-jmenovat-jen-21-novych-soudcu.html</a:t>
            </a:r>
            <a:endParaRPr lang="cs-CZ" sz="2000" dirty="0" smtClean="0"/>
          </a:p>
          <a:p>
            <a:r>
              <a:rPr lang="cs-CZ" sz="2000" dirty="0" smtClean="0"/>
              <a:t>Klaus jmenoval nové soudce. Čekatel Langer se opět nedočkal [online]. Idnes.cz, 27. května 2009 [cit. 4. 11. 2015 ]. Dostupné na </a:t>
            </a:r>
            <a:r>
              <a:rPr lang="cs-CZ" sz="2000" dirty="0" smtClean="0">
                <a:hlinkClick r:id="rId6"/>
              </a:rPr>
              <a:t>http://domaci.ihned.cz/c1-37255390-klaus-jmenoval-nove-soudce-cekatel-langer-se-opet-nedockal</a:t>
            </a:r>
            <a:endParaRPr lang="cs-CZ" sz="2000" dirty="0" smtClean="0"/>
          </a:p>
          <a:p>
            <a:r>
              <a:rPr lang="nb-NO" sz="2000" dirty="0"/>
              <a:t>Klaus teoretik: Veto jednou za 10 let. Klaus v praxi: 59 </a:t>
            </a:r>
            <a:r>
              <a:rPr lang="nb-NO" sz="2000" dirty="0" smtClean="0"/>
              <a:t>vet</a:t>
            </a:r>
            <a:r>
              <a:rPr lang="cs-CZ" sz="2000" dirty="0" smtClean="0"/>
              <a:t>. </a:t>
            </a:r>
            <a:r>
              <a:rPr lang="cs-CZ" sz="2000" dirty="0"/>
              <a:t>Dostupné online: </a:t>
            </a:r>
            <a:r>
              <a:rPr lang="cs-CZ" sz="2000" dirty="0">
                <a:hlinkClick r:id="rId7"/>
              </a:rPr>
              <a:t>http://</a:t>
            </a:r>
            <a:r>
              <a:rPr lang="cs-CZ" sz="2000" dirty="0" smtClean="0">
                <a:hlinkClick r:id="rId7"/>
              </a:rPr>
              <a:t>www.ceskatelevize.cz/ct24/domaci/1114710-klaus-teoretik-veto-jednou-za-10-let-klaus-v-praxi-59-vet</a:t>
            </a:r>
            <a:r>
              <a:rPr lang="cs-CZ" sz="2000" dirty="0" smtClean="0"/>
              <a:t> </a:t>
            </a:r>
            <a:endParaRPr lang="nb-NO" sz="2000" dirty="0"/>
          </a:p>
          <a:p>
            <a:r>
              <a:rPr lang="cs-CZ" sz="2000" dirty="0"/>
              <a:t>Jmenování, vyznamenání, amnestie, propiska... Deset let s Klausem přehledně v časové </a:t>
            </a:r>
            <a:r>
              <a:rPr lang="cs-CZ" sz="2000" dirty="0" smtClean="0"/>
              <a:t>ose. Hospodářské noviny. </a:t>
            </a:r>
            <a:r>
              <a:rPr lang="cs-CZ" sz="2000" dirty="0"/>
              <a:t>Dostupné online: </a:t>
            </a:r>
            <a:r>
              <a:rPr lang="cs-CZ" sz="2000" dirty="0">
                <a:hlinkClick r:id="rId8"/>
              </a:rPr>
              <a:t>http://</a:t>
            </a:r>
            <a:r>
              <a:rPr lang="cs-CZ" sz="2000" dirty="0" smtClean="0">
                <a:hlinkClick r:id="rId8"/>
              </a:rPr>
              <a:t>data.blog.ihned.cz/c1-59458530-jmenovani-vyznamenani-amnestie-propiska-deset-let-s-klausem-prehledne-v-casove-ose</a:t>
            </a:r>
            <a:r>
              <a:rPr lang="cs-CZ" sz="2000" dirty="0" smtClean="0"/>
              <a:t> </a:t>
            </a:r>
            <a:endParaRPr lang="cs-CZ" sz="2000" dirty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</TotalTime>
  <Words>831</Words>
  <Application>Microsoft Office PowerPoint</Application>
  <PresentationFormat>Vlastní</PresentationFormat>
  <Paragraphs>64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Office</vt:lpstr>
      <vt:lpstr>VÁCLAV KLAUS</vt:lpstr>
      <vt:lpstr>Václav Klaus – Domácí politika</vt:lpstr>
      <vt:lpstr>Václav Klaus – jmenování, amnestie</vt:lpstr>
      <vt:lpstr>Václav Klaus – Zahraniční politika</vt:lpstr>
      <vt:lpstr>Václav Klaus – Zahraniční politika</vt:lpstr>
      <vt:lpstr>Děkujeme za pozornost.</vt:lpstr>
      <vt:lpstr>Použité zdroje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Václav Klaus – Zahraniční politika</dc:title>
  <dc:creator>Adam1</dc:creator>
  <cp:lastModifiedBy>Veronika</cp:lastModifiedBy>
  <cp:revision>33</cp:revision>
  <dcterms:created xsi:type="dcterms:W3CDTF">2015-11-01T19:42:20Z</dcterms:created>
  <dcterms:modified xsi:type="dcterms:W3CDTF">2015-11-09T16:48:24Z</dcterms:modified>
</cp:coreProperties>
</file>