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A2C01-9BB8-4709-BA4A-61B4106BCC4A}" type="datetimeFigureOut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5CB33-FFB3-453D-8897-3B334DC43E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107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A2C4-8EEA-42A9-B18C-F779AAF09038}" type="datetimeFigureOut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19750-EFEF-4238-8616-7F1790E89B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3231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617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3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B38E4-EE83-4656-BC8B-469B9C6EFEC1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19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B5B1-7F81-44F6-94C2-E0B90653EBC6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8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F1A-909D-4872-A098-CBB097FDF155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ED9C-0F81-44F8-8C6B-B796B2163363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5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566FCC0-9701-47E1-A814-679B26EAED66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5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0ECB1-AA3F-4362-A7CE-F334432DBC07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5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AF66-F272-4B6E-939D-0EABF6223417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8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1465-033C-4C2C-958D-23B59F49CD40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5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7C30E-5C14-4F46-9621-F952002D7CB8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22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2315-337C-4788-9034-8CBB58262309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31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3FAA-6D2D-42DB-A015-CAA35FC604D3}" type="datetime1">
              <a:rPr lang="cs-CZ" smtClean="0"/>
              <a:pPr/>
              <a:t>27. 11. 2015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9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A9946D3-670F-4587-B847-CE30A0E283FE}" type="datetime1">
              <a:rPr lang="cs-CZ" smtClean="0"/>
              <a:pPr/>
              <a:t>27. 11. 2015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4BB5C48-B5D5-4BAB-B750-1B2A9DCEFA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8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stoplusjednicka.cz/sites/default/files/vlajky/20091014161019flag-pol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267835" y="3017017"/>
            <a:ext cx="3525661" cy="235578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vlajky-statu.luksoft.cz/nahled-velky/vlajka_lichtenstejns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94" y="717427"/>
            <a:ext cx="3673319" cy="2203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21147197">
            <a:off x="731519" y="1464666"/>
            <a:ext cx="10442448" cy="2918067"/>
          </a:xfr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sz="8000" b="1" i="1" dirty="0" smtClean="0">
                <a:latin typeface="Gentium Book Basic" panose="02000503060000020004" pitchFamily="2" charset="-18"/>
              </a:rPr>
              <a:t>Lichtenštejnsko </a:t>
            </a:r>
            <a:br>
              <a:rPr lang="cs-CZ" sz="8000" b="1" i="1" dirty="0" smtClean="0">
                <a:latin typeface="Gentium Book Basic" panose="02000503060000020004" pitchFamily="2" charset="-18"/>
              </a:rPr>
            </a:br>
            <a:r>
              <a:rPr lang="cs-CZ" sz="8000" b="1" i="1" dirty="0" smtClean="0">
                <a:latin typeface="Gentium Book Basic" panose="02000503060000020004" pitchFamily="2" charset="-18"/>
              </a:rPr>
              <a:t>							Monako</a:t>
            </a:r>
            <a:endParaRPr lang="cs-CZ" sz="8000" b="1" i="1" dirty="0">
              <a:latin typeface="Gentium Book Basic" panose="02000503060000020004" pitchFamily="2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4856" y="4614147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Evropské mikrostáty</a:t>
            </a:r>
            <a:endParaRPr lang="cs-CZ" sz="3200" dirty="0"/>
          </a:p>
          <a:p>
            <a:endParaRPr lang="cs-CZ" dirty="0" smtClean="0"/>
          </a:p>
          <a:p>
            <a:r>
              <a:rPr lang="cs-CZ" sz="1600" dirty="0" smtClean="0"/>
              <a:t>POL 347 Hlavy států v Evropě</a:t>
            </a:r>
          </a:p>
          <a:p>
            <a:r>
              <a:rPr lang="cs-CZ" sz="1600" dirty="0" smtClean="0"/>
              <a:t>Seminární úkol</a:t>
            </a:r>
          </a:p>
          <a:p>
            <a:r>
              <a:rPr lang="cs-CZ" sz="1600" dirty="0" smtClean="0"/>
              <a:t>V Brně 2015</a:t>
            </a: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35533" y="4931123"/>
            <a:ext cx="3877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Gentium Book Basic" panose="02000503060000020004" pitchFamily="2" charset="-18"/>
              </a:rPr>
              <a:t>Vypracovaly:</a:t>
            </a:r>
          </a:p>
          <a:p>
            <a:r>
              <a:rPr lang="cs-CZ" sz="1600" i="1" dirty="0" smtClean="0">
                <a:latin typeface="Gentium Book Basic" panose="02000503060000020004" pitchFamily="2" charset="-18"/>
              </a:rPr>
              <a:t>Klára Svěráková (439712)</a:t>
            </a:r>
          </a:p>
          <a:p>
            <a:r>
              <a:rPr lang="cs-CZ" sz="1600" i="1" dirty="0" smtClean="0">
                <a:latin typeface="Gentium Book Basic" panose="02000503060000020004" pitchFamily="2" charset="-18"/>
              </a:rPr>
              <a:t>Kristýna </a:t>
            </a:r>
            <a:r>
              <a:rPr lang="cs-CZ" sz="1600" i="1" dirty="0" err="1" smtClean="0">
                <a:latin typeface="Gentium Book Basic" panose="02000503060000020004" pitchFamily="2" charset="-18"/>
              </a:rPr>
              <a:t>Svrdlinová</a:t>
            </a:r>
            <a:r>
              <a:rPr lang="cs-CZ" sz="1600" i="1" dirty="0" smtClean="0">
                <a:latin typeface="Gentium Book Basic" panose="02000503060000020004" pitchFamily="2" charset="-18"/>
              </a:rPr>
              <a:t> (439841)</a:t>
            </a:r>
          </a:p>
          <a:p>
            <a:r>
              <a:rPr lang="cs-CZ" sz="1600" i="1" dirty="0" smtClean="0">
                <a:latin typeface="Gentium Book Basic" panose="02000503060000020004" pitchFamily="2" charset="-18"/>
              </a:rPr>
              <a:t>Pavlína Štafová (439547)</a:t>
            </a:r>
          </a:p>
          <a:p>
            <a:r>
              <a:rPr lang="cs-CZ" sz="1600" i="1" dirty="0" smtClean="0">
                <a:latin typeface="Gentium Book Basic" panose="02000503060000020004" pitchFamily="2" charset="-18"/>
              </a:rPr>
              <a:t>Simona Zpěváková (438082)</a:t>
            </a:r>
          </a:p>
          <a:p>
            <a:r>
              <a:rPr lang="cs-CZ" sz="1600" i="1" dirty="0" smtClean="0">
                <a:latin typeface="Gentium Book Basic" panose="02000503060000020004" pitchFamily="2" charset="-18"/>
              </a:rPr>
              <a:t>Pavlína </a:t>
            </a:r>
            <a:r>
              <a:rPr lang="cs-CZ" sz="1600" i="1" dirty="0" err="1" smtClean="0">
                <a:latin typeface="Gentium Book Basic" panose="02000503060000020004" pitchFamily="2" charset="-18"/>
              </a:rPr>
              <a:t>Chalupková</a:t>
            </a:r>
            <a:r>
              <a:rPr lang="cs-CZ" sz="1600" i="1" dirty="0" smtClean="0">
                <a:latin typeface="Gentium Book Basic" panose="02000503060000020004" pitchFamily="2" charset="-18"/>
              </a:rPr>
              <a:t> ( 439793)</a:t>
            </a:r>
            <a:endParaRPr lang="cs-CZ" sz="1600" i="1" dirty="0">
              <a:latin typeface="Gentium Book Basic" panose="0200050306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721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i="1" dirty="0" smtClean="0">
                <a:latin typeface="Gentium Book Basic" panose="02000503060000020004" pitchFamily="2" charset="-18"/>
              </a:rPr>
              <a:t>Spory</a:t>
            </a:r>
            <a:endParaRPr lang="cs-CZ" sz="6600" b="1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respektována osoba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silná pozice v politickém systému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slovo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spor- 60. léta 19. stol</a:t>
            </a:r>
          </a:p>
          <a:p>
            <a:pPr lvl="1"/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</a:t>
            </a:r>
            <a:r>
              <a:rPr 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Rainier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dostal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sporu s Národní radou ohledně otázky financování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rozsáhlých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pobřeží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://cestovanie-dovolenka.sk/wp-content/uploads/2013/05/Monako_zna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931" y="348916"/>
            <a:ext cx="1572634" cy="157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4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6600" b="1" i="1" dirty="0" err="1" smtClean="0">
                <a:latin typeface="Gentium Book Basic" panose="02000503060000020004" pitchFamily="2" charset="-18"/>
              </a:rPr>
              <a:t>Předčasné</a:t>
            </a:r>
            <a:r>
              <a:rPr lang="de-DE" sz="6600" b="1" i="1" dirty="0" smtClean="0">
                <a:latin typeface="Gentium Book Basic" panose="02000503060000020004" pitchFamily="2" charset="-18"/>
              </a:rPr>
              <a:t> </a:t>
            </a:r>
            <a:r>
              <a:rPr lang="de-DE" sz="6600" b="1" i="1" dirty="0" err="1" smtClean="0">
                <a:latin typeface="Gentium Book Basic" panose="02000503060000020004" pitchFamily="2" charset="-18"/>
              </a:rPr>
              <a:t>ukončení</a:t>
            </a:r>
            <a:r>
              <a:rPr lang="de-DE" sz="6600" b="1" i="1" dirty="0" smtClean="0">
                <a:latin typeface="Gentium Book Basic" panose="02000503060000020004" pitchFamily="2" charset="-18"/>
              </a:rPr>
              <a:t> </a:t>
            </a:r>
            <a:r>
              <a:rPr lang="de-DE" sz="6600" b="1" i="1" dirty="0" err="1" smtClean="0">
                <a:latin typeface="Gentium Book Basic" panose="02000503060000020004" pitchFamily="2" charset="-18"/>
              </a:rPr>
              <a:t>mandátu</a:t>
            </a:r>
            <a:endParaRPr lang="cs-CZ" sz="6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9800" y="2275567"/>
            <a:ext cx="10515600" cy="4351338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edochází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de-DE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de-DE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předání</a:t>
            </a:r>
            <a:r>
              <a:rPr lang="de-DE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r>
              <a:rPr lang="de-DE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dědici</a:t>
            </a:r>
            <a:endParaRPr lang="cs-CZ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</a:t>
            </a:r>
            <a:endParaRPr lang="cs-C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současný kníže Albert II. (2005- ?)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Rainier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III. ( 1949- 2005)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9222" name="Picture 6" descr="Rainier III. v roce 19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870" y="2370356"/>
            <a:ext cx="2918214" cy="36683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94333" y="6136211"/>
            <a:ext cx="2059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(3) </a:t>
            </a:r>
            <a:r>
              <a:rPr lang="cs-CZ" sz="1200" dirty="0" smtClean="0"/>
              <a:t>– </a:t>
            </a:r>
            <a:r>
              <a:rPr lang="cs-CZ" sz="1200" dirty="0" err="1" smtClean="0"/>
              <a:t>Rainier</a:t>
            </a:r>
            <a:r>
              <a:rPr lang="cs-CZ" sz="1200" dirty="0" smtClean="0"/>
              <a:t> III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761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b="1" i="1" dirty="0" smtClean="0">
                <a:latin typeface="Gentium Book Basic" panose="02000503060000020004" pitchFamily="2" charset="-18"/>
              </a:rPr>
              <a:t>Srovnání Monaka a Lichtenštejnska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1248" y="2060769"/>
            <a:ext cx="10515600" cy="4783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 </a:t>
            </a:r>
            <a:r>
              <a:rPr lang="cs-CZ" sz="3200" b="1" u="sng" dirty="0" smtClean="0"/>
              <a:t>Podobnost v politickém systému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dědičné konstituční monarchie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silné pravomoci knížete ve všech sférách státní moci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 veta v legislativě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silná kontrola činnosti vlády</a:t>
            </a:r>
          </a:p>
          <a:p>
            <a:pPr lvl="1"/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jmenuje vládu</a:t>
            </a:r>
          </a:p>
          <a:p>
            <a:pPr lvl="1"/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vláda je odpovědná knížeti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respektována autorita ( nedochází ke sporům) </a:t>
            </a:r>
          </a:p>
        </p:txBody>
      </p:sp>
      <p:pic>
        <p:nvPicPr>
          <p:cNvPr id="4" name="Picture 2" descr="http://cestovanie-dovolenka.sk/wp-content/uploads/2013/05/Monako_zna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931" y="348916"/>
            <a:ext cx="1572634" cy="157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5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i="1" dirty="0" smtClean="0">
                <a:latin typeface="Gentium Book Basic" panose="02000503060000020004" pitchFamily="2" charset="-18"/>
              </a:rPr>
              <a:t>Použité zdroje</a:t>
            </a:r>
            <a:endParaRPr lang="cs-CZ" sz="6600" b="1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/>
              <a:t>Lichtenštejnská</a:t>
            </a:r>
            <a:r>
              <a:rPr lang="de-DE" dirty="0"/>
              <a:t> </a:t>
            </a:r>
            <a:r>
              <a:rPr lang="de-DE" dirty="0" err="1"/>
              <a:t>knížata</a:t>
            </a:r>
            <a:r>
              <a:rPr lang="de-DE" dirty="0"/>
              <a:t> </a:t>
            </a:r>
            <a:r>
              <a:rPr lang="de-DE" dirty="0" err="1"/>
              <a:t>zůstanou</a:t>
            </a:r>
            <a:r>
              <a:rPr lang="de-DE" dirty="0"/>
              <a:t> </a:t>
            </a:r>
            <a:r>
              <a:rPr lang="de-DE" dirty="0" err="1"/>
              <a:t>nejmocnějšími</a:t>
            </a:r>
            <a:r>
              <a:rPr lang="de-DE" dirty="0"/>
              <a:t> </a:t>
            </a:r>
            <a:r>
              <a:rPr lang="de-DE" dirty="0" err="1"/>
              <a:t>monarchy</a:t>
            </a:r>
            <a:r>
              <a:rPr lang="de-DE" dirty="0"/>
              <a:t> v </a:t>
            </a:r>
            <a:r>
              <a:rPr lang="de-DE" dirty="0" err="1"/>
              <a:t>Evropě</a:t>
            </a:r>
            <a:r>
              <a:rPr lang="de-DE" dirty="0"/>
              <a:t>. </a:t>
            </a:r>
            <a:r>
              <a:rPr lang="de-DE" i="1" dirty="0" err="1"/>
              <a:t>Deník</a:t>
            </a:r>
            <a:r>
              <a:rPr lang="de-DE" i="1" dirty="0"/>
              <a:t> Referendum</a:t>
            </a:r>
            <a:r>
              <a:rPr lang="de-DE" dirty="0"/>
              <a:t> [online]. Praha: </a:t>
            </a:r>
            <a:r>
              <a:rPr lang="de-DE" dirty="0" err="1"/>
              <a:t>Vydavatelství</a:t>
            </a:r>
            <a:r>
              <a:rPr lang="de-DE" dirty="0"/>
              <a:t> Referendum, 2012 [</a:t>
            </a:r>
            <a:r>
              <a:rPr lang="de-DE" dirty="0" err="1"/>
              <a:t>cit</a:t>
            </a:r>
            <a:r>
              <a:rPr lang="de-DE" dirty="0"/>
              <a:t>. 2015-11-08]. </a:t>
            </a:r>
            <a:r>
              <a:rPr lang="de-DE" dirty="0" err="1"/>
              <a:t>Dostupné</a:t>
            </a:r>
            <a:r>
              <a:rPr lang="de-DE" dirty="0"/>
              <a:t> z: http://denikreferendum.cz/clanek/13507-lichtenstejnska-knizata-zustanou-nejmocnejsimi-monarchy-v-evrope</a:t>
            </a:r>
            <a:endParaRPr lang="cs-CZ" dirty="0"/>
          </a:p>
          <a:p>
            <a:r>
              <a:rPr lang="de-DE" dirty="0"/>
              <a:t>PETR, </a:t>
            </a:r>
            <a:r>
              <a:rPr lang="de-DE" dirty="0" err="1"/>
              <a:t>Tomáš</a:t>
            </a:r>
            <a:r>
              <a:rPr lang="de-DE" dirty="0"/>
              <a:t>. </a:t>
            </a:r>
            <a:r>
              <a:rPr lang="de-DE" dirty="0" err="1"/>
              <a:t>Lichtenštejnsko</a:t>
            </a:r>
            <a:r>
              <a:rPr lang="de-DE" dirty="0"/>
              <a:t> v </a:t>
            </a:r>
            <a:r>
              <a:rPr lang="de-DE" dirty="0" err="1"/>
              <a:t>komparaci</a:t>
            </a:r>
            <a:r>
              <a:rPr lang="de-DE" dirty="0"/>
              <a:t> s </a:t>
            </a:r>
            <a:r>
              <a:rPr lang="de-DE" dirty="0" err="1"/>
              <a:t>Monakem</a:t>
            </a:r>
            <a:r>
              <a:rPr lang="de-DE" dirty="0"/>
              <a:t> a </a:t>
            </a:r>
            <a:r>
              <a:rPr lang="de-DE" dirty="0" err="1"/>
              <a:t>Andorrou</a:t>
            </a:r>
            <a:r>
              <a:rPr lang="de-DE" dirty="0"/>
              <a:t> [online]. Brno, 2009 [</a:t>
            </a:r>
            <a:r>
              <a:rPr lang="de-DE" dirty="0" err="1"/>
              <a:t>cit</a:t>
            </a:r>
            <a:r>
              <a:rPr lang="de-DE" dirty="0"/>
              <a:t>. 2015-11-08]. </a:t>
            </a:r>
            <a:r>
              <a:rPr lang="de-DE" dirty="0" err="1"/>
              <a:t>Diplomová</a:t>
            </a:r>
            <a:r>
              <a:rPr lang="de-DE" dirty="0"/>
              <a:t> </a:t>
            </a:r>
            <a:r>
              <a:rPr lang="de-DE" dirty="0" err="1"/>
              <a:t>práce</a:t>
            </a:r>
            <a:r>
              <a:rPr lang="de-DE" dirty="0"/>
              <a:t>. </a:t>
            </a:r>
            <a:r>
              <a:rPr lang="de-DE" dirty="0" err="1"/>
              <a:t>Masarykova</a:t>
            </a:r>
            <a:r>
              <a:rPr lang="de-DE" dirty="0"/>
              <a:t> </a:t>
            </a:r>
            <a:r>
              <a:rPr lang="de-DE" dirty="0" err="1"/>
              <a:t>univerzita</a:t>
            </a:r>
            <a:r>
              <a:rPr lang="de-DE" dirty="0"/>
              <a:t>, </a:t>
            </a:r>
            <a:r>
              <a:rPr lang="de-DE" dirty="0" err="1"/>
              <a:t>Fakulta</a:t>
            </a:r>
            <a:r>
              <a:rPr lang="de-DE" dirty="0"/>
              <a:t> </a:t>
            </a:r>
            <a:r>
              <a:rPr lang="de-DE" dirty="0" err="1"/>
              <a:t>sociálních</a:t>
            </a:r>
            <a:r>
              <a:rPr lang="de-DE" dirty="0"/>
              <a:t> </a:t>
            </a:r>
            <a:r>
              <a:rPr lang="de-DE" dirty="0" err="1"/>
              <a:t>studií</a:t>
            </a:r>
            <a:r>
              <a:rPr lang="de-DE" dirty="0"/>
              <a:t>. </a:t>
            </a:r>
            <a:r>
              <a:rPr lang="de-DE" dirty="0" err="1"/>
              <a:t>Vedoucí</a:t>
            </a:r>
            <a:r>
              <a:rPr lang="de-DE" dirty="0"/>
              <a:t> </a:t>
            </a:r>
            <a:r>
              <a:rPr lang="de-DE" dirty="0" err="1"/>
              <a:t>práce</a:t>
            </a:r>
            <a:r>
              <a:rPr lang="de-DE" dirty="0"/>
              <a:t> </a:t>
            </a:r>
            <a:r>
              <a:rPr lang="de-DE" dirty="0" err="1"/>
              <a:t>Vít</a:t>
            </a:r>
            <a:r>
              <a:rPr lang="de-DE" dirty="0"/>
              <a:t> </a:t>
            </a:r>
            <a:r>
              <a:rPr lang="de-DE" dirty="0" err="1"/>
              <a:t>Hloušek</a:t>
            </a:r>
            <a:r>
              <a:rPr lang="de-DE" dirty="0"/>
              <a:t>. </a:t>
            </a:r>
            <a:r>
              <a:rPr lang="de-DE" dirty="0" err="1"/>
              <a:t>Dostupné</a:t>
            </a:r>
            <a:r>
              <a:rPr lang="de-DE" dirty="0"/>
              <a:t> z: &lt;http://is.muni.cz/th/137586/fss_m/&gt;.</a:t>
            </a:r>
            <a:endParaRPr lang="cs-CZ" dirty="0"/>
          </a:p>
          <a:p>
            <a:r>
              <a:rPr lang="de-DE" dirty="0"/>
              <a:t>STRMISKA, </a:t>
            </a:r>
            <a:r>
              <a:rPr lang="de-DE" dirty="0" err="1"/>
              <a:t>Maximilián</a:t>
            </a:r>
            <a:r>
              <a:rPr lang="de-DE" dirty="0"/>
              <a:t>, </a:t>
            </a:r>
            <a:r>
              <a:rPr lang="de-DE" dirty="0" err="1"/>
              <a:t>Vít</a:t>
            </a:r>
            <a:r>
              <a:rPr lang="de-DE" dirty="0"/>
              <a:t> HLOUŠEK, </a:t>
            </a:r>
            <a:r>
              <a:rPr lang="de-DE" dirty="0" err="1"/>
              <a:t>Lubomír</a:t>
            </a:r>
            <a:r>
              <a:rPr lang="de-DE" dirty="0"/>
              <a:t> KOPEČEK a Roman CHYTILEK. </a:t>
            </a:r>
            <a:r>
              <a:rPr lang="de-DE" i="1" dirty="0" err="1"/>
              <a:t>Politické</a:t>
            </a:r>
            <a:r>
              <a:rPr lang="de-DE" i="1" dirty="0"/>
              <a:t> </a:t>
            </a:r>
            <a:r>
              <a:rPr lang="de-DE" i="1" dirty="0" err="1"/>
              <a:t>strany</a:t>
            </a:r>
            <a:r>
              <a:rPr lang="de-DE" i="1" dirty="0"/>
              <a:t> </a:t>
            </a:r>
            <a:r>
              <a:rPr lang="de-DE" i="1" dirty="0" err="1"/>
              <a:t>moderní</a:t>
            </a:r>
            <a:r>
              <a:rPr lang="de-DE" i="1" dirty="0"/>
              <a:t> </a:t>
            </a:r>
            <a:r>
              <a:rPr lang="de-DE" i="1" dirty="0" err="1"/>
              <a:t>Evropy</a:t>
            </a:r>
            <a:r>
              <a:rPr lang="de-DE" dirty="0"/>
              <a:t>. </a:t>
            </a:r>
            <a:r>
              <a:rPr lang="de-DE" dirty="0" err="1"/>
              <a:t>Vydání</a:t>
            </a:r>
            <a:r>
              <a:rPr lang="de-DE" dirty="0"/>
              <a:t> </a:t>
            </a:r>
            <a:r>
              <a:rPr lang="de-DE" dirty="0" err="1"/>
              <a:t>první</a:t>
            </a:r>
            <a:r>
              <a:rPr lang="de-DE" dirty="0"/>
              <a:t>. Praha: </a:t>
            </a:r>
            <a:r>
              <a:rPr lang="de-DE" dirty="0" err="1"/>
              <a:t>Portál</a:t>
            </a:r>
            <a:r>
              <a:rPr lang="de-DE" dirty="0"/>
              <a:t>, 2005, s. 344-349. ISBN 80-7367-038-0.</a:t>
            </a:r>
            <a:endParaRPr lang="cs-CZ" dirty="0"/>
          </a:p>
          <a:p>
            <a:r>
              <a:rPr lang="de-DE" dirty="0"/>
              <a:t>VAŘEKA, Marek. </a:t>
            </a:r>
            <a:r>
              <a:rPr lang="de-DE" i="1" dirty="0" err="1"/>
              <a:t>Lichtenštejnsko</a:t>
            </a:r>
            <a:r>
              <a:rPr lang="de-DE" dirty="0"/>
              <a:t>. 1. </a:t>
            </a:r>
            <a:r>
              <a:rPr lang="de-DE" dirty="0" err="1"/>
              <a:t>vyd</a:t>
            </a:r>
            <a:r>
              <a:rPr lang="de-DE" dirty="0"/>
              <a:t>. Praha: </a:t>
            </a:r>
            <a:r>
              <a:rPr lang="de-DE" dirty="0" err="1"/>
              <a:t>Libri</a:t>
            </a:r>
            <a:r>
              <a:rPr lang="de-DE" dirty="0"/>
              <a:t>, 2010, 189 s. ISBN 9788072774616.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09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9507"/>
            <a:ext cx="10515600" cy="587088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Kořínek, Vladimír (2003): </a:t>
            </a:r>
            <a:r>
              <a:rPr lang="cs-CZ" i="1" dirty="0"/>
              <a:t>Ministáty Evropy: Lucembursko, Andorra, Malta, Lichtenštejnsko, San Marino, Monako, Vatikán, Gibraltar</a:t>
            </a:r>
            <a:r>
              <a:rPr lang="cs-CZ" dirty="0"/>
              <a:t>. Krnov: Vladimír Kořínek.</a:t>
            </a:r>
          </a:p>
          <a:p>
            <a:r>
              <a:rPr lang="cs-CZ" dirty="0" err="1"/>
              <a:t>Pečnikov</a:t>
            </a:r>
            <a:r>
              <a:rPr lang="cs-CZ" dirty="0"/>
              <a:t>, </a:t>
            </a:r>
            <a:r>
              <a:rPr lang="cs-CZ" dirty="0" err="1"/>
              <a:t>Borislav</a:t>
            </a:r>
            <a:r>
              <a:rPr lang="cs-CZ" dirty="0"/>
              <a:t> </a:t>
            </a:r>
            <a:r>
              <a:rPr lang="cs-CZ" dirty="0" err="1"/>
              <a:t>Aleksejevič</a:t>
            </a:r>
            <a:r>
              <a:rPr lang="cs-CZ" dirty="0"/>
              <a:t> (1989): </a:t>
            </a:r>
            <a:r>
              <a:rPr lang="cs-CZ" i="1" dirty="0"/>
              <a:t>7+1 nejmenších v Evropě: Lucembursko: Andorra: Malta: Lichtenštejnsko: San Marino: Monako: Vatikán: Gibraltar</a:t>
            </a:r>
            <a:r>
              <a:rPr lang="cs-CZ" dirty="0"/>
              <a:t>. Praha: Lidové nakladatelství.  </a:t>
            </a:r>
          </a:p>
          <a:p>
            <a:r>
              <a:rPr lang="cs-CZ" dirty="0"/>
              <a:t>Janda, Jan – Kratochvílová, Věra – Kříž, Cyril – Luňák, Vladimír (1969): </a:t>
            </a:r>
            <a:r>
              <a:rPr lang="cs-CZ" i="1" dirty="0"/>
              <a:t>Andorra</a:t>
            </a:r>
            <a:r>
              <a:rPr lang="cs-CZ" dirty="0"/>
              <a:t>. Praha: Svoboda.  </a:t>
            </a:r>
          </a:p>
          <a:p>
            <a:r>
              <a:rPr lang="cs-CZ" dirty="0"/>
              <a:t>Křivánek, Daniel (2008): </a:t>
            </a:r>
            <a:r>
              <a:rPr lang="cs-CZ" i="1" dirty="0"/>
              <a:t>Politická geografie pro zahraniční studenty</a:t>
            </a:r>
            <a:r>
              <a:rPr lang="cs-CZ" dirty="0"/>
              <a:t>. Praha: Karolinum. </a:t>
            </a:r>
          </a:p>
          <a:p>
            <a:r>
              <a:rPr lang="cs-CZ" dirty="0"/>
              <a:t>PETR, Tomáš. Lichtenštejnsko v komparaci s Monakem a Andorrou [online]. Brno, 2009 [cit. 2015-11-08]. Diplomová práce. Masarykova univerzita, Fakulta sociálních studií. Vedoucí práce Vít Hloušek. Dostupné z: &lt;http://is.muni.cz/</a:t>
            </a:r>
            <a:r>
              <a:rPr lang="cs-CZ" dirty="0" err="1"/>
              <a:t>th</a:t>
            </a:r>
            <a:r>
              <a:rPr lang="cs-CZ" dirty="0"/>
              <a:t>/137586/</a:t>
            </a:r>
            <a:r>
              <a:rPr lang="cs-CZ" dirty="0" err="1"/>
              <a:t>fss_m</a:t>
            </a:r>
            <a:r>
              <a:rPr lang="cs-CZ" dirty="0" smtClean="0"/>
              <a:t>/&gt;.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sz="3500" dirty="0" smtClean="0"/>
              <a:t>Obrázky</a:t>
            </a:r>
          </a:p>
          <a:p>
            <a:r>
              <a:rPr lang="cs-CZ" dirty="0" smtClean="0"/>
              <a:t>Úvodní strana-Vlajky států světa</a:t>
            </a:r>
            <a:r>
              <a:rPr lang="cs-CZ" dirty="0"/>
              <a:t>, Dostupné na http://</a:t>
            </a:r>
            <a:r>
              <a:rPr lang="cs-CZ" dirty="0" smtClean="0"/>
              <a:t>vlajky-statu.luksoft.cz/</a:t>
            </a:r>
            <a:r>
              <a:rPr lang="cs-CZ" dirty="0" err="1" smtClean="0"/>
              <a:t>evropa</a:t>
            </a:r>
            <a:r>
              <a:rPr lang="cs-CZ" dirty="0" smtClean="0"/>
              <a:t>/</a:t>
            </a:r>
            <a:r>
              <a:rPr lang="cs-CZ" dirty="0" err="1" smtClean="0"/>
              <a:t>vlajka_lichtenstejnska.php</a:t>
            </a:r>
            <a:r>
              <a:rPr lang="cs-CZ" dirty="0" smtClean="0"/>
              <a:t>, </a:t>
            </a:r>
            <a:r>
              <a:rPr lang="cs-CZ" dirty="0" err="1" smtClean="0"/>
              <a:t>Oveřeno</a:t>
            </a:r>
            <a:r>
              <a:rPr lang="cs-CZ" dirty="0" smtClean="0"/>
              <a:t> ke dni 15.11.2015.</a:t>
            </a:r>
          </a:p>
          <a:p>
            <a:r>
              <a:rPr lang="cs-CZ" dirty="0" smtClean="0"/>
              <a:t>Znak Lichtenštejnska- </a:t>
            </a:r>
            <a:r>
              <a:rPr lang="cs-CZ" dirty="0"/>
              <a:t>https://</a:t>
            </a:r>
            <a:r>
              <a:rPr lang="cs-CZ" dirty="0" smtClean="0"/>
              <a:t>upload.wikimedia.org/</a:t>
            </a:r>
            <a:r>
              <a:rPr lang="cs-CZ" dirty="0" err="1" smtClean="0"/>
              <a:t>wikipedia</a:t>
            </a:r>
            <a:r>
              <a:rPr lang="cs-CZ" dirty="0" smtClean="0"/>
              <a:t>/</a:t>
            </a:r>
            <a:r>
              <a:rPr lang="cs-CZ" dirty="0" err="1" smtClean="0"/>
              <a:t>commons</a:t>
            </a:r>
            <a:r>
              <a:rPr lang="cs-CZ" dirty="0" smtClean="0"/>
              <a:t>/</a:t>
            </a:r>
            <a:r>
              <a:rPr lang="cs-CZ" dirty="0" err="1" smtClean="0"/>
              <a:t>thumb</a:t>
            </a:r>
            <a:r>
              <a:rPr lang="cs-CZ" dirty="0" smtClean="0"/>
              <a:t>/1/18/</a:t>
            </a:r>
            <a:r>
              <a:rPr lang="cs-CZ" dirty="0" err="1" smtClean="0"/>
              <a:t>Staatswappen-Liechtensteins.svg</a:t>
            </a:r>
            <a:r>
              <a:rPr lang="cs-CZ" dirty="0" smtClean="0"/>
              <a:t>/200px-Staatswappen-Liechtensteins.svg.png, Ověřeno ke dni: 1511.2015.</a:t>
            </a:r>
          </a:p>
          <a:p>
            <a:r>
              <a:rPr lang="cs-CZ" dirty="0" smtClean="0"/>
              <a:t>Znak Monaka </a:t>
            </a:r>
            <a:r>
              <a:rPr lang="cs-CZ" dirty="0"/>
              <a:t>- http://</a:t>
            </a:r>
            <a:r>
              <a:rPr lang="cs-CZ" dirty="0" smtClean="0"/>
              <a:t>cestovanie-dovolenka.sk/</a:t>
            </a:r>
            <a:r>
              <a:rPr lang="cs-CZ" dirty="0" err="1" smtClean="0"/>
              <a:t>wp-content</a:t>
            </a:r>
            <a:r>
              <a:rPr lang="cs-CZ" dirty="0" smtClean="0"/>
              <a:t>/</a:t>
            </a:r>
            <a:r>
              <a:rPr lang="cs-CZ" dirty="0" err="1" smtClean="0"/>
              <a:t>uploads</a:t>
            </a:r>
            <a:r>
              <a:rPr lang="cs-CZ" dirty="0" smtClean="0"/>
              <a:t>/2013/05/Monako_znak.gif, Ověřeno ke dni 15.11.2015.</a:t>
            </a:r>
          </a:p>
          <a:p>
            <a:r>
              <a:rPr lang="cs-CZ" dirty="0" smtClean="0"/>
              <a:t>(</a:t>
            </a:r>
            <a:r>
              <a:rPr lang="cs-CZ" dirty="0"/>
              <a:t>1) https://upload.wikimedia.org/</a:t>
            </a:r>
            <a:r>
              <a:rPr lang="cs-CZ" dirty="0" err="1"/>
              <a:t>wikipedia</a:t>
            </a:r>
            <a:r>
              <a:rPr lang="cs-CZ" dirty="0"/>
              <a:t>/</a:t>
            </a:r>
            <a:r>
              <a:rPr lang="cs-CZ" dirty="0" err="1"/>
              <a:t>commons</a:t>
            </a:r>
            <a:r>
              <a:rPr lang="cs-CZ" dirty="0"/>
              <a:t>/c/c7/F%C3%BCrst_Hans-Adam_II._von_und_zu_Liechtenstein_(</a:t>
            </a:r>
            <a:r>
              <a:rPr lang="cs-CZ" dirty="0" err="1"/>
              <a:t>cropped</a:t>
            </a:r>
            <a:r>
              <a:rPr lang="cs-CZ" dirty="0"/>
              <a:t>).</a:t>
            </a:r>
            <a:r>
              <a:rPr lang="cs-CZ" dirty="0" err="1" smtClean="0"/>
              <a:t>jpg</a:t>
            </a:r>
            <a:r>
              <a:rPr lang="cs-CZ" dirty="0" smtClean="0"/>
              <a:t>, Ověřeno ke dni 15.11.2015.</a:t>
            </a:r>
          </a:p>
          <a:p>
            <a:r>
              <a:rPr lang="cs-CZ" dirty="0"/>
              <a:t>(2) http://</a:t>
            </a:r>
            <a:r>
              <a:rPr lang="cs-CZ" dirty="0" smtClean="0"/>
              <a:t>www.udiconews.it/public/</a:t>
            </a:r>
            <a:r>
              <a:rPr lang="cs-CZ" dirty="0" err="1" smtClean="0"/>
              <a:t>immagini</a:t>
            </a:r>
            <a:r>
              <a:rPr lang="cs-CZ" dirty="0" smtClean="0"/>
              <a:t>/r.jpg, Ověřeno ke dni 15.11.2015</a:t>
            </a:r>
          </a:p>
          <a:p>
            <a:r>
              <a:rPr lang="cs-CZ" dirty="0"/>
              <a:t>(3)- https://cs.wikipedia.org/wiki/</a:t>
            </a:r>
            <a:r>
              <a:rPr lang="cs-CZ" dirty="0" err="1"/>
              <a:t>Rainier_III</a:t>
            </a:r>
            <a:r>
              <a:rPr lang="cs-CZ" dirty="0"/>
              <a:t>.#/</a:t>
            </a:r>
            <a:r>
              <a:rPr lang="cs-CZ" dirty="0" smtClean="0"/>
              <a:t>media/</a:t>
            </a:r>
            <a:r>
              <a:rPr lang="cs-CZ" dirty="0" err="1" smtClean="0"/>
              <a:t>File:Prince_Rainier_III.jpg</a:t>
            </a:r>
            <a:r>
              <a:rPr lang="cs-CZ" dirty="0" smtClean="0"/>
              <a:t>, </a:t>
            </a:r>
            <a:r>
              <a:rPr lang="cs-CZ" dirty="0" err="1" smtClean="0"/>
              <a:t>Oběřeno</a:t>
            </a:r>
            <a:r>
              <a:rPr lang="cs-CZ" dirty="0" smtClean="0"/>
              <a:t> ke dni 15.11.2015</a:t>
            </a:r>
            <a:endParaRPr lang="cs-CZ" dirty="0"/>
          </a:p>
          <a:p>
            <a:r>
              <a:rPr lang="cs-CZ" dirty="0"/>
              <a:t>Závěrečný snímek- https://pmcdeadline2.files.wordpress.com/2014/02/despicable_me_2_minions-wallpaper1__</a:t>
            </a:r>
            <a:r>
              <a:rPr lang="cs-CZ" dirty="0" smtClean="0"/>
              <a:t>140221042024-575x359.jpg, ověřeno ke dni 15.11.2015.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1411" y="8449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7200" b="1" i="1" dirty="0" smtClean="0">
                <a:latin typeface="Gentium Book Basic" panose="02000503060000020004" pitchFamily="2" charset="-18"/>
              </a:rPr>
              <a:t>Děkujeme za pozornost</a:t>
            </a:r>
            <a:endParaRPr lang="cs-CZ" sz="7200" b="1" i="1" dirty="0">
              <a:latin typeface="Gentium Book Basic" panose="02000503060000020004" pitchFamily="2" charset="-18"/>
            </a:endParaRPr>
          </a:p>
        </p:txBody>
      </p:sp>
      <p:pic>
        <p:nvPicPr>
          <p:cNvPr id="13314" name="Picture 2" descr="https://pmcdeadline2.files.wordpress.com/2014/02/despicable_me_2_minions-wallpaper1__140221042024-575x3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717" y="2435394"/>
            <a:ext cx="5842534" cy="3647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3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600" b="1" i="1" dirty="0" err="1">
                <a:latin typeface="Gentium Book Basic" panose="02000503060000020004" pitchFamily="2" charset="-18"/>
              </a:rPr>
              <a:t>Lichtenštejnsko</a:t>
            </a:r>
            <a:endParaRPr lang="cs-CZ" sz="6600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dědičná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konstituční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monarchie</a:t>
            </a:r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(Hans Adam II.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1989)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nenese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silné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pravomoci</a:t>
            </a:r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ústava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 –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novelizace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11986" y="6423769"/>
            <a:ext cx="197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(1)- </a:t>
            </a:r>
            <a:r>
              <a:rPr lang="cs-CZ" sz="1200" dirty="0" smtClean="0"/>
              <a:t>Hans Adam II.</a:t>
            </a:r>
            <a:endParaRPr lang="cs-CZ" sz="900" dirty="0"/>
          </a:p>
        </p:txBody>
      </p:sp>
      <p:pic>
        <p:nvPicPr>
          <p:cNvPr id="2052" name="Picture 4" descr="https://upload.wikimedia.org/wikipedia/commons/c/c7/F%C3%BCrst_Hans-Adam_II._von_und_zu_Liechtenstein_(cropped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4619">
            <a:off x="8557311" y="2010142"/>
            <a:ext cx="2731796" cy="39017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8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de-DE" sz="7300" b="1" i="1" dirty="0" err="1" smtClean="0">
                <a:latin typeface="Gentium Book Basic" panose="02000503060000020004" pitchFamily="2" charset="-18"/>
              </a:rPr>
              <a:t>Pravomoci</a:t>
            </a:r>
            <a:r>
              <a:rPr lang="cs-CZ" sz="7300" b="1" i="1" dirty="0" smtClean="0">
                <a:latin typeface="Gentium Book Basic" panose="02000503060000020004" pitchFamily="2" charset="-18"/>
              </a:rPr>
              <a:t> knížete</a:t>
            </a:r>
            <a:r>
              <a:rPr lang="de-DE" sz="7300" b="1" i="1" dirty="0" smtClean="0">
                <a:latin typeface="Gentium Book Basic" panose="02000503060000020004" pitchFamily="2" charset="-18"/>
              </a:rPr>
              <a:t> </a:t>
            </a:r>
            <a:endParaRPr lang="cs-CZ" sz="7300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50891"/>
            <a:ext cx="10515600" cy="4351338"/>
          </a:xfrm>
        </p:spPr>
        <p:txBody>
          <a:bodyPr numCol="2">
            <a:no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svrchovaná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autorita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reprezentace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státu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X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vláda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nenese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právní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právo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ruší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veškeré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souhlas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Zemského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sněmu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podpis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knížete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zneplatnění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výsledku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referenda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X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referendum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zrušení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monarchie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odvolává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vládu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rozpouští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parlament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vetuje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jmenování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soudc</a:t>
            </a:r>
            <a:r>
              <a:rPr lang="de-DE" sz="3200" dirty="0" err="1"/>
              <a:t>e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671416" y="2588308"/>
            <a:ext cx="8662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(2)</a:t>
            </a:r>
            <a:endParaRPr lang="cs-CZ" sz="1000" dirty="0"/>
          </a:p>
        </p:txBody>
      </p:sp>
      <p:pic>
        <p:nvPicPr>
          <p:cNvPr id="8" name="Picture 2" descr="https://upload.wikimedia.org/wikipedia/commons/thumb/1/18/Staatswappen-Liechtensteins.svg/200px-Staatswappen-Liechtenstein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203" y="373212"/>
            <a:ext cx="1452213" cy="161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9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i="1" dirty="0" smtClean="0">
                <a:latin typeface="Gentium Book Basic" panose="02000503060000020004" pitchFamily="2" charset="-18"/>
              </a:rPr>
              <a:t>Změny</a:t>
            </a:r>
            <a:r>
              <a:rPr lang="de-DE" sz="6600" b="1" i="1" dirty="0" smtClean="0">
                <a:latin typeface="Gentium Book Basic" panose="02000503060000020004" pitchFamily="2" charset="-18"/>
              </a:rPr>
              <a:t> </a:t>
            </a:r>
            <a:r>
              <a:rPr lang="de-DE" sz="6600" b="1" i="1" dirty="0">
                <a:latin typeface="Gentium Book Basic" panose="02000503060000020004" pitchFamily="2" charset="-18"/>
              </a:rPr>
              <a:t>v </a:t>
            </a:r>
            <a:r>
              <a:rPr lang="de-DE" sz="6600" b="1" i="1" dirty="0" err="1">
                <a:latin typeface="Gentium Book Basic" panose="02000503060000020004" pitchFamily="2" charset="-18"/>
              </a:rPr>
              <a:t>ústavě</a:t>
            </a:r>
            <a:endParaRPr lang="cs-CZ" sz="6600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vydaná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novelizace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právo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rozpuštění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kabinetu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referendum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64% pro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referendum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úpravě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ústavy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odebratí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práva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vetovat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chválený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referendem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proti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pravomoc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zachován</a:t>
            </a:r>
            <a:r>
              <a:rPr lang="de-DE" sz="3200" dirty="0" err="1" smtClean="0"/>
              <a:t>a</a:t>
            </a:r>
            <a:endParaRPr lang="cs-CZ" sz="3200" dirty="0"/>
          </a:p>
        </p:txBody>
      </p:sp>
      <p:pic>
        <p:nvPicPr>
          <p:cNvPr id="6" name="Picture 2" descr="https://upload.wikimedia.org/wikipedia/commons/thumb/1/18/Staatswappen-Liechtensteins.svg/200px-Staatswappen-Liechtenstein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203" y="373212"/>
            <a:ext cx="1452213" cy="161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8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600" b="1" i="1" dirty="0" err="1">
                <a:latin typeface="Gentium Book Basic" panose="02000503060000020004" pitchFamily="2" charset="-18"/>
              </a:rPr>
              <a:t>Spory</a:t>
            </a:r>
            <a:endParaRPr lang="cs-CZ" sz="6600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respektovaná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osoba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konzervativní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katolická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země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relevantní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politické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strany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(2x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konzervativní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1x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evicová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deová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shoda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parlamentu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bohatá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prosperující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stabilní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země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spojeno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panovníkem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7" name="Picture 2" descr="https://upload.wikimedia.org/wikipedia/commons/thumb/1/18/Staatswappen-Liechtensteins.svg/200px-Staatswappen-Liechtenstein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203" y="373212"/>
            <a:ext cx="1452213" cy="161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9289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e-DE" sz="7300" b="1" i="1" dirty="0" err="1">
                <a:latin typeface="Gentium Book Basic" panose="02000503060000020004" pitchFamily="2" charset="-18"/>
              </a:rPr>
              <a:t>Předčasné</a:t>
            </a:r>
            <a:r>
              <a:rPr lang="de-DE" sz="7300" b="1" i="1" dirty="0">
                <a:latin typeface="Gentium Book Basic" panose="02000503060000020004" pitchFamily="2" charset="-18"/>
              </a:rPr>
              <a:t> </a:t>
            </a:r>
            <a:r>
              <a:rPr lang="de-DE" sz="7300" b="1" i="1" dirty="0" err="1">
                <a:latin typeface="Gentium Book Basic" panose="02000503060000020004" pitchFamily="2" charset="-18"/>
              </a:rPr>
              <a:t>ukončení</a:t>
            </a:r>
            <a:r>
              <a:rPr lang="de-DE" sz="7300" b="1" i="1" dirty="0">
                <a:latin typeface="Gentium Book Basic" panose="02000503060000020004" pitchFamily="2" charset="-18"/>
              </a:rPr>
              <a:t> </a:t>
            </a:r>
            <a:r>
              <a:rPr lang="de-DE" sz="7300" b="1" i="1" dirty="0" err="1">
                <a:latin typeface="Gentium Book Basic" panose="02000503060000020004" pitchFamily="2" charset="-18"/>
              </a:rPr>
              <a:t>mandátu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nedochází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formálně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eformálně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předání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dědici</a:t>
            </a:r>
            <a:endParaRPr lang="cs-C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</a:t>
            </a:r>
            <a:endParaRPr lang="cs-C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formálně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 Adam II,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neoficiálně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Alois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Picture 2" descr="https://upload.wikimedia.org/wikipedia/commons/thumb/1/18/Staatswappen-Liechtensteins.svg/200px-Staatswappen-Liechtenstein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203" y="373212"/>
            <a:ext cx="1452213" cy="161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9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i="1" dirty="0" smtClean="0">
                <a:latin typeface="Gentium Book Basic" panose="02000503060000020004" pitchFamily="2" charset="-18"/>
              </a:rPr>
              <a:t>Monako</a:t>
            </a:r>
            <a:endParaRPr lang="cs-CZ" sz="6600" b="1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/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dědičná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konstituční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monarchie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 protektorátem Francie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z dynastie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Grimaldi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(od roku 2005</a:t>
            </a:r>
            <a:r>
              <a:rPr lang="de-D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silné postavení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silné</a:t>
            </a:r>
            <a:r>
              <a:rPr lang="de-D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pravomoci</a:t>
            </a:r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Ústava 1962, doplněna 2002</a:t>
            </a:r>
          </a:p>
          <a:p>
            <a:endParaRPr lang="cs-CZ" dirty="0"/>
          </a:p>
        </p:txBody>
      </p:sp>
      <p:pic>
        <p:nvPicPr>
          <p:cNvPr id="6146" name="Picture 2" descr="200px-Prince_Albert_II_of_Monaco_neu.jpg (200×263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1306">
            <a:off x="8177159" y="2005479"/>
            <a:ext cx="2932402" cy="385611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114097" y="5965189"/>
            <a:ext cx="1309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(2) –</a:t>
            </a:r>
            <a:r>
              <a:rPr lang="cs-CZ" sz="1200" dirty="0" smtClean="0"/>
              <a:t> Albert II.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8476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600" b="1" i="1" dirty="0" err="1" smtClean="0">
                <a:latin typeface="Gentium Book Basic" panose="02000503060000020004" pitchFamily="2" charset="-18"/>
              </a:rPr>
              <a:t>Pravomoci</a:t>
            </a:r>
            <a:r>
              <a:rPr lang="cs-CZ" sz="6600" b="1" i="1" dirty="0" smtClean="0">
                <a:latin typeface="Gentium Book Basic" panose="02000503060000020004" pitchFamily="2" charset="-18"/>
              </a:rPr>
              <a:t> knížete</a:t>
            </a:r>
            <a:endParaRPr lang="cs-CZ" sz="6600" i="1" dirty="0">
              <a:latin typeface="Gentium Book Basic" panose="02000503060000020004" pitchFamily="2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Pravomoci knížete jsou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zastoupenými ve všech složkách státní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moci</a:t>
            </a:r>
          </a:p>
          <a:p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Zákonodárná moc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včele kníže spolu s Národní radou</a:t>
            </a:r>
            <a:endParaRPr lang="cs-CZ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kníže podá návrh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Vládní rady Národní radě→ hlasování, kníže má konečně rozhodnutí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absolutní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právo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veta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ruší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</a:t>
            </a:r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cestovanie-dovolenka.sk/wp-content/uploads/2013/05/Monako_zna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931" y="348916"/>
            <a:ext cx="1572634" cy="157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0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0143" y="601728"/>
            <a:ext cx="10515600" cy="6229803"/>
          </a:xfrm>
        </p:spPr>
        <p:txBody>
          <a:bodyPr/>
          <a:lstStyle/>
          <a:p>
            <a:pPr marL="0" indent="0">
              <a:buNone/>
            </a:pPr>
            <a:r>
              <a:rPr lang="cs-C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Výkonná moc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v čele výkonné moci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kdykoliv rozpustit Národní radu, vyhlásit nové volby</a:t>
            </a:r>
            <a:endParaRPr lang="cs-CZ" sz="3200" dirty="0" smtClean="0"/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jmenuje a odvolává členy Vládní rady, zároveň ji vede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reprezentuje Monako v zahraničí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ratifikuje všechny dohody a smlouvy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Soudní moc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nejvyšším představitelem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jurisdikce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kníže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jmenuje nezávislé soudce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Picture 2" descr="http://cestovanie-dovolenka.sk/wp-content/uploads/2013/05/Monako_znak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931" y="348916"/>
            <a:ext cx="1572634" cy="157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462</TotalTime>
  <Words>659</Words>
  <Application>Microsoft Office PowerPoint</Application>
  <PresentationFormat>Širokoúhlá obrazovka</PresentationFormat>
  <Paragraphs>121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Calibri</vt:lpstr>
      <vt:lpstr>Gentium Book Basic</vt:lpstr>
      <vt:lpstr>Rockwell</vt:lpstr>
      <vt:lpstr>Rockwell Condensed</vt:lpstr>
      <vt:lpstr>Times New Roman</vt:lpstr>
      <vt:lpstr>Wingdings</vt:lpstr>
      <vt:lpstr>Dřevo</vt:lpstr>
      <vt:lpstr>Lichtenštejnsko         Monako</vt:lpstr>
      <vt:lpstr>Lichtenštejnsko</vt:lpstr>
      <vt:lpstr>  Pravomoci knížete </vt:lpstr>
      <vt:lpstr>Změny v ústavě</vt:lpstr>
      <vt:lpstr>Spory</vt:lpstr>
      <vt:lpstr>Předčasné ukončení mandátu </vt:lpstr>
      <vt:lpstr>Monako</vt:lpstr>
      <vt:lpstr>Pravomoci knížete</vt:lpstr>
      <vt:lpstr>Prezentace aplikace PowerPoint</vt:lpstr>
      <vt:lpstr>Spory</vt:lpstr>
      <vt:lpstr>Předčasné ukončení mandátu</vt:lpstr>
      <vt:lpstr>Srovnání Monaka a Lichtenštejnska </vt:lpstr>
      <vt:lpstr>Použité zdroje</vt:lpstr>
      <vt:lpstr>Prezentace aplikace PowerPoint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Lichtenštejnsko         Monako</dc:title>
  <dc:creator>Pavlína Štafová</dc:creator>
  <cp:lastModifiedBy>Pavlína Štafová</cp:lastModifiedBy>
  <cp:revision>36</cp:revision>
  <dcterms:created xsi:type="dcterms:W3CDTF">2015-11-15T08:47:57Z</dcterms:created>
  <dcterms:modified xsi:type="dcterms:W3CDTF">2015-11-27T16:39:25Z</dcterms:modified>
</cp:coreProperties>
</file>