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6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7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8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9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0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21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22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3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24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5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6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27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8" r:id="rId7"/>
    <p:sldMasterId id="2147483770" r:id="rId8"/>
    <p:sldMasterId id="2147483782" r:id="rId9"/>
    <p:sldMasterId id="2147483794" r:id="rId10"/>
    <p:sldMasterId id="2147483806" r:id="rId11"/>
    <p:sldMasterId id="2147483818" r:id="rId12"/>
    <p:sldMasterId id="2147483830" r:id="rId13"/>
    <p:sldMasterId id="2147483842" r:id="rId14"/>
    <p:sldMasterId id="2147483854" r:id="rId15"/>
    <p:sldMasterId id="2147483866" r:id="rId16"/>
    <p:sldMasterId id="2147483878" r:id="rId17"/>
    <p:sldMasterId id="2147483890" r:id="rId18"/>
    <p:sldMasterId id="2147483902" r:id="rId19"/>
    <p:sldMasterId id="2147483914" r:id="rId20"/>
    <p:sldMasterId id="2147483926" r:id="rId21"/>
    <p:sldMasterId id="2147483938" r:id="rId22"/>
    <p:sldMasterId id="2147483950" r:id="rId23"/>
    <p:sldMasterId id="2147483962" r:id="rId24"/>
    <p:sldMasterId id="2147483974" r:id="rId25"/>
    <p:sldMasterId id="2147483986" r:id="rId26"/>
    <p:sldMasterId id="2147483998" r:id="rId27"/>
    <p:sldMasterId id="2147484010" r:id="rId28"/>
  </p:sldMasterIdLst>
  <p:sldIdLst>
    <p:sldId id="256" r:id="rId29"/>
    <p:sldId id="259" r:id="rId30"/>
    <p:sldId id="271" r:id="rId31"/>
    <p:sldId id="325" r:id="rId32"/>
    <p:sldId id="260" r:id="rId33"/>
    <p:sldId id="261" r:id="rId34"/>
    <p:sldId id="262" r:id="rId35"/>
    <p:sldId id="263" r:id="rId36"/>
    <p:sldId id="264" r:id="rId37"/>
    <p:sldId id="266" r:id="rId38"/>
    <p:sldId id="272" r:id="rId39"/>
    <p:sldId id="273" r:id="rId40"/>
    <p:sldId id="274" r:id="rId41"/>
    <p:sldId id="276" r:id="rId42"/>
    <p:sldId id="278" r:id="rId43"/>
    <p:sldId id="282" r:id="rId44"/>
    <p:sldId id="284" r:id="rId45"/>
    <p:sldId id="283" r:id="rId46"/>
    <p:sldId id="285" r:id="rId47"/>
    <p:sldId id="286" r:id="rId48"/>
    <p:sldId id="287" r:id="rId49"/>
    <p:sldId id="288" r:id="rId50"/>
    <p:sldId id="289" r:id="rId51"/>
    <p:sldId id="290" r:id="rId52"/>
    <p:sldId id="291" r:id="rId53"/>
    <p:sldId id="292" r:id="rId54"/>
    <p:sldId id="295" r:id="rId55"/>
    <p:sldId id="296" r:id="rId56"/>
    <p:sldId id="297" r:id="rId57"/>
    <p:sldId id="298" r:id="rId58"/>
    <p:sldId id="313" r:id="rId59"/>
    <p:sldId id="317" r:id="rId60"/>
    <p:sldId id="315" r:id="rId61"/>
    <p:sldId id="318" r:id="rId62"/>
    <p:sldId id="299" r:id="rId63"/>
    <p:sldId id="330" r:id="rId64"/>
    <p:sldId id="301" r:id="rId65"/>
    <p:sldId id="302" r:id="rId66"/>
    <p:sldId id="303" r:id="rId67"/>
    <p:sldId id="304" r:id="rId68"/>
    <p:sldId id="305" r:id="rId69"/>
    <p:sldId id="306" r:id="rId70"/>
    <p:sldId id="307" r:id="rId71"/>
    <p:sldId id="308" r:id="rId72"/>
    <p:sldId id="309" r:id="rId73"/>
    <p:sldId id="310" r:id="rId74"/>
    <p:sldId id="311" r:id="rId75"/>
    <p:sldId id="312" r:id="rId76"/>
    <p:sldId id="319" r:id="rId77"/>
    <p:sldId id="320" r:id="rId78"/>
    <p:sldId id="321" r:id="rId79"/>
    <p:sldId id="322" r:id="rId80"/>
    <p:sldId id="323" r:id="rId8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F79"/>
    <a:srgbClr val="C2E49C"/>
    <a:srgbClr val="FF6600"/>
    <a:srgbClr val="99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63" Type="http://schemas.openxmlformats.org/officeDocument/2006/relationships/slide" Target="slides/slide35.xml"/><Relationship Id="rId68" Type="http://schemas.openxmlformats.org/officeDocument/2006/relationships/slide" Target="slides/slide40.xml"/><Relationship Id="rId76" Type="http://schemas.openxmlformats.org/officeDocument/2006/relationships/slide" Target="slides/slide48.xml"/><Relationship Id="rId8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slide" Target="slides/slide30.xml"/><Relationship Id="rId66" Type="http://schemas.openxmlformats.org/officeDocument/2006/relationships/slide" Target="slides/slide38.xml"/><Relationship Id="rId74" Type="http://schemas.openxmlformats.org/officeDocument/2006/relationships/slide" Target="slides/slide46.xml"/><Relationship Id="rId79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3.xml"/><Relationship Id="rId82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64" Type="http://schemas.openxmlformats.org/officeDocument/2006/relationships/slide" Target="slides/slide36.xml"/><Relationship Id="rId69" Type="http://schemas.openxmlformats.org/officeDocument/2006/relationships/slide" Target="slides/slide41.xml"/><Relationship Id="rId77" Type="http://schemas.openxmlformats.org/officeDocument/2006/relationships/slide" Target="slides/slide4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72" Type="http://schemas.openxmlformats.org/officeDocument/2006/relationships/slide" Target="slides/slide44.xml"/><Relationship Id="rId80" Type="http://schemas.openxmlformats.org/officeDocument/2006/relationships/slide" Target="slides/slide52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slide" Target="slides/slide31.xml"/><Relationship Id="rId67" Type="http://schemas.openxmlformats.org/officeDocument/2006/relationships/slide" Target="slides/slide39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slide" Target="slides/slide34.xml"/><Relationship Id="rId70" Type="http://schemas.openxmlformats.org/officeDocument/2006/relationships/slide" Target="slides/slide42.xml"/><Relationship Id="rId75" Type="http://schemas.openxmlformats.org/officeDocument/2006/relationships/slide" Target="slides/slide47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slide" Target="slides/slide2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slide" Target="slides/slide32.xml"/><Relationship Id="rId65" Type="http://schemas.openxmlformats.org/officeDocument/2006/relationships/slide" Target="slides/slide37.xml"/><Relationship Id="rId73" Type="http://schemas.openxmlformats.org/officeDocument/2006/relationships/slide" Target="slides/slide45.xml"/><Relationship Id="rId78" Type="http://schemas.openxmlformats.org/officeDocument/2006/relationships/slide" Target="slides/slide50.xml"/><Relationship Id="rId81" Type="http://schemas.openxmlformats.org/officeDocument/2006/relationships/slide" Target="slides/slide5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30.11.2015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30.11.2015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30.11.2015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30.11.2015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30.11.2015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30.11.2015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30.11.2015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B380-9717-4AE3-978D-F5E6D6A8903E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61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6C5B0-EE9D-4869-865D-EEA013BBB3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020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25ACA-6348-45D1-8348-B59F4FAFC5DC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79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BA4CD-4CDE-441D-8E28-B37687850EC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2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30.11.2015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DA288-C293-4EAA-9A79-40D2303C26BF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266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B2719-2AB1-4C72-961A-D2812D8CB27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324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06D6-2C1A-4D97-99F6-6217253B5EF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917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76DC-443E-4E62-942B-FA6639E7A7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029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dirty="0" smtClean="0"/>
              <a:t>Kliknutím na ikonu přidáte obrázek.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FC702-B66F-47CD-A497-EDBFC564A3E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160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663F-D45A-4F1C-935C-E428D492DBEE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194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FF042-FCF5-492E-A32F-ED05A480328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980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Nadpis a text nad obsah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03EF6-C2EF-4AED-A453-A12063F6046A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3120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>
  <p:cSld name="Nadpis a dva obsahy nad tex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3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FC305-4985-4D21-ABF1-9C04E2AC8D4B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713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30.11.2015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30.11.2015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30.11.2015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3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3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71.xml"/><Relationship Id="rId10" Type="http://schemas.openxmlformats.org/officeDocument/2006/relationships/slideLayout" Target="../slideLayouts/slideLayout276.xml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7.xml"/><Relationship Id="rId3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6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1.xm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30.11.2015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Kliknutím lze upravit styl.</a:t>
            </a:r>
            <a:endParaRPr lang="en-US" alt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Kliknutím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  <a:endParaRPr lang="en-US" alt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05A230-C7D7-490D-B669-F086F3636F08}" type="slidenum">
              <a:rPr lang="cs-CZ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231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30.11.2015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851648" cy="2160240"/>
          </a:xfrm>
        </p:spPr>
        <p:txBody>
          <a:bodyPr>
            <a:normAutofit/>
          </a:bodyPr>
          <a:lstStyle/>
          <a:p>
            <a:pPr algn="ctr"/>
            <a:r>
              <a:rPr lang="cs-CZ" sz="7200" dirty="0" smtClean="0">
                <a:solidFill>
                  <a:schemeClr val="bg1"/>
                </a:solidFill>
              </a:rPr>
              <a:t>Volební právo</a:t>
            </a:r>
            <a:r>
              <a:rPr lang="cs-CZ" sz="4400" dirty="0" smtClean="0">
                <a:solidFill>
                  <a:schemeClr val="bg1"/>
                </a:solidFill>
              </a:rPr>
              <a:t/>
            </a:r>
            <a:br>
              <a:rPr lang="cs-CZ" sz="4400" dirty="0" smtClean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Peter Spáč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30.11.2015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Všeobecné 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Volební právo je vymezené tak, aby ho v zásadě každý jednou a bez obtíží nabyl</a:t>
            </a:r>
          </a:p>
          <a:p>
            <a:endParaRPr lang="cs-CZ" dirty="0" smtClean="0"/>
          </a:p>
          <a:p>
            <a:r>
              <a:rPr lang="cs-CZ" dirty="0" smtClean="0"/>
              <a:t>Všeobecné VP znamená absenci příliš restriktivních podmínek (barva vlasů, výška, vzdělání)</a:t>
            </a:r>
          </a:p>
          <a:p>
            <a:endParaRPr lang="cs-CZ" dirty="0" smtClean="0"/>
          </a:p>
          <a:p>
            <a:r>
              <a:rPr lang="cs-CZ" dirty="0" smtClean="0"/>
              <a:t>Akceptované omezující podmínky:</a:t>
            </a:r>
          </a:p>
          <a:p>
            <a:pPr lvl="1"/>
            <a:r>
              <a:rPr lang="cs-CZ" dirty="0" smtClean="0"/>
              <a:t>Podmínky naplněné objektivním plynutím času (věk)</a:t>
            </a:r>
          </a:p>
          <a:p>
            <a:pPr lvl="1"/>
            <a:r>
              <a:rPr lang="cs-CZ" dirty="0" smtClean="0"/>
              <a:t>Sankční podmínky (výkon trestu)</a:t>
            </a:r>
          </a:p>
          <a:p>
            <a:pPr lvl="1"/>
            <a:r>
              <a:rPr lang="cs-CZ" dirty="0" smtClean="0"/>
              <a:t>Navázání na podobu voleb (občanství, pobyt) </a:t>
            </a: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do PS PČR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Kdo může volit:</a:t>
            </a:r>
          </a:p>
          <a:p>
            <a:pPr lvl="1"/>
            <a:r>
              <a:rPr lang="cs-CZ" dirty="0" smtClean="0"/>
              <a:t>Občané ČR</a:t>
            </a:r>
          </a:p>
          <a:p>
            <a:pPr lvl="1"/>
            <a:r>
              <a:rPr lang="cs-CZ" dirty="0" smtClean="0"/>
              <a:t>Věk alespoň 18 let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Překážky:</a:t>
            </a:r>
          </a:p>
          <a:p>
            <a:pPr lvl="1"/>
            <a:r>
              <a:rPr lang="cs-CZ" dirty="0" smtClean="0"/>
              <a:t>Omezení svéprávnosti k výkonu VP</a:t>
            </a:r>
          </a:p>
          <a:p>
            <a:pPr lvl="1"/>
            <a:r>
              <a:rPr lang="cs-CZ" dirty="0" smtClean="0"/>
              <a:t>Omezení osobní svobody za účelem ochrany zdraví lidu</a:t>
            </a: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Možné vyhlídky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Rozšíření:</a:t>
            </a:r>
          </a:p>
          <a:p>
            <a:pPr lvl="1"/>
            <a:r>
              <a:rPr lang="cs-CZ" dirty="0" smtClean="0"/>
              <a:t>Možné pouze „omezením omezení“</a:t>
            </a:r>
          </a:p>
          <a:p>
            <a:pPr lvl="1"/>
            <a:r>
              <a:rPr lang="cs-CZ" dirty="0" smtClean="0"/>
              <a:t>VP pro mladší osoby (před dosažením dospělosti)</a:t>
            </a:r>
          </a:p>
          <a:p>
            <a:endParaRPr lang="cs-CZ" dirty="0" smtClean="0"/>
          </a:p>
          <a:p>
            <a:r>
              <a:rPr lang="cs-CZ" dirty="0" smtClean="0"/>
              <a:t>Typicky zvažované hranice – 16 nebo 17 let</a:t>
            </a:r>
          </a:p>
          <a:p>
            <a:endParaRPr lang="cs-CZ" dirty="0" smtClean="0"/>
          </a:p>
          <a:p>
            <a:r>
              <a:rPr lang="cs-CZ" dirty="0" smtClean="0"/>
              <a:t>Správný krok?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Možné vyhlídky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Skotské referendum 2014</a:t>
            </a:r>
          </a:p>
          <a:p>
            <a:pPr lvl="1"/>
            <a:r>
              <a:rPr lang="cs-CZ" dirty="0" smtClean="0"/>
              <a:t>Jednorázová možnost hlasování od 16 let</a:t>
            </a:r>
          </a:p>
          <a:p>
            <a:endParaRPr lang="cs-CZ" dirty="0" smtClean="0"/>
          </a:p>
          <a:p>
            <a:r>
              <a:rPr lang="cs-CZ" dirty="0" err="1" smtClean="0"/>
              <a:t>McAllister</a:t>
            </a:r>
            <a:r>
              <a:rPr lang="cs-CZ" dirty="0" smtClean="0"/>
              <a:t> (2012):</a:t>
            </a:r>
          </a:p>
          <a:p>
            <a:pPr lvl="1"/>
            <a:r>
              <a:rPr lang="cs-CZ" dirty="0" smtClean="0"/>
              <a:t>Debaty v Austrálii o VP od 16 – 17 let</a:t>
            </a:r>
          </a:p>
          <a:p>
            <a:pPr lvl="1"/>
            <a:r>
              <a:rPr lang="cs-CZ" dirty="0" smtClean="0"/>
              <a:t>Nízká podpora tohoto kroku u veřejnosti </a:t>
            </a:r>
            <a:r>
              <a:rPr lang="cs-CZ" b="1" dirty="0" smtClean="0"/>
              <a:t>(ne tak u kandidátů)</a:t>
            </a:r>
          </a:p>
          <a:p>
            <a:pPr lvl="1"/>
            <a:r>
              <a:rPr lang="cs-CZ" dirty="0" smtClean="0"/>
              <a:t>Nezjištěný nárůst politické participace</a:t>
            </a:r>
          </a:p>
          <a:p>
            <a:pPr lvl="1"/>
            <a:r>
              <a:rPr lang="cs-CZ" dirty="0" smtClean="0"/>
              <a:t>Minimální dopady na volby z hlediska výsledků stran</a:t>
            </a: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Omezení všeobecného VP?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Má zůstat všeobecné VP zachované?</a:t>
            </a:r>
          </a:p>
          <a:p>
            <a:endParaRPr lang="cs-CZ" dirty="0" smtClean="0"/>
          </a:p>
          <a:p>
            <a:r>
              <a:rPr lang="cs-CZ" dirty="0" smtClean="0"/>
              <a:t>Politicky nekorektní debaty</a:t>
            </a:r>
          </a:p>
          <a:p>
            <a:endParaRPr lang="cs-CZ" dirty="0" smtClean="0"/>
          </a:p>
          <a:p>
            <a:r>
              <a:rPr lang="cs-CZ" dirty="0" smtClean="0"/>
              <a:t>Různé možnosti (některé využity v minulosti):</a:t>
            </a:r>
          </a:p>
          <a:p>
            <a:pPr lvl="1"/>
            <a:r>
              <a:rPr lang="cs-CZ" dirty="0" smtClean="0"/>
              <a:t>Zvýšení spodní věkové hranice / zakotvení horní hranice</a:t>
            </a:r>
          </a:p>
          <a:p>
            <a:pPr lvl="1"/>
            <a:r>
              <a:rPr lang="cs-CZ" dirty="0" smtClean="0"/>
              <a:t>VP vázané na placení daní / základní (politickou) gramotnost / stupeň vzdělání</a:t>
            </a:r>
          </a:p>
          <a:p>
            <a:pPr lvl="1"/>
            <a:r>
              <a:rPr lang="cs-CZ" dirty="0" smtClean="0"/>
              <a:t>Vážené VP – víc hlasů pro skupiny lidí na základě příjmu, vzdělání</a:t>
            </a: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2010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2010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Vždy vyloučena jedna společenská skupina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2010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Volební studie 2010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/>
                <a:gridCol w="2126853"/>
                <a:gridCol w="2126853"/>
                <a:gridCol w="2126853"/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Hlasy (v %)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Realita (v %)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22,08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2,72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19,4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20,22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-0,82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18,1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16,7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11,27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-0,37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VV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12,7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10,88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1,82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4,39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-1,39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SPOZ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2,8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4,33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-1,53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2010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2010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osoby do 30 let</a:t>
            </a:r>
            <a:r>
              <a:rPr lang="cs-CZ" dirty="0" smtClean="0"/>
              <a:t> (24,6 %)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2010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2453506"/>
                <a:gridCol w="2126853"/>
                <a:gridCol w="2126853"/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osob do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30 let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Volební studie VVP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26,8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19,9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19,4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0,5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15,2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18,1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-2,9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13,5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VV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11,5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12,7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-1,2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SPOZ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0,1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-1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2010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2010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osoby nad 60 let </a:t>
            </a:r>
            <a:r>
              <a:rPr lang="cs-CZ" dirty="0" smtClean="0"/>
              <a:t>(22,8 %)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2010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Volební právo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Právo participovat na volebním procesu</a:t>
            </a:r>
          </a:p>
          <a:p>
            <a:endParaRPr lang="cs-CZ" dirty="0" smtClean="0"/>
          </a:p>
          <a:p>
            <a:r>
              <a:rPr lang="cs-CZ" dirty="0" smtClean="0"/>
              <a:t>Dvě strany nestejné mince</a:t>
            </a:r>
          </a:p>
          <a:p>
            <a:endParaRPr lang="cs-CZ" dirty="0" smtClean="0"/>
          </a:p>
          <a:p>
            <a:r>
              <a:rPr lang="cs-CZ" dirty="0" smtClean="0"/>
              <a:t>Základní členění:</a:t>
            </a:r>
          </a:p>
          <a:p>
            <a:pPr lvl="1"/>
            <a:r>
              <a:rPr lang="cs-CZ" dirty="0" smtClean="0"/>
              <a:t>Aktivní – právo volit</a:t>
            </a:r>
          </a:p>
          <a:p>
            <a:pPr lvl="1"/>
            <a:r>
              <a:rPr lang="cs-CZ" dirty="0" smtClean="0"/>
              <a:t>Pasivní – právo být volený (nebo zvolený?)</a:t>
            </a: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2453506"/>
                <a:gridCol w="2126853"/>
                <a:gridCol w="2126853"/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osob nad 6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0 let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Volební studie VVP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21,2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-3,6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21,2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19,4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18,1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VV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15,1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12,7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5,9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-5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SPOZ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3,1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2,8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0,3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2,7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-0,3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2010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2010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osoby bez SŠ nebo VŠ vzdělání </a:t>
            </a:r>
            <a:r>
              <a:rPr lang="cs-CZ" dirty="0" smtClean="0"/>
              <a:t>(18,7 %)</a:t>
            </a:r>
            <a:endParaRPr lang="cs-CZ" b="1" dirty="0" smtClean="0"/>
          </a:p>
          <a:p>
            <a:endParaRPr lang="cs-CZ" dirty="0" smtClean="0"/>
          </a:p>
          <a:p>
            <a:r>
              <a:rPr lang="cs-CZ" dirty="0" smtClean="0"/>
              <a:t>Data:  Volební studie 2010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2453506"/>
                <a:gridCol w="2126853"/>
                <a:gridCol w="2126853"/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osob bez SŠ/VŠ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Volební studie VVP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ČSSD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ODS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TOP 09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VV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KSČM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KDU-ČSL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SPOZ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2010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2010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osoby bez maturity </a:t>
            </a:r>
            <a:r>
              <a:rPr lang="cs-CZ" dirty="0" smtClean="0"/>
              <a:t>(57,8 %)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2010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2453506"/>
                <a:gridCol w="2126853"/>
                <a:gridCol w="2126853"/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osob bez maturity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Volební studie VVP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ODS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TOP 09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ČSSD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VV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KSČM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SPOZ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KDU-ČSL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2010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2010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osoby s čistým příjmem domácnosti do 13 999 Kč </a:t>
            </a:r>
            <a:r>
              <a:rPr lang="cs-CZ" dirty="0" smtClean="0"/>
              <a:t>(17,2 %)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2010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323528" y="1902440"/>
          <a:ext cx="8507412" cy="418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2453506"/>
                <a:gridCol w="2126853"/>
                <a:gridCol w="2126853"/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osob s příjmem domácnosti do 13 999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Volební studie VVP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ČSSD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ODS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TOP 09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VV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KSČM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SPOZ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KDU-ČSL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2010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2010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ekonomicky neaktivní osoby </a:t>
            </a:r>
            <a:r>
              <a:rPr lang="cs-CZ" dirty="0" smtClean="0"/>
              <a:t>(37,6 %) – nezaměstnaní, studenti, důchodci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2010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323528" y="1902440"/>
          <a:ext cx="8507412" cy="418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2453506"/>
                <a:gridCol w="2126853"/>
                <a:gridCol w="2126853"/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ekonomicky neaktivních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osob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Volební studie VVP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ODS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ČSSD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TOP 09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VV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KSČM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SPOZ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KDU-ČSL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2010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2010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ekonomicky neaktivní osoby  </a:t>
            </a:r>
            <a:r>
              <a:rPr lang="cs-CZ" dirty="0" smtClean="0"/>
              <a:t>(14,3 %) – nezaměstnaní, studenti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2010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924800" cy="1143000"/>
          </a:xfrm>
        </p:spPr>
        <p:txBody>
          <a:bodyPr/>
          <a:lstStyle/>
          <a:p>
            <a:r>
              <a:rPr lang="cs-CZ" altLang="en-US" dirty="0" smtClean="0"/>
              <a:t>Volební právo</a:t>
            </a:r>
          </a:p>
        </p:txBody>
      </p:sp>
      <p:graphicFrame>
        <p:nvGraphicFramePr>
          <p:cNvPr id="8339" name="Group 14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41458242"/>
              </p:ext>
            </p:extLst>
          </p:nvPr>
        </p:nvGraphicFramePr>
        <p:xfrm>
          <a:off x="914400" y="2132856"/>
          <a:ext cx="7693025" cy="3758358"/>
        </p:xfrm>
        <a:graphic>
          <a:graphicData uri="http://schemas.openxmlformats.org/drawingml/2006/table">
            <a:tbl>
              <a:tblPr/>
              <a:tblGrid>
                <a:gridCol w="2563813"/>
                <a:gridCol w="2565400"/>
                <a:gridCol w="2563812"/>
              </a:tblGrid>
              <a:tr h="627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Volby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Aktivní VP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Pasivní VP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VÚSC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Obce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EP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83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323528" y="1902440"/>
          <a:ext cx="8507412" cy="418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2453506"/>
                <a:gridCol w="2126853"/>
                <a:gridCol w="2126853"/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ekonomicky neaktivních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osob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Volební studie VVP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ČSSD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ODS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TOP 09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VV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KSČM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KDU-ČSL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SPOZ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2010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2010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muži </a:t>
            </a:r>
            <a:r>
              <a:rPr lang="cs-CZ" dirty="0" smtClean="0"/>
              <a:t>(48,6 %)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2010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2453506"/>
                <a:gridCol w="2126853"/>
                <a:gridCol w="2126853"/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mužů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Volební studie VVP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ČSSD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TOP 09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ODS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VV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KSČM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KDU-ČSL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SPOZ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2010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2010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ženy </a:t>
            </a:r>
            <a:r>
              <a:rPr lang="cs-CZ" dirty="0" smtClean="0"/>
              <a:t>(51,4 %)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2010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2453506"/>
                <a:gridCol w="2126853"/>
                <a:gridCol w="2126853"/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žen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Volební studie VVP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ČSSD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ODS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TOP 09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KSČM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VV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KDU-ČSL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SPOZ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2010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2010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osoby dle znalosti politiky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2010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Znalost politiky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Index sestavený ze „znalostních“ otázek</a:t>
            </a:r>
          </a:p>
          <a:p>
            <a:pPr lvl="1"/>
            <a:r>
              <a:rPr lang="cs-CZ" dirty="0" smtClean="0"/>
              <a:t>Klauzule do PS (5 %)</a:t>
            </a:r>
          </a:p>
          <a:p>
            <a:pPr lvl="1"/>
            <a:r>
              <a:rPr lang="cs-CZ" dirty="0" smtClean="0"/>
              <a:t>Strana nad klauzulí má garanci mandátu (ne)</a:t>
            </a:r>
          </a:p>
          <a:p>
            <a:pPr lvl="1"/>
            <a:r>
              <a:rPr lang="cs-CZ" dirty="0" smtClean="0"/>
              <a:t>ČR vznikla v 1989 (ne)</a:t>
            </a:r>
          </a:p>
          <a:p>
            <a:pPr lvl="1"/>
            <a:r>
              <a:rPr lang="cs-CZ" dirty="0" smtClean="0"/>
              <a:t>Volební systém do PS – poměrný / většinový (poměrný)</a:t>
            </a:r>
          </a:p>
          <a:p>
            <a:pPr lvl="1"/>
            <a:r>
              <a:rPr lang="cs-CZ" dirty="0" smtClean="0"/>
              <a:t>V. Klaus zvolen PS a S za prezidenta (ano)</a:t>
            </a:r>
          </a:p>
          <a:p>
            <a:endParaRPr lang="cs-CZ" dirty="0" smtClean="0"/>
          </a:p>
          <a:p>
            <a:r>
              <a:rPr lang="cs-CZ" dirty="0" smtClean="0"/>
              <a:t>Za každou správnou odpověď 1 bod</a:t>
            </a:r>
          </a:p>
          <a:p>
            <a:r>
              <a:rPr lang="cs-CZ" dirty="0" smtClean="0"/>
              <a:t>Rozsah znalostí o politice </a:t>
            </a:r>
            <a:r>
              <a:rPr lang="cs-CZ" dirty="0" smtClean="0">
                <a:sym typeface="Wingdings" pitchFamily="2" charset="2"/>
              </a:rPr>
              <a:t> 0 - 5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00568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2010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2010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osoby s počtem bodů 0</a:t>
            </a:r>
            <a:r>
              <a:rPr lang="cs-CZ" dirty="0" smtClean="0"/>
              <a:t> (5,3 %)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2010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2453506"/>
                <a:gridCol w="2126853"/>
                <a:gridCol w="2126853"/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Znalost min.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1 z 5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Volební studie VVP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ČSSD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ODS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TOP 09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VV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KSČM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KDU-ČSL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SPOZ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2010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2010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osoby s max. počtem bodů 1    </a:t>
            </a:r>
            <a:r>
              <a:rPr lang="cs-CZ" dirty="0" smtClean="0"/>
              <a:t> (19,1 %)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2010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0.dailydot.com/cache/04/10/0410187937d4a98ddd79d797279bb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712968" cy="4356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783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2453506"/>
                <a:gridCol w="2126853"/>
                <a:gridCol w="2126853"/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Znalost min.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2 z 5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Volební studie VVP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ČSSD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ODS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TOP 09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VV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KSČM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KDU-ČSL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SPOZ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2010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2010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osoby s max. počtem bodů 2    </a:t>
            </a:r>
            <a:r>
              <a:rPr lang="cs-CZ" dirty="0" smtClean="0"/>
              <a:t> (43,9 %)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2010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2453506"/>
                <a:gridCol w="2126853"/>
                <a:gridCol w="2126853"/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Znalost min.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3 z 5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Volební studie VVP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ČSSD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ODS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TOP 09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VV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KSČM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KDU-ČSL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SPOZ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2010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2010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osoby s max. počtem bodů 3    </a:t>
            </a:r>
            <a:r>
              <a:rPr lang="cs-CZ" dirty="0" smtClean="0"/>
              <a:t> (70,9 %)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2010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2453506"/>
                <a:gridCol w="2126853"/>
                <a:gridCol w="2126853"/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Znalost min.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4 z 5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Volební studie VVP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TOP 09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ČSSD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ODS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VV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KSČM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KDU-ČSL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SPOZ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2010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2010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osoby s max. počtem bodů 4    </a:t>
            </a:r>
            <a:r>
              <a:rPr lang="cs-CZ" dirty="0" smtClean="0"/>
              <a:t> (91,3 %)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2010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Simulace (malý vzorek, N = 132)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2453506"/>
                <a:gridCol w="2126853"/>
                <a:gridCol w="2126853"/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Znalost 5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z 5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Volební studie VVP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TOP 09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ODS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ČSSD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VV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KSČM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KDU-ČSL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SPOZ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Simulace – různá omezení VVP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179510" y="1902440"/>
          <a:ext cx="8856987" cy="4552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955"/>
                <a:gridCol w="1459612"/>
                <a:gridCol w="1265284"/>
                <a:gridCol w="1265284"/>
                <a:gridCol w="1265284"/>
                <a:gridCol w="1265284"/>
                <a:gridCol w="1265284"/>
              </a:tblGrid>
              <a:tr h="505855">
                <a:tc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Vyloučená skupina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Vol.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studie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Do 30 let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Nad 60 let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SŠ/VŠ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mat.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Do 13 999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ČSSD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26,8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21,2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19,3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ODS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19,4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19,9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21,2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TOP 09 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18,1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15,2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VV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12,7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11,5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KSČM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10,9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13,5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5,9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KDU-ČSL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SPOZ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2,8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2,9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Simulace – různá omezení VVP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179510" y="1902440"/>
          <a:ext cx="8784977" cy="4552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289"/>
                <a:gridCol w="1689036"/>
                <a:gridCol w="1464163"/>
                <a:gridCol w="1464163"/>
                <a:gridCol w="1464163"/>
                <a:gridCol w="1464163"/>
              </a:tblGrid>
              <a:tr h="505855">
                <a:tc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Vyloučená skupina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Vol.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studie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EN vč. </a:t>
                      </a:r>
                      <a:r>
                        <a:rPr lang="cs-CZ" b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důch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.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EN bez </a:t>
                      </a:r>
                      <a:r>
                        <a:rPr lang="cs-CZ" b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důch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.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Muži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Ženy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ČSSD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21,1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ODS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19,4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22,9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TOP 09 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18,1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VV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12,7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KSČM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10,9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KDU-ČSL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SPOZ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2,8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Simulace – různá omezení VVP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179510" y="1902440"/>
          <a:ext cx="8856987" cy="4552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955"/>
                <a:gridCol w="1459612"/>
                <a:gridCol w="1265284"/>
                <a:gridCol w="1265284"/>
                <a:gridCol w="1265284"/>
                <a:gridCol w="1265284"/>
                <a:gridCol w="1265284"/>
              </a:tblGrid>
              <a:tr h="505855">
                <a:tc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Kdo volí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Vol.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studie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Min. 1 b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Min. 2 b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Min. 3 b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Min. 4 b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 b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ČSSD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ODS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19,4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TOP 09 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18,1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21,7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27,3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VV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12,7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KSČM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10,9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KDU-ČSL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SPOZ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2,8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Volební právo - atributy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Základní atributy VP jak jsou běžně uváděny v moderních demokraciích</a:t>
            </a:r>
          </a:p>
          <a:p>
            <a:endParaRPr lang="sk-SK" dirty="0" smtClean="0"/>
          </a:p>
          <a:p>
            <a:r>
              <a:rPr lang="cs-CZ" dirty="0" smtClean="0"/>
              <a:t>Všeobecnost</a:t>
            </a:r>
          </a:p>
          <a:p>
            <a:endParaRPr lang="cs-CZ" dirty="0" smtClean="0"/>
          </a:p>
          <a:p>
            <a:r>
              <a:rPr lang="cs-CZ" dirty="0" smtClean="0"/>
              <a:t>Rovnost</a:t>
            </a:r>
          </a:p>
          <a:p>
            <a:endParaRPr lang="cs-CZ" dirty="0" smtClean="0"/>
          </a:p>
          <a:p>
            <a:r>
              <a:rPr lang="cs-CZ" dirty="0" smtClean="0"/>
              <a:t>Tajnost</a:t>
            </a:r>
          </a:p>
          <a:p>
            <a:endParaRPr lang="cs-CZ" dirty="0" smtClean="0"/>
          </a:p>
          <a:p>
            <a:r>
              <a:rPr lang="cs-CZ" dirty="0" smtClean="0"/>
              <a:t>Přímost</a:t>
            </a: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2010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2010 při vážení 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Vážená kategorie - vzdělání: </a:t>
            </a:r>
          </a:p>
          <a:p>
            <a:pPr lvl="1"/>
            <a:r>
              <a:rPr lang="cs-CZ" b="1" dirty="0" smtClean="0"/>
              <a:t>ZŠ – 1 hlas</a:t>
            </a:r>
          </a:p>
          <a:p>
            <a:pPr lvl="1"/>
            <a:r>
              <a:rPr lang="cs-CZ" b="1" dirty="0" smtClean="0"/>
              <a:t>SŠ – 2 hlasy</a:t>
            </a:r>
          </a:p>
          <a:p>
            <a:pPr lvl="1"/>
            <a:r>
              <a:rPr lang="cs-CZ" b="1" dirty="0" smtClean="0"/>
              <a:t>VŠ – 3 hlasy</a:t>
            </a:r>
          </a:p>
          <a:p>
            <a:endParaRPr lang="cs-CZ" dirty="0" smtClean="0"/>
          </a:p>
          <a:p>
            <a:r>
              <a:rPr lang="cs-CZ" dirty="0" smtClean="0"/>
              <a:t>Data:  Volební studie 2010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2453506"/>
                <a:gridCol w="2126853"/>
                <a:gridCol w="2126853"/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ZŠ = 1,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SŠ = 2, VŠ = 3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Volební studie VVP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ČSSD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-1,5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ODS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TOP 09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VV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-0,5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KSČM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-1,1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KDU-ČSL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SPOZ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2010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2010 při vážení VP?</a:t>
            </a:r>
          </a:p>
          <a:p>
            <a:endParaRPr lang="cs-CZ" dirty="0" smtClean="0"/>
          </a:p>
          <a:p>
            <a:r>
              <a:rPr lang="cs-CZ" dirty="0" smtClean="0"/>
              <a:t>Vážená kategorie - vzdělání: </a:t>
            </a:r>
          </a:p>
          <a:p>
            <a:pPr lvl="1"/>
            <a:r>
              <a:rPr lang="cs-CZ" b="1" dirty="0" smtClean="0"/>
              <a:t>ZŠ – 1 hlas</a:t>
            </a:r>
          </a:p>
          <a:p>
            <a:pPr lvl="1"/>
            <a:r>
              <a:rPr lang="cs-CZ" b="1" dirty="0" smtClean="0"/>
              <a:t>SŠ bez M – 2 hlasy</a:t>
            </a:r>
          </a:p>
          <a:p>
            <a:pPr lvl="1"/>
            <a:r>
              <a:rPr lang="cs-CZ" b="1" dirty="0" smtClean="0"/>
              <a:t>SŠ s M – 3 hlasy</a:t>
            </a:r>
          </a:p>
          <a:p>
            <a:pPr lvl="1"/>
            <a:r>
              <a:rPr lang="cs-CZ" b="1" dirty="0" smtClean="0"/>
              <a:t>VŠ – 4 hlasy</a:t>
            </a:r>
          </a:p>
          <a:p>
            <a:endParaRPr lang="cs-CZ" dirty="0" smtClean="0"/>
          </a:p>
          <a:p>
            <a:r>
              <a:rPr lang="cs-CZ" dirty="0" smtClean="0"/>
              <a:t>Data:  Volební studie 2010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323528" y="1902440"/>
          <a:ext cx="8507412" cy="418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2453506"/>
                <a:gridCol w="2126853"/>
                <a:gridCol w="2126853"/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ZŠ = 1,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cs-CZ" b="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SŠbM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= 2,   </a:t>
                      </a:r>
                      <a:r>
                        <a:rPr lang="cs-CZ" b="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SŠsM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= 3, VŠ = 4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Volební studie VVP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ODS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ČSSD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-2,3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TOP 09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VV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-0,7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KSČM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-1,8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KDU-ČSL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SPOZ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Přímé 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Přímá cesta hlasu voliče</a:t>
            </a:r>
          </a:p>
          <a:p>
            <a:endParaRPr lang="cs-CZ" dirty="0" smtClean="0"/>
          </a:p>
          <a:p>
            <a:r>
              <a:rPr lang="cs-CZ" dirty="0" smtClean="0"/>
              <a:t>Hlas se přímo přenáší do finálních výsledků voleb</a:t>
            </a:r>
          </a:p>
          <a:p>
            <a:endParaRPr lang="cs-CZ" dirty="0" smtClean="0"/>
          </a:p>
          <a:p>
            <a:r>
              <a:rPr lang="cs-CZ" dirty="0" smtClean="0"/>
              <a:t>Volba bez zprostředkující instance – žádný jiný orgán nerozhoduje o výsledcích (výjimka – soudy)</a:t>
            </a:r>
          </a:p>
          <a:p>
            <a:endParaRPr lang="cs-CZ" dirty="0" smtClean="0"/>
          </a:p>
          <a:p>
            <a:r>
              <a:rPr lang="cs-CZ" dirty="0" smtClean="0"/>
              <a:t>Je opak přímého VP porušením svobodných voleb a demokratické soutěže?</a:t>
            </a:r>
          </a:p>
          <a:p>
            <a:endParaRPr lang="sk-SK" dirty="0" smtClean="0"/>
          </a:p>
        </p:txBody>
      </p:sp>
      <p:pic>
        <p:nvPicPr>
          <p:cNvPr id="14338" name="Picture 2" descr="http://www.design911.co.uk/blog/wp-content/uploads/2010/08/Its-The-Road-Man-3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88640"/>
            <a:ext cx="28575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Tajné 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Garance volby jako individuální a soukromé záležitosti voliče</a:t>
            </a:r>
          </a:p>
          <a:p>
            <a:endParaRPr lang="cs-CZ" dirty="0" smtClean="0"/>
          </a:p>
          <a:p>
            <a:r>
              <a:rPr lang="cs-CZ" dirty="0" smtClean="0"/>
              <a:t>Volební účast akceptovaná jako kvazi veřejný akt, nikoliv samotný výběr voleného subjektu</a:t>
            </a:r>
          </a:p>
          <a:p>
            <a:endParaRPr lang="cs-CZ" dirty="0" smtClean="0"/>
          </a:p>
          <a:p>
            <a:r>
              <a:rPr lang="cs-CZ" dirty="0" smtClean="0"/>
              <a:t>Opak je typický příznak nedemokratické povahy systému</a:t>
            </a:r>
          </a:p>
          <a:p>
            <a:endParaRPr lang="cs-CZ" dirty="0" smtClean="0"/>
          </a:p>
          <a:p>
            <a:r>
              <a:rPr lang="cs-CZ" dirty="0" smtClean="0"/>
              <a:t>Různé praktiky oslabení tajnosti – přímé i nepřímé</a:t>
            </a:r>
          </a:p>
          <a:p>
            <a:endParaRPr lang="cs-CZ" dirty="0" smtClean="0"/>
          </a:p>
        </p:txBody>
      </p:sp>
      <p:pic>
        <p:nvPicPr>
          <p:cNvPr id="1028" name="Picture 4" descr="http://www.financialgazette.co.zw/wp-content/uploads/secret.ball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1868" y="116632"/>
            <a:ext cx="2373683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Rovné 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Základní zásady:</a:t>
            </a:r>
          </a:p>
          <a:p>
            <a:pPr lvl="1"/>
            <a:r>
              <a:rPr lang="cs-CZ" dirty="0" smtClean="0"/>
              <a:t>1 volič = 1 hlas</a:t>
            </a:r>
          </a:p>
          <a:p>
            <a:pPr lvl="1"/>
            <a:r>
              <a:rPr lang="cs-CZ" dirty="0" smtClean="0"/>
              <a:t>Každý hlas má stejnou váhu</a:t>
            </a:r>
          </a:p>
          <a:p>
            <a:pPr lvl="1"/>
            <a:r>
              <a:rPr lang="cs-CZ" dirty="0" smtClean="0"/>
              <a:t>Na každého poslance připadá stejný počet voličů</a:t>
            </a:r>
          </a:p>
          <a:p>
            <a:endParaRPr lang="cs-CZ" dirty="0" smtClean="0"/>
          </a:p>
          <a:p>
            <a:r>
              <a:rPr lang="cs-CZ" dirty="0" smtClean="0"/>
              <a:t>Absolutní podoba je v praxi neuskutečnitelná</a:t>
            </a:r>
          </a:p>
          <a:p>
            <a:endParaRPr lang="cs-CZ" dirty="0" smtClean="0"/>
          </a:p>
          <a:p>
            <a:r>
              <a:rPr lang="cs-CZ" dirty="0" smtClean="0"/>
              <a:t>Nutná akceptace jistých odchylek:</a:t>
            </a:r>
          </a:p>
          <a:p>
            <a:pPr lvl="1"/>
            <a:r>
              <a:rPr lang="cs-CZ" dirty="0" smtClean="0"/>
              <a:t>„Přirozené“ důvody – nastavení obvodů a pohyby obyvatelstva</a:t>
            </a:r>
          </a:p>
          <a:p>
            <a:pPr lvl="1"/>
            <a:r>
              <a:rPr lang="cs-CZ" dirty="0" smtClean="0"/>
              <a:t>Umělé důvody - klauzule</a:t>
            </a:r>
          </a:p>
          <a:p>
            <a:endParaRPr lang="cs-CZ" dirty="0" smtClean="0"/>
          </a:p>
        </p:txBody>
      </p:sp>
      <p:pic>
        <p:nvPicPr>
          <p:cNvPr id="56322" name="Picture 2" descr="http://banatzayed.com/wp-content/uploads/2013/01/banatzayed-food-sc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2283" y="188640"/>
            <a:ext cx="3003685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Všeobecné 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pPr algn="ctr">
              <a:buNone/>
            </a:pPr>
            <a:r>
              <a:rPr lang="cs-CZ" sz="4400" dirty="0" smtClean="0"/>
              <a:t>Neznamená, že všichni bez výjimky mohou volit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1427</TotalTime>
  <Words>2045</Words>
  <Application>Microsoft Office PowerPoint</Application>
  <PresentationFormat>Předvádění na obrazovce (4:3)</PresentationFormat>
  <Paragraphs>999</Paragraphs>
  <Slides>53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28</vt:i4>
      </vt:variant>
      <vt:variant>
        <vt:lpstr>Nadpisy snímků</vt:lpstr>
      </vt:variant>
      <vt:variant>
        <vt:i4>53</vt:i4>
      </vt:variant>
    </vt:vector>
  </HeadingPairs>
  <TitlesOfParts>
    <vt:vector size="81" baseType="lpstr">
      <vt:lpstr>Tok</vt:lpstr>
      <vt:lpstr>2_Tok</vt:lpstr>
      <vt:lpstr>3_Tok</vt:lpstr>
      <vt:lpstr>4_Tok</vt:lpstr>
      <vt:lpstr>5_Tok</vt:lpstr>
      <vt:lpstr>7_Tok</vt:lpstr>
      <vt:lpstr>6_Tok</vt:lpstr>
      <vt:lpstr>8_Tok</vt:lpstr>
      <vt:lpstr>9_Tok</vt:lpstr>
      <vt:lpstr>10_Tok</vt:lpstr>
      <vt:lpstr>11_Tok</vt:lpstr>
      <vt:lpstr>12_Tok</vt:lpstr>
      <vt:lpstr>13_Tok</vt:lpstr>
      <vt:lpstr>14_Tok</vt:lpstr>
      <vt:lpstr>15_Tok</vt:lpstr>
      <vt:lpstr>16_Tok</vt:lpstr>
      <vt:lpstr>17_Tok</vt:lpstr>
      <vt:lpstr>18_Tok</vt:lpstr>
      <vt:lpstr>19_Tok</vt:lpstr>
      <vt:lpstr>20_Tok</vt:lpstr>
      <vt:lpstr>21_Tok</vt:lpstr>
      <vt:lpstr>22_Tok</vt:lpstr>
      <vt:lpstr>23_Tok</vt:lpstr>
      <vt:lpstr>24_Tok</vt:lpstr>
      <vt:lpstr>25_Tok</vt:lpstr>
      <vt:lpstr>26_Tok</vt:lpstr>
      <vt:lpstr>27_Tok</vt:lpstr>
      <vt:lpstr>28_Tok</vt:lpstr>
      <vt:lpstr>Volební právo </vt:lpstr>
      <vt:lpstr>Volební právo</vt:lpstr>
      <vt:lpstr>Volební právo</vt:lpstr>
      <vt:lpstr>Prezentace aplikace PowerPoint</vt:lpstr>
      <vt:lpstr>Volební právo - atributy</vt:lpstr>
      <vt:lpstr>Přímé VP</vt:lpstr>
      <vt:lpstr>Tajné VP</vt:lpstr>
      <vt:lpstr>Rovné VP</vt:lpstr>
      <vt:lpstr>Všeobecné VP</vt:lpstr>
      <vt:lpstr>Všeobecné VP</vt:lpstr>
      <vt:lpstr>Volby do PS PČR</vt:lpstr>
      <vt:lpstr>Možné vyhlídky</vt:lpstr>
      <vt:lpstr>Možné vyhlídky</vt:lpstr>
      <vt:lpstr>Omezení všeobecného VP?</vt:lpstr>
      <vt:lpstr>Volby 2010 bez VVP</vt:lpstr>
      <vt:lpstr>Volební studie 2010</vt:lpstr>
      <vt:lpstr>Volby 2010 bez VVP</vt:lpstr>
      <vt:lpstr>Simulace</vt:lpstr>
      <vt:lpstr>Volby 2010 bez VVP</vt:lpstr>
      <vt:lpstr>Simulace</vt:lpstr>
      <vt:lpstr>Volby 2010 bez VVP</vt:lpstr>
      <vt:lpstr>Simulace</vt:lpstr>
      <vt:lpstr>Volby 2010 bez VVP</vt:lpstr>
      <vt:lpstr>Simulace</vt:lpstr>
      <vt:lpstr>Volby 2010 bez VVP</vt:lpstr>
      <vt:lpstr>Simulace</vt:lpstr>
      <vt:lpstr>Volby 2010 bez VVP</vt:lpstr>
      <vt:lpstr>Simulace</vt:lpstr>
      <vt:lpstr>Volby 2010 bez VVP</vt:lpstr>
      <vt:lpstr>Simulace</vt:lpstr>
      <vt:lpstr>Volby 2010 bez VVP</vt:lpstr>
      <vt:lpstr>Simulace</vt:lpstr>
      <vt:lpstr>Volby 2010 bez VVP</vt:lpstr>
      <vt:lpstr>Simulace</vt:lpstr>
      <vt:lpstr>Volby 2010 bez VVP</vt:lpstr>
      <vt:lpstr>Znalost politiky</vt:lpstr>
      <vt:lpstr>Volby 2010 bez VVP</vt:lpstr>
      <vt:lpstr>Simulace</vt:lpstr>
      <vt:lpstr>Volby 2010 bez VVP</vt:lpstr>
      <vt:lpstr>Simulace</vt:lpstr>
      <vt:lpstr>Volby 2010 bez VVP</vt:lpstr>
      <vt:lpstr>Simulace</vt:lpstr>
      <vt:lpstr>Volby 2010 bez VVP</vt:lpstr>
      <vt:lpstr>Simulace</vt:lpstr>
      <vt:lpstr>Volby 2010 bez VVP</vt:lpstr>
      <vt:lpstr>Simulace (malý vzorek, N = 132)</vt:lpstr>
      <vt:lpstr>Simulace – různá omezení VVP</vt:lpstr>
      <vt:lpstr>Simulace – různá omezení VVP</vt:lpstr>
      <vt:lpstr>Simulace – různá omezení VVP</vt:lpstr>
      <vt:lpstr>Volby 2010 bez VVP</vt:lpstr>
      <vt:lpstr>Simulace</vt:lpstr>
      <vt:lpstr>Volby 2010 bez VVP</vt:lpstr>
      <vt:lpstr>Simulace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Slovenská republika Volebný systém a jeho reforma</dc:title>
  <dc:creator>Peter Spáč</dc:creator>
  <cp:lastModifiedBy>Peter Spáč</cp:lastModifiedBy>
  <cp:revision>226</cp:revision>
  <dcterms:created xsi:type="dcterms:W3CDTF">2013-02-19T08:47:21Z</dcterms:created>
  <dcterms:modified xsi:type="dcterms:W3CDTF">2015-11-30T17:38:16Z</dcterms:modified>
</cp:coreProperties>
</file>