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1" r:id="rId3"/>
    <p:sldId id="273" r:id="rId4"/>
    <p:sldId id="259" r:id="rId5"/>
    <p:sldId id="291" r:id="rId6"/>
    <p:sldId id="258" r:id="rId7"/>
    <p:sldId id="260" r:id="rId8"/>
    <p:sldId id="261" r:id="rId9"/>
    <p:sldId id="270" r:id="rId10"/>
    <p:sldId id="262" r:id="rId11"/>
    <p:sldId id="280" r:id="rId12"/>
    <p:sldId id="281" r:id="rId13"/>
    <p:sldId id="284" r:id="rId14"/>
    <p:sldId id="290" r:id="rId15"/>
    <p:sldId id="285" r:id="rId16"/>
    <p:sldId id="286" r:id="rId17"/>
    <p:sldId id="268" r:id="rId18"/>
    <p:sldId id="265" r:id="rId19"/>
    <p:sldId id="263" r:id="rId20"/>
    <p:sldId id="264" r:id="rId21"/>
    <p:sldId id="275" r:id="rId22"/>
    <p:sldId id="278" r:id="rId23"/>
    <p:sldId id="274" r:id="rId24"/>
    <p:sldId id="287" r:id="rId25"/>
    <p:sldId id="276" r:id="rId26"/>
    <p:sldId id="277" r:id="rId27"/>
    <p:sldId id="288" r:id="rId28"/>
    <p:sldId id="279" r:id="rId29"/>
    <p:sldId id="272"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116" d="100"/>
          <a:sy n="116" d="100"/>
        </p:scale>
        <p:origin x="-42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Se&#353;it1"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ajama\Dropbox\2015%20-%20V&#221;ZKUM%20-%20Politici%20na%20FB\podklady%20&#269;l&#225;nek\kapitola.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Alena\Dropbox\2015%20-%20V&#221;ZKUM%20-%20Politici%20na%20FB\vypocty%20&#269;&#225;st%201.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Alena\Dropbox\V&#221;ZKUM,%20&#268;L&#193;NKY\Kapitola%20VITOVIN\tabulky.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Alena\Dropbox\2015%20-%20V&#221;ZKUM%20-%20Politici%20na%20FB\podklady%20&#269;l&#225;nek\kapitol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cs-CZ"/>
  <c:style val="1"/>
  <c:chart>
    <c:plotArea>
      <c:layout>
        <c:manualLayout>
          <c:layoutTarget val="inner"/>
          <c:xMode val="edge"/>
          <c:yMode val="edge"/>
          <c:x val="6.7711854682426631E-2"/>
          <c:y val="4.9155334379793879E-2"/>
          <c:w val="0.93228814531757342"/>
          <c:h val="0.79737095138781844"/>
        </c:manualLayout>
      </c:layout>
      <c:barChart>
        <c:barDir val="col"/>
        <c:grouping val="clustered"/>
        <c:ser>
          <c:idx val="0"/>
          <c:order val="0"/>
          <c:tx>
            <c:strRef>
              <c:f>List1!$B$1</c:f>
              <c:strCache>
                <c:ptCount val="1"/>
                <c:pt idx="0">
                  <c:v>Page "likes" 2 weeks before elections</c:v>
                </c:pt>
              </c:strCache>
            </c:strRef>
          </c:tx>
          <c:spPr>
            <a:solidFill>
              <a:schemeClr val="dk1">
                <a:tint val="88500"/>
              </a:schemeClr>
            </a:solidFill>
            <a:ln>
              <a:noFill/>
            </a:ln>
            <a:effectLst/>
          </c:spPr>
          <c:cat>
            <c:strRef>
              <c:f>List1!$A$2:$A$11</c:f>
              <c:strCache>
                <c:ptCount val="10"/>
                <c:pt idx="0">
                  <c:v>Social Democrats</c:v>
                </c:pt>
                <c:pt idx="1">
                  <c:v>ANO2011</c:v>
                </c:pt>
                <c:pt idx="2">
                  <c:v>Communist Party</c:v>
                </c:pt>
                <c:pt idx="3">
                  <c:v>TOP09</c:v>
                </c:pt>
                <c:pt idx="4">
                  <c:v>ODS</c:v>
                </c:pt>
                <c:pt idx="5">
                  <c:v>Dawn of Direct Democracy</c:v>
                </c:pt>
                <c:pt idx="6">
                  <c:v>Christian Democrats</c:v>
                </c:pt>
                <c:pt idx="7">
                  <c:v>Greens</c:v>
                </c:pt>
                <c:pt idx="8">
                  <c:v>Pirates</c:v>
                </c:pt>
                <c:pt idx="9">
                  <c:v>Free Citizens</c:v>
                </c:pt>
              </c:strCache>
            </c:strRef>
          </c:cat>
          <c:val>
            <c:numRef>
              <c:f>List1!$B$2:$B$11</c:f>
              <c:numCache>
                <c:formatCode>General</c:formatCode>
                <c:ptCount val="10"/>
                <c:pt idx="0">
                  <c:v>11234</c:v>
                </c:pt>
                <c:pt idx="1">
                  <c:v>53275</c:v>
                </c:pt>
                <c:pt idx="2">
                  <c:v>1763</c:v>
                </c:pt>
                <c:pt idx="3">
                  <c:v>81693</c:v>
                </c:pt>
                <c:pt idx="4">
                  <c:v>30257</c:v>
                </c:pt>
                <c:pt idx="5">
                  <c:v>21224</c:v>
                </c:pt>
                <c:pt idx="6">
                  <c:v>7964</c:v>
                </c:pt>
                <c:pt idx="7">
                  <c:v>12734</c:v>
                </c:pt>
                <c:pt idx="8">
                  <c:v>42099</c:v>
                </c:pt>
                <c:pt idx="9">
                  <c:v>25921</c:v>
                </c:pt>
              </c:numCache>
            </c:numRef>
          </c:val>
        </c:ser>
        <c:ser>
          <c:idx val="1"/>
          <c:order val="1"/>
          <c:tx>
            <c:strRef>
              <c:f>List1!$C$1</c:f>
              <c:strCache>
                <c:ptCount val="1"/>
                <c:pt idx="0">
                  <c:v>Page "likes" on the election day</c:v>
                </c:pt>
              </c:strCache>
            </c:strRef>
          </c:tx>
          <c:spPr>
            <a:solidFill>
              <a:schemeClr val="dk1">
                <a:tint val="55000"/>
              </a:schemeClr>
            </a:solidFill>
            <a:ln>
              <a:noFill/>
            </a:ln>
            <a:effectLst/>
          </c:spPr>
          <c:cat>
            <c:strRef>
              <c:f>List1!$A$2:$A$11</c:f>
              <c:strCache>
                <c:ptCount val="10"/>
                <c:pt idx="0">
                  <c:v>Social Democrats</c:v>
                </c:pt>
                <c:pt idx="1">
                  <c:v>ANO2011</c:v>
                </c:pt>
                <c:pt idx="2">
                  <c:v>Communist Party</c:v>
                </c:pt>
                <c:pt idx="3">
                  <c:v>TOP09</c:v>
                </c:pt>
                <c:pt idx="4">
                  <c:v>ODS</c:v>
                </c:pt>
                <c:pt idx="5">
                  <c:v>Dawn of Direct Democracy</c:v>
                </c:pt>
                <c:pt idx="6">
                  <c:v>Christian Democrats</c:v>
                </c:pt>
                <c:pt idx="7">
                  <c:v>Greens</c:v>
                </c:pt>
                <c:pt idx="8">
                  <c:v>Pirates</c:v>
                </c:pt>
                <c:pt idx="9">
                  <c:v>Free Citizens</c:v>
                </c:pt>
              </c:strCache>
            </c:strRef>
          </c:cat>
          <c:val>
            <c:numRef>
              <c:f>List1!$C$2:$C$11</c:f>
              <c:numCache>
                <c:formatCode>General</c:formatCode>
                <c:ptCount val="10"/>
                <c:pt idx="0">
                  <c:v>12049</c:v>
                </c:pt>
                <c:pt idx="1">
                  <c:v>68744</c:v>
                </c:pt>
                <c:pt idx="2">
                  <c:v>2143</c:v>
                </c:pt>
                <c:pt idx="3">
                  <c:v>85916</c:v>
                </c:pt>
                <c:pt idx="4">
                  <c:v>30568</c:v>
                </c:pt>
                <c:pt idx="5">
                  <c:v>25202</c:v>
                </c:pt>
                <c:pt idx="6">
                  <c:v>10711</c:v>
                </c:pt>
                <c:pt idx="7">
                  <c:v>17765</c:v>
                </c:pt>
                <c:pt idx="8">
                  <c:v>51963</c:v>
                </c:pt>
                <c:pt idx="9">
                  <c:v>32586</c:v>
                </c:pt>
              </c:numCache>
            </c:numRef>
          </c:val>
        </c:ser>
        <c:ser>
          <c:idx val="2"/>
          <c:order val="2"/>
          <c:tx>
            <c:strRef>
              <c:f>List1!$D$1</c:f>
              <c:strCache>
                <c:ptCount val="1"/>
                <c:pt idx="0">
                  <c:v>Increase of "likes" during the last 2 weeks</c:v>
                </c:pt>
              </c:strCache>
            </c:strRef>
          </c:tx>
          <c:spPr>
            <a:solidFill>
              <a:schemeClr val="dk1">
                <a:tint val="75000"/>
              </a:schemeClr>
            </a:solidFill>
            <a:ln>
              <a:noFill/>
            </a:ln>
            <a:effectLst/>
          </c:spPr>
          <c:cat>
            <c:strRef>
              <c:f>List1!$A$2:$A$11</c:f>
              <c:strCache>
                <c:ptCount val="10"/>
                <c:pt idx="0">
                  <c:v>Social Democrats</c:v>
                </c:pt>
                <c:pt idx="1">
                  <c:v>ANO2011</c:v>
                </c:pt>
                <c:pt idx="2">
                  <c:v>Communist Party</c:v>
                </c:pt>
                <c:pt idx="3">
                  <c:v>TOP09</c:v>
                </c:pt>
                <c:pt idx="4">
                  <c:v>ODS</c:v>
                </c:pt>
                <c:pt idx="5">
                  <c:v>Dawn of Direct Democracy</c:v>
                </c:pt>
                <c:pt idx="6">
                  <c:v>Christian Democrats</c:v>
                </c:pt>
                <c:pt idx="7">
                  <c:v>Greens</c:v>
                </c:pt>
                <c:pt idx="8">
                  <c:v>Pirates</c:v>
                </c:pt>
                <c:pt idx="9">
                  <c:v>Free Citizens</c:v>
                </c:pt>
              </c:strCache>
            </c:strRef>
          </c:cat>
          <c:val>
            <c:numRef>
              <c:f>List1!$D$2:$D$11</c:f>
              <c:numCache>
                <c:formatCode>General</c:formatCode>
                <c:ptCount val="10"/>
                <c:pt idx="0">
                  <c:v>815</c:v>
                </c:pt>
                <c:pt idx="1">
                  <c:v>15469</c:v>
                </c:pt>
                <c:pt idx="2">
                  <c:v>380</c:v>
                </c:pt>
                <c:pt idx="3">
                  <c:v>4223</c:v>
                </c:pt>
                <c:pt idx="4">
                  <c:v>311</c:v>
                </c:pt>
                <c:pt idx="5">
                  <c:v>3978</c:v>
                </c:pt>
                <c:pt idx="6">
                  <c:v>2747</c:v>
                </c:pt>
                <c:pt idx="7">
                  <c:v>5031</c:v>
                </c:pt>
                <c:pt idx="8">
                  <c:v>9864</c:v>
                </c:pt>
                <c:pt idx="9">
                  <c:v>6665</c:v>
                </c:pt>
              </c:numCache>
            </c:numRef>
          </c:val>
        </c:ser>
        <c:dLbls/>
        <c:axId val="69111168"/>
        <c:axId val="46167168"/>
      </c:barChart>
      <c:catAx>
        <c:axId val="69111168"/>
        <c:scaling>
          <c:orientation val="minMax"/>
        </c:scaling>
        <c:delete val="1"/>
        <c:axPos val="b"/>
        <c:numFmt formatCode="General" sourceLinked="0"/>
        <c:tickLblPos val="none"/>
        <c:crossAx val="46167168"/>
        <c:crosses val="autoZero"/>
        <c:auto val="1"/>
        <c:lblAlgn val="ctr"/>
        <c:lblOffset val="100"/>
      </c:catAx>
      <c:valAx>
        <c:axId val="46167168"/>
        <c:scaling>
          <c:orientation val="minMax"/>
        </c:scaling>
        <c:axPos val="l"/>
        <c:majorGridlines>
          <c:spPr>
            <a:ln w="6350" cap="flat" cmpd="sng" algn="ctr">
              <a:noFill/>
              <a:prstDash val="solid"/>
              <a:round/>
            </a:ln>
            <a:effectLst/>
          </c:spPr>
        </c:majorGridlines>
        <c:numFmt formatCode="General" sourceLinked="1"/>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cs-CZ"/>
          </a:p>
        </c:txPr>
        <c:crossAx val="69111168"/>
        <c:crosses val="autoZero"/>
        <c:crossBetween val="between"/>
      </c:valAx>
      <c:spPr>
        <a:noFill/>
        <a:ln w="25400">
          <a:noFill/>
        </a:ln>
        <a:effectLst/>
      </c:spPr>
    </c:plotArea>
    <c:legend>
      <c:legendPos val="b"/>
      <c:layout>
        <c:manualLayout>
          <c:xMode val="edge"/>
          <c:yMode val="edge"/>
          <c:x val="7.0808134088182456E-2"/>
          <c:y val="0"/>
          <c:w val="0.92919186591181768"/>
          <c:h val="0.10426473063450928"/>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cs-CZ"/>
        </a:p>
      </c:txPr>
    </c:legend>
    <c:plotVisOnly val="1"/>
    <c:dispBlanksAs val="gap"/>
  </c:chart>
  <c:spPr>
    <a:noFill/>
    <a:ln w="6350" cap="flat" cmpd="sng" algn="ctr">
      <a:noFill/>
      <a:prstDash val="solid"/>
      <a:miter lim="800000"/>
    </a:ln>
    <a:effectLst/>
  </c:spPr>
  <c:txPr>
    <a:bodyPr/>
    <a:lstStyle/>
    <a:p>
      <a:pPr>
        <a:defRPr/>
      </a:pPr>
      <a:endParaRPr lang="cs-CZ"/>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cs-CZ"/>
  <c:style val="1"/>
  <c:chart>
    <c:autoTitleDeleted val="1"/>
    <c:plotArea>
      <c:layout/>
      <c:barChart>
        <c:barDir val="col"/>
        <c:grouping val="clustered"/>
        <c:ser>
          <c:idx val="0"/>
          <c:order val="0"/>
          <c:spPr>
            <a:solidFill>
              <a:schemeClr val="dk1">
                <a:tint val="885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cs-CZ"/>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List1!$B$90:$B$94</c:f>
              <c:strCache>
                <c:ptCount val="5"/>
                <c:pt idx="0">
                  <c:v>Websites</c:v>
                </c:pt>
                <c:pt idx="1">
                  <c:v>Facebook</c:v>
                </c:pt>
                <c:pt idx="2">
                  <c:v>Twitter</c:v>
                </c:pt>
                <c:pt idx="3">
                  <c:v>YouTube</c:v>
                </c:pt>
                <c:pt idx="4">
                  <c:v>Blog</c:v>
                </c:pt>
              </c:strCache>
            </c:strRef>
          </c:cat>
          <c:val>
            <c:numRef>
              <c:f>List1!$C$90:$C$94</c:f>
              <c:numCache>
                <c:formatCode>0.00%</c:formatCode>
                <c:ptCount val="5"/>
                <c:pt idx="0">
                  <c:v>0.47500000000000003</c:v>
                </c:pt>
                <c:pt idx="1">
                  <c:v>0.72500000000000009</c:v>
                </c:pt>
                <c:pt idx="2">
                  <c:v>0.21500000000000002</c:v>
                </c:pt>
                <c:pt idx="3">
                  <c:v>6.5000000000000002E-2</c:v>
                </c:pt>
                <c:pt idx="4">
                  <c:v>0.16500000000000001</c:v>
                </c:pt>
              </c:numCache>
            </c:numRef>
          </c:val>
        </c:ser>
        <c:dLbls>
          <c:showVal val="1"/>
        </c:dLbls>
        <c:gapWidth val="219"/>
        <c:overlap val="-27"/>
        <c:axId val="69178496"/>
        <c:axId val="69180032"/>
      </c:barChart>
      <c:catAx>
        <c:axId val="691784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crossAx val="69180032"/>
        <c:crosses val="autoZero"/>
        <c:auto val="1"/>
        <c:lblAlgn val="ctr"/>
        <c:lblOffset val="100"/>
      </c:catAx>
      <c:valAx>
        <c:axId val="69180032"/>
        <c:scaling>
          <c:orientation val="minMax"/>
        </c:scaling>
        <c:axPos val="l"/>
        <c:numFmt formatCode="0.00%"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69178496"/>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cs-CZ"/>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cs-CZ"/>
  <c:style val="1"/>
  <c:chart>
    <c:autoTitleDeleted val="1"/>
    <c:plotArea>
      <c:layout/>
      <c:barChart>
        <c:barDir val="bar"/>
        <c:grouping val="stacked"/>
        <c:ser>
          <c:idx val="0"/>
          <c:order val="0"/>
          <c:tx>
            <c:strRef>
              <c:f>Aktivita!$M$2</c:f>
              <c:strCache>
                <c:ptCount val="1"/>
                <c:pt idx="0">
                  <c:v>Active Facebook account</c:v>
                </c:pt>
              </c:strCache>
            </c:strRef>
          </c:tx>
          <c:spPr>
            <a:solidFill>
              <a:schemeClr val="dk1">
                <a:tint val="88500"/>
              </a:schemeClr>
            </a:solidFill>
            <a:ln>
              <a:noFill/>
            </a:ln>
            <a:effectLst/>
          </c:spPr>
          <c:dLbls>
            <c:spPr>
              <a:noFill/>
              <a:ln>
                <a:noFill/>
              </a:ln>
              <a:effectLst/>
            </c:spPr>
            <c:txPr>
              <a:bodyPr rot="0" spcFirstLastPara="1" vertOverflow="ellipsis" vert="horz" wrap="square" lIns="38100" tIns="19050" rIns="38100" bIns="19050" anchor="ctr" anchorCtr="0">
                <a:spAutoFit/>
              </a:bodyPr>
              <a:lstStyle/>
              <a:p>
                <a:pPr algn="ctr">
                  <a:defRPr lang="cs-CZ" sz="1800" b="0" i="0" u="none" strike="noStrike" kern="0" cap="none" spc="0" normalizeH="0" baseline="0">
                    <a:solidFill>
                      <a:schemeClr val="bg1"/>
                    </a:solidFill>
                    <a:latin typeface="Times New Roman" panose="02020603050405020304" pitchFamily="18" charset="0"/>
                    <a:ea typeface="+mn-ea"/>
                    <a:cs typeface="Times New Roman" panose="02020603050405020304" pitchFamily="18" charset="0"/>
                  </a:defRPr>
                </a:pPr>
                <a:endParaRPr lang="cs-CZ"/>
              </a:p>
            </c:txPr>
            <c:dLblPos val="ctr"/>
            <c:showVal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Aktivita!$L$3:$L$9</c:f>
              <c:strCache>
                <c:ptCount val="7"/>
                <c:pt idx="0">
                  <c:v>Communist party</c:v>
                </c:pt>
                <c:pt idx="1">
                  <c:v>Yes 2011</c:v>
                </c:pt>
                <c:pt idx="2">
                  <c:v>Czech Social Democratic Party</c:v>
                </c:pt>
                <c:pt idx="3">
                  <c:v>TOP 09</c:v>
                </c:pt>
                <c:pt idx="4">
                  <c:v>Christian Democrats</c:v>
                </c:pt>
                <c:pt idx="5">
                  <c:v>Civic Democrats</c:v>
                </c:pt>
                <c:pt idx="6">
                  <c:v>Dawn of Direct Democracy</c:v>
                </c:pt>
              </c:strCache>
            </c:strRef>
          </c:cat>
          <c:val>
            <c:numRef>
              <c:f>Aktivita!$M$3:$M$9</c:f>
              <c:numCache>
                <c:formatCode>0%</c:formatCode>
                <c:ptCount val="7"/>
                <c:pt idx="0">
                  <c:v>0.21200000000000002</c:v>
                </c:pt>
                <c:pt idx="1">
                  <c:v>0.31900000000000006</c:v>
                </c:pt>
                <c:pt idx="2">
                  <c:v>0.5</c:v>
                </c:pt>
                <c:pt idx="3">
                  <c:v>0.76900000000000013</c:v>
                </c:pt>
                <c:pt idx="4">
                  <c:v>0.78600000000000003</c:v>
                </c:pt>
                <c:pt idx="5">
                  <c:v>0.81299999999999994</c:v>
                </c:pt>
                <c:pt idx="6">
                  <c:v>0.92900000000000005</c:v>
                </c:pt>
              </c:numCache>
            </c:numRef>
          </c:val>
        </c:ser>
        <c:ser>
          <c:idx val="1"/>
          <c:order val="1"/>
          <c:tx>
            <c:strRef>
              <c:f>Aktivita!$N$2</c:f>
              <c:strCache>
                <c:ptCount val="1"/>
                <c:pt idx="0">
                  <c:v>Nonactive/ personal</c:v>
                </c:pt>
              </c:strCache>
            </c:strRef>
          </c:tx>
          <c:spPr>
            <a:solidFill>
              <a:schemeClr val="dk1">
                <a:tint val="55000"/>
              </a:schemeClr>
            </a:solidFill>
            <a:ln>
              <a:noFill/>
            </a:ln>
            <a:effectLst/>
          </c:spPr>
          <c:dLbls>
            <c:spPr>
              <a:noFill/>
              <a:ln>
                <a:noFill/>
              </a:ln>
              <a:effectLst/>
            </c:spPr>
            <c:txPr>
              <a:bodyPr rot="0" spcFirstLastPara="1" vertOverflow="ellipsis" vert="horz" wrap="square" lIns="38100" tIns="19050" rIns="38100" bIns="19050" anchor="ctr" anchorCtr="0">
                <a:spAutoFit/>
              </a:bodyPr>
              <a:lstStyle/>
              <a:p>
                <a:pPr algn="ctr">
                  <a:defRPr lang="cs-CZ" sz="1600" b="0" i="0" u="none" strike="noStrike" kern="0" cap="none" spc="0" normalizeH="0" baseline="0">
                    <a:solidFill>
                      <a:schemeClr val="bg1"/>
                    </a:solidFill>
                    <a:latin typeface="Times New Roman" panose="02020603050405020304" pitchFamily="18" charset="0"/>
                    <a:ea typeface="+mn-ea"/>
                    <a:cs typeface="Times New Roman" panose="02020603050405020304" pitchFamily="18" charset="0"/>
                  </a:defRPr>
                </a:pPr>
                <a:endParaRPr lang="cs-CZ"/>
              </a:p>
            </c:txPr>
            <c:dLblPos val="ctr"/>
            <c:showVal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Aktivita!$L$3:$L$9</c:f>
              <c:strCache>
                <c:ptCount val="7"/>
                <c:pt idx="0">
                  <c:v>Communist party</c:v>
                </c:pt>
                <c:pt idx="1">
                  <c:v>Yes 2011</c:v>
                </c:pt>
                <c:pt idx="2">
                  <c:v>Czech Social Democratic Party</c:v>
                </c:pt>
                <c:pt idx="3">
                  <c:v>TOP 09</c:v>
                </c:pt>
                <c:pt idx="4">
                  <c:v>Christian Democrats</c:v>
                </c:pt>
                <c:pt idx="5">
                  <c:v>Civic Democrats</c:v>
                </c:pt>
                <c:pt idx="6">
                  <c:v>Dawn of Direct Democracy</c:v>
                </c:pt>
              </c:strCache>
            </c:strRef>
          </c:cat>
          <c:val>
            <c:numRef>
              <c:f>Aktivita!$N$3:$N$9</c:f>
              <c:numCache>
                <c:formatCode>0%</c:formatCode>
                <c:ptCount val="7"/>
                <c:pt idx="0">
                  <c:v>0.27300000000000002</c:v>
                </c:pt>
                <c:pt idx="1">
                  <c:v>0.21300000000000002</c:v>
                </c:pt>
                <c:pt idx="2">
                  <c:v>0.26</c:v>
                </c:pt>
                <c:pt idx="3">
                  <c:v>0.15400000000000003</c:v>
                </c:pt>
                <c:pt idx="4">
                  <c:v>0.21400000000000002</c:v>
                </c:pt>
                <c:pt idx="5">
                  <c:v>6.3E-2</c:v>
                </c:pt>
                <c:pt idx="6">
                  <c:v>7.0999999999999994E-2</c:v>
                </c:pt>
              </c:numCache>
            </c:numRef>
          </c:val>
        </c:ser>
        <c:ser>
          <c:idx val="2"/>
          <c:order val="2"/>
          <c:tx>
            <c:strRef>
              <c:f>Aktivita!$O$2</c:f>
              <c:strCache>
                <c:ptCount val="1"/>
                <c:pt idx="0">
                  <c:v>No Facebook</c:v>
                </c:pt>
              </c:strCache>
            </c:strRef>
          </c:tx>
          <c:spPr>
            <a:solidFill>
              <a:schemeClr val="dk1">
                <a:tint val="75000"/>
              </a:schemeClr>
            </a:solidFill>
            <a:ln>
              <a:noFill/>
            </a:ln>
            <a:effectLst/>
          </c:spPr>
          <c:dLbls>
            <c:dLbl>
              <c:idx val="4"/>
              <c:spPr>
                <a:noFill/>
                <a:ln>
                  <a:noFill/>
                </a:ln>
                <a:effectLst/>
              </c:spPr>
              <c:txPr>
                <a:bodyPr rot="0" spcFirstLastPara="1" vertOverflow="ellipsis" vert="horz" wrap="square" lIns="38100" tIns="19050" rIns="38100" bIns="19050" anchor="ctr" anchorCtr="0">
                  <a:noAutofit/>
                </a:bodyPr>
                <a:lstStyle/>
                <a:p>
                  <a:pPr algn="ctr">
                    <a:defRPr lang="cs-CZ" sz="1800" b="0" i="0" u="none" strike="noStrike" kern="0" cap="none" spc="0" normalizeH="0" baseline="0">
                      <a:solidFill>
                        <a:schemeClr val="bg1"/>
                      </a:solidFill>
                      <a:latin typeface="Times New Roman" panose="02020603050405020304" pitchFamily="18" charset="0"/>
                      <a:ea typeface="+mn-ea"/>
                      <a:cs typeface="Times New Roman" panose="02020603050405020304" pitchFamily="18" charset="0"/>
                    </a:defRPr>
                  </a:pPr>
                  <a:endParaRPr lang="cs-CZ"/>
                </a:p>
              </c:txPr>
            </c:dLbl>
            <c:dLbl>
              <c:idx val="6"/>
              <c:layout>
                <c:manualLayout>
                  <c:x val="8.3334426946631707E-3"/>
                  <c:y val="1.3661202185792352E-3"/>
                </c:manualLayout>
              </c:layout>
              <c:spPr>
                <a:noFill/>
                <a:ln>
                  <a:noFill/>
                </a:ln>
                <a:effectLst/>
              </c:spPr>
              <c:txPr>
                <a:bodyPr rot="0" spcFirstLastPara="1" vertOverflow="ellipsis" vert="horz" wrap="square" lIns="38100" tIns="19050" rIns="38100" bIns="19050" anchor="ctr" anchorCtr="0">
                  <a:noAutofit/>
                </a:bodyPr>
                <a:lstStyle/>
                <a:p>
                  <a:pPr algn="ctr">
                    <a:defRPr lang="cs-CZ" sz="1800" b="0" i="0" u="none" strike="noStrike" kern="0" cap="none" spc="0" normalizeH="0" baseline="0">
                      <a:solidFill>
                        <a:schemeClr val="bg1"/>
                      </a:solidFill>
                      <a:latin typeface="Times New Roman" panose="02020603050405020304" pitchFamily="18" charset="0"/>
                      <a:ea typeface="+mn-ea"/>
                      <a:cs typeface="Times New Roman" panose="02020603050405020304" pitchFamily="18" charset="0"/>
                    </a:defRPr>
                  </a:pPr>
                  <a:endParaRPr lang="cs-CZ"/>
                </a:p>
              </c:txPr>
              <c:dLblPos val="ctr"/>
              <c:showVal val="1"/>
              <c:extLst>
                <c:ext xmlns:c15="http://schemas.microsoft.com/office/drawing/2012/chart" uri="{CE6537A1-D6FC-4f65-9D91-7224C49458BB}">
                  <c15:layout>
                    <c:manualLayout>
                      <c:w val="9.2499999999999961E-3"/>
                      <c:h val="3.1420765027322405E-2"/>
                    </c:manualLayout>
                  </c15:layout>
                </c:ext>
              </c:extLst>
            </c:dLbl>
            <c:spPr>
              <a:noFill/>
              <a:ln>
                <a:noFill/>
              </a:ln>
              <a:effectLst/>
            </c:spPr>
            <c:txPr>
              <a:bodyPr rot="0" spcFirstLastPara="1" vertOverflow="ellipsis" vert="horz" wrap="square" lIns="38100" tIns="19050" rIns="38100" bIns="19050" anchor="ctr" anchorCtr="0">
                <a:spAutoFit/>
              </a:bodyPr>
              <a:lstStyle/>
              <a:p>
                <a:pPr algn="ctr">
                  <a:defRPr lang="cs-CZ" sz="1800" b="0" i="0" u="none" strike="noStrike" kern="0" cap="none" spc="0" normalizeH="0" baseline="0">
                    <a:solidFill>
                      <a:schemeClr val="bg1"/>
                    </a:solidFill>
                    <a:latin typeface="Times New Roman" panose="02020603050405020304" pitchFamily="18" charset="0"/>
                    <a:ea typeface="+mn-ea"/>
                    <a:cs typeface="Times New Roman" panose="02020603050405020304" pitchFamily="18" charset="0"/>
                  </a:defRPr>
                </a:pPr>
                <a:endParaRPr lang="cs-CZ"/>
              </a:p>
            </c:txPr>
            <c:dLblPos val="ctr"/>
            <c:showVal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Aktivita!$L$3:$L$9</c:f>
              <c:strCache>
                <c:ptCount val="7"/>
                <c:pt idx="0">
                  <c:v>Communist party</c:v>
                </c:pt>
                <c:pt idx="1">
                  <c:v>Yes 2011</c:v>
                </c:pt>
                <c:pt idx="2">
                  <c:v>Czech Social Democratic Party</c:v>
                </c:pt>
                <c:pt idx="3">
                  <c:v>TOP 09</c:v>
                </c:pt>
                <c:pt idx="4">
                  <c:v>Christian Democrats</c:v>
                </c:pt>
                <c:pt idx="5">
                  <c:v>Civic Democrats</c:v>
                </c:pt>
                <c:pt idx="6">
                  <c:v>Dawn of Direct Democracy</c:v>
                </c:pt>
              </c:strCache>
            </c:strRef>
          </c:cat>
          <c:val>
            <c:numRef>
              <c:f>Aktivita!$O$3:$O$9</c:f>
              <c:numCache>
                <c:formatCode>0%</c:formatCode>
                <c:ptCount val="7"/>
                <c:pt idx="0">
                  <c:v>0.51500000000000001</c:v>
                </c:pt>
                <c:pt idx="1">
                  <c:v>0.46800000000000008</c:v>
                </c:pt>
                <c:pt idx="2">
                  <c:v>0.24000000000000002</c:v>
                </c:pt>
                <c:pt idx="3">
                  <c:v>7.6999999999999999E-2</c:v>
                </c:pt>
                <c:pt idx="5">
                  <c:v>0.125</c:v>
                </c:pt>
              </c:numCache>
            </c:numRef>
          </c:val>
        </c:ser>
        <c:dLbls>
          <c:showVal val="1"/>
        </c:dLbls>
        <c:gapWidth val="79"/>
        <c:overlap val="100"/>
        <c:axId val="46494080"/>
        <c:axId val="46495616"/>
      </c:barChart>
      <c:catAx>
        <c:axId val="4649408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0" cap="none" spc="0" normalizeH="0" baseline="0">
                <a:solidFill>
                  <a:sysClr val="windowText" lastClr="000000"/>
                </a:solidFill>
                <a:latin typeface="Times New Roman" panose="02020603050405020304" pitchFamily="18" charset="0"/>
                <a:ea typeface="+mn-ea"/>
                <a:cs typeface="Times New Roman" panose="02020603050405020304" pitchFamily="18" charset="0"/>
              </a:defRPr>
            </a:pPr>
            <a:endParaRPr lang="cs-CZ"/>
          </a:p>
        </c:txPr>
        <c:crossAx val="46495616"/>
        <c:crosses val="autoZero"/>
        <c:auto val="1"/>
        <c:lblAlgn val="ctr"/>
        <c:lblOffset val="100"/>
      </c:catAx>
      <c:valAx>
        <c:axId val="46495616"/>
        <c:scaling>
          <c:orientation val="minMax"/>
        </c:scaling>
        <c:delete val="1"/>
        <c:axPos val="b"/>
        <c:numFmt formatCode="0%" sourceLinked="1"/>
        <c:majorTickMark val="none"/>
        <c:tickLblPos val="none"/>
        <c:crossAx val="46494080"/>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lgn="ctr">
            <a:defRPr lang="cs-CZ" sz="1800" b="0" i="0" u="none" strike="noStrike" kern="0" cap="none" spc="0" normalizeH="0" baseline="0">
              <a:solidFill>
                <a:sysClr val="windowText" lastClr="000000"/>
              </a:solidFill>
              <a:latin typeface="Times New Roman" panose="02020603050405020304" pitchFamily="18" charset="0"/>
              <a:ea typeface="+mn-ea"/>
              <a:cs typeface="Times New Roman" panose="02020603050405020304" pitchFamily="18" charset="0"/>
            </a:defRPr>
          </a:pPr>
          <a:endParaRPr lang="cs-CZ"/>
        </a:p>
      </c:txPr>
    </c:legend>
    <c:plotVisOnly val="1"/>
    <c:dispBlanksAs val="gap"/>
  </c:chart>
  <c:spPr>
    <a:solidFill>
      <a:schemeClr val="lt1"/>
    </a:solidFill>
    <a:ln w="9525" cap="flat" cmpd="sng" algn="ctr">
      <a:noFill/>
      <a:round/>
    </a:ln>
    <a:effectLst/>
  </c:spPr>
  <c:txPr>
    <a:bodyPr/>
    <a:lstStyle/>
    <a:p>
      <a:pPr>
        <a:defRPr/>
      </a:pPr>
      <a:endParaRPr lang="cs-CZ"/>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cs-CZ"/>
  <c:chart>
    <c:autoTitleDeleted val="1"/>
    <c:plotArea>
      <c:layout>
        <c:manualLayout>
          <c:layoutTarget val="inner"/>
          <c:xMode val="edge"/>
          <c:yMode val="edge"/>
          <c:x val="9.2190207124594706E-2"/>
          <c:y val="5.3286652179411996E-2"/>
          <c:w val="0.90780979287540542"/>
          <c:h val="0.89814814814814814"/>
        </c:manualLayout>
      </c:layout>
      <c:lineChart>
        <c:grouping val="standard"/>
        <c:ser>
          <c:idx val="0"/>
          <c:order val="0"/>
          <c:spPr>
            <a:ln w="22225" cap="rnd" cmpd="sng" algn="ctr">
              <a:solidFill>
                <a:schemeClr val="accent1"/>
              </a:solidFill>
              <a:round/>
            </a:ln>
            <a:effectLst/>
          </c:spPr>
          <c:marker>
            <c:symbol val="none"/>
          </c:marker>
          <c:val>
            <c:numRef>
              <c:f>List2!$C$41:$AG$41</c:f>
              <c:numCache>
                <c:formatCode>###0</c:formatCode>
                <c:ptCount val="31"/>
                <c:pt idx="0">
                  <c:v>84</c:v>
                </c:pt>
                <c:pt idx="1">
                  <c:v>70</c:v>
                </c:pt>
                <c:pt idx="2">
                  <c:v>94</c:v>
                </c:pt>
                <c:pt idx="3">
                  <c:v>154</c:v>
                </c:pt>
                <c:pt idx="4">
                  <c:v>115</c:v>
                </c:pt>
                <c:pt idx="5">
                  <c:v>138</c:v>
                </c:pt>
                <c:pt idx="6">
                  <c:v>113</c:v>
                </c:pt>
                <c:pt idx="7">
                  <c:v>87</c:v>
                </c:pt>
                <c:pt idx="8">
                  <c:v>91</c:v>
                </c:pt>
                <c:pt idx="9">
                  <c:v>111</c:v>
                </c:pt>
                <c:pt idx="10">
                  <c:v>107</c:v>
                </c:pt>
                <c:pt idx="11">
                  <c:v>117</c:v>
                </c:pt>
                <c:pt idx="12">
                  <c:v>118</c:v>
                </c:pt>
                <c:pt idx="13">
                  <c:v>102</c:v>
                </c:pt>
                <c:pt idx="14">
                  <c:v>121</c:v>
                </c:pt>
                <c:pt idx="15">
                  <c:v>95</c:v>
                </c:pt>
                <c:pt idx="16">
                  <c:v>120</c:v>
                </c:pt>
                <c:pt idx="17">
                  <c:v>145</c:v>
                </c:pt>
                <c:pt idx="18">
                  <c:v>144</c:v>
                </c:pt>
                <c:pt idx="19">
                  <c:v>153</c:v>
                </c:pt>
                <c:pt idx="20">
                  <c:v>146</c:v>
                </c:pt>
                <c:pt idx="21">
                  <c:v>125</c:v>
                </c:pt>
                <c:pt idx="22">
                  <c:v>127</c:v>
                </c:pt>
                <c:pt idx="23">
                  <c:v>139</c:v>
                </c:pt>
                <c:pt idx="24">
                  <c:v>150</c:v>
                </c:pt>
                <c:pt idx="25">
                  <c:v>172</c:v>
                </c:pt>
                <c:pt idx="26">
                  <c:v>200</c:v>
                </c:pt>
                <c:pt idx="27">
                  <c:v>158</c:v>
                </c:pt>
                <c:pt idx="28">
                  <c:v>123</c:v>
                </c:pt>
                <c:pt idx="29">
                  <c:v>158</c:v>
                </c:pt>
                <c:pt idx="30">
                  <c:v>183</c:v>
                </c:pt>
              </c:numCache>
            </c:numRef>
          </c:val>
        </c:ser>
        <c:dLbls/>
        <c:dropLines>
          <c:spPr>
            <a:ln w="9525" cap="flat" cmpd="sng" algn="ctr">
              <a:solidFill>
                <a:schemeClr val="dk1">
                  <a:lumMod val="35000"/>
                  <a:lumOff val="65000"/>
                  <a:alpha val="33000"/>
                </a:schemeClr>
              </a:solidFill>
              <a:round/>
            </a:ln>
            <a:effectLst/>
          </c:spPr>
        </c:dropLines>
        <c:marker val="1"/>
        <c:axId val="46795008"/>
        <c:axId val="46809088"/>
      </c:lineChart>
      <c:catAx>
        <c:axId val="46795008"/>
        <c:scaling>
          <c:orientation val="minMax"/>
        </c:scaling>
        <c:delete val="1"/>
        <c:axPos val="b"/>
        <c:majorTickMark val="none"/>
        <c:tickLblPos val="none"/>
        <c:crossAx val="46809088"/>
        <c:crosses val="autoZero"/>
        <c:auto val="1"/>
        <c:lblAlgn val="ctr"/>
        <c:lblOffset val="100"/>
      </c:catAx>
      <c:valAx>
        <c:axId val="46809088"/>
        <c:scaling>
          <c:orientation val="minMax"/>
        </c:scaling>
        <c:axPos val="l"/>
        <c:numFmt formatCode="###0"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cs-CZ"/>
          </a:p>
        </c:txPr>
        <c:crossAx val="46795008"/>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chart>
  <c:spPr>
    <a:solidFill>
      <a:schemeClr val="lt1"/>
    </a:solidFill>
    <a:ln>
      <a:noFill/>
    </a:ln>
    <a:effectLst/>
  </c:spPr>
  <c:txPr>
    <a:bodyPr/>
    <a:lstStyle/>
    <a:p>
      <a:pPr>
        <a:defRPr/>
      </a:pPr>
      <a:endParaRPr lang="cs-CZ"/>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cs-CZ"/>
  <c:style val="1"/>
  <c:chart>
    <c:autoTitleDeleted val="1"/>
    <c:plotArea>
      <c:layout/>
      <c:scatterChart>
        <c:scatterStyle val="lineMarker"/>
        <c:ser>
          <c:idx val="0"/>
          <c:order val="0"/>
          <c:spPr>
            <a:ln w="19050" cap="rnd">
              <a:noFill/>
              <a:round/>
            </a:ln>
            <a:effectLst/>
          </c:spPr>
          <c:marker>
            <c:symbol val="circle"/>
            <c:size val="5"/>
            <c:spPr>
              <a:solidFill>
                <a:schemeClr val="dk1">
                  <a:tint val="88500"/>
                </a:schemeClr>
              </a:solidFill>
              <a:ln w="9525">
                <a:solidFill>
                  <a:schemeClr val="dk1">
                    <a:tint val="88500"/>
                  </a:schemeClr>
                </a:solidFill>
              </a:ln>
              <a:effectLst/>
            </c:spPr>
          </c:marker>
          <c:yVal>
            <c:numRef>
              <c:f>List1!$AE$32:$AE$131</c:f>
              <c:numCache>
                <c:formatCode>General</c:formatCode>
                <c:ptCount val="100"/>
                <c:pt idx="0">
                  <c:v>1</c:v>
                </c:pt>
                <c:pt idx="1">
                  <c:v>8</c:v>
                </c:pt>
                <c:pt idx="2">
                  <c:v>14</c:v>
                </c:pt>
                <c:pt idx="3">
                  <c:v>40</c:v>
                </c:pt>
                <c:pt idx="4">
                  <c:v>42</c:v>
                </c:pt>
                <c:pt idx="5">
                  <c:v>62</c:v>
                </c:pt>
                <c:pt idx="6">
                  <c:v>70</c:v>
                </c:pt>
                <c:pt idx="7">
                  <c:v>73</c:v>
                </c:pt>
                <c:pt idx="8">
                  <c:v>74</c:v>
                </c:pt>
                <c:pt idx="9">
                  <c:v>79</c:v>
                </c:pt>
                <c:pt idx="10">
                  <c:v>92</c:v>
                </c:pt>
                <c:pt idx="11">
                  <c:v>97</c:v>
                </c:pt>
                <c:pt idx="12">
                  <c:v>98</c:v>
                </c:pt>
                <c:pt idx="13">
                  <c:v>108</c:v>
                </c:pt>
                <c:pt idx="14">
                  <c:v>109</c:v>
                </c:pt>
                <c:pt idx="15">
                  <c:v>109</c:v>
                </c:pt>
                <c:pt idx="16">
                  <c:v>119</c:v>
                </c:pt>
                <c:pt idx="17">
                  <c:v>123</c:v>
                </c:pt>
                <c:pt idx="18">
                  <c:v>123</c:v>
                </c:pt>
                <c:pt idx="19">
                  <c:v>125</c:v>
                </c:pt>
                <c:pt idx="20">
                  <c:v>156</c:v>
                </c:pt>
                <c:pt idx="21">
                  <c:v>163</c:v>
                </c:pt>
                <c:pt idx="22">
                  <c:v>165</c:v>
                </c:pt>
                <c:pt idx="23">
                  <c:v>170</c:v>
                </c:pt>
                <c:pt idx="24">
                  <c:v>190</c:v>
                </c:pt>
                <c:pt idx="25">
                  <c:v>192</c:v>
                </c:pt>
                <c:pt idx="26">
                  <c:v>196</c:v>
                </c:pt>
                <c:pt idx="27">
                  <c:v>198</c:v>
                </c:pt>
                <c:pt idx="28">
                  <c:v>220</c:v>
                </c:pt>
                <c:pt idx="29">
                  <c:v>222</c:v>
                </c:pt>
                <c:pt idx="30">
                  <c:v>243</c:v>
                </c:pt>
                <c:pt idx="31">
                  <c:v>259</c:v>
                </c:pt>
                <c:pt idx="32">
                  <c:v>268</c:v>
                </c:pt>
                <c:pt idx="33">
                  <c:v>284</c:v>
                </c:pt>
                <c:pt idx="34">
                  <c:v>296</c:v>
                </c:pt>
                <c:pt idx="35">
                  <c:v>297</c:v>
                </c:pt>
                <c:pt idx="36">
                  <c:v>325</c:v>
                </c:pt>
                <c:pt idx="37">
                  <c:v>328</c:v>
                </c:pt>
                <c:pt idx="38">
                  <c:v>346</c:v>
                </c:pt>
                <c:pt idx="39">
                  <c:v>354</c:v>
                </c:pt>
                <c:pt idx="40">
                  <c:v>383</c:v>
                </c:pt>
                <c:pt idx="41">
                  <c:v>388</c:v>
                </c:pt>
                <c:pt idx="42">
                  <c:v>396</c:v>
                </c:pt>
                <c:pt idx="43">
                  <c:v>409</c:v>
                </c:pt>
                <c:pt idx="44">
                  <c:v>419</c:v>
                </c:pt>
                <c:pt idx="45">
                  <c:v>423</c:v>
                </c:pt>
                <c:pt idx="46">
                  <c:v>442</c:v>
                </c:pt>
                <c:pt idx="47">
                  <c:v>443</c:v>
                </c:pt>
                <c:pt idx="48">
                  <c:v>451</c:v>
                </c:pt>
                <c:pt idx="49">
                  <c:v>455</c:v>
                </c:pt>
                <c:pt idx="50">
                  <c:v>460</c:v>
                </c:pt>
                <c:pt idx="51">
                  <c:v>463</c:v>
                </c:pt>
                <c:pt idx="52">
                  <c:v>512</c:v>
                </c:pt>
                <c:pt idx="53">
                  <c:v>520</c:v>
                </c:pt>
                <c:pt idx="54">
                  <c:v>523</c:v>
                </c:pt>
                <c:pt idx="55">
                  <c:v>588</c:v>
                </c:pt>
                <c:pt idx="56">
                  <c:v>608</c:v>
                </c:pt>
                <c:pt idx="57">
                  <c:v>625</c:v>
                </c:pt>
                <c:pt idx="58">
                  <c:v>642</c:v>
                </c:pt>
                <c:pt idx="59">
                  <c:v>679</c:v>
                </c:pt>
                <c:pt idx="60">
                  <c:v>703</c:v>
                </c:pt>
                <c:pt idx="61">
                  <c:v>770</c:v>
                </c:pt>
                <c:pt idx="62">
                  <c:v>829</c:v>
                </c:pt>
                <c:pt idx="63">
                  <c:v>834</c:v>
                </c:pt>
                <c:pt idx="64">
                  <c:v>837</c:v>
                </c:pt>
                <c:pt idx="65">
                  <c:v>894</c:v>
                </c:pt>
                <c:pt idx="66">
                  <c:v>906</c:v>
                </c:pt>
                <c:pt idx="67">
                  <c:v>937</c:v>
                </c:pt>
                <c:pt idx="68">
                  <c:v>966</c:v>
                </c:pt>
                <c:pt idx="69">
                  <c:v>978</c:v>
                </c:pt>
                <c:pt idx="70">
                  <c:v>990</c:v>
                </c:pt>
                <c:pt idx="71">
                  <c:v>1021</c:v>
                </c:pt>
                <c:pt idx="72">
                  <c:v>1096</c:v>
                </c:pt>
                <c:pt idx="73">
                  <c:v>1140</c:v>
                </c:pt>
                <c:pt idx="74">
                  <c:v>1197</c:v>
                </c:pt>
                <c:pt idx="75">
                  <c:v>1211</c:v>
                </c:pt>
                <c:pt idx="76">
                  <c:v>1224</c:v>
                </c:pt>
                <c:pt idx="77">
                  <c:v>1250</c:v>
                </c:pt>
                <c:pt idx="78">
                  <c:v>1329</c:v>
                </c:pt>
                <c:pt idx="79">
                  <c:v>1519</c:v>
                </c:pt>
                <c:pt idx="80">
                  <c:v>1591</c:v>
                </c:pt>
                <c:pt idx="81">
                  <c:v>1686</c:v>
                </c:pt>
                <c:pt idx="82">
                  <c:v>2113</c:v>
                </c:pt>
                <c:pt idx="83">
                  <c:v>2179</c:v>
                </c:pt>
                <c:pt idx="84">
                  <c:v>2220</c:v>
                </c:pt>
                <c:pt idx="85">
                  <c:v>2639</c:v>
                </c:pt>
                <c:pt idx="86">
                  <c:v>2655</c:v>
                </c:pt>
                <c:pt idx="87">
                  <c:v>2728</c:v>
                </c:pt>
                <c:pt idx="88">
                  <c:v>4273</c:v>
                </c:pt>
                <c:pt idx="89">
                  <c:v>4540</c:v>
                </c:pt>
                <c:pt idx="90">
                  <c:v>4985</c:v>
                </c:pt>
                <c:pt idx="91">
                  <c:v>4993</c:v>
                </c:pt>
                <c:pt idx="92">
                  <c:v>5104</c:v>
                </c:pt>
                <c:pt idx="93">
                  <c:v>6073</c:v>
                </c:pt>
                <c:pt idx="94">
                  <c:v>6158</c:v>
                </c:pt>
                <c:pt idx="95">
                  <c:v>6330</c:v>
                </c:pt>
                <c:pt idx="96">
                  <c:v>6702</c:v>
                </c:pt>
              </c:numCache>
            </c:numRef>
          </c:yVal>
        </c:ser>
        <c:dLbls/>
        <c:axId val="46744704"/>
        <c:axId val="46746240"/>
      </c:scatterChart>
      <c:valAx>
        <c:axId val="46744704"/>
        <c:scaling>
          <c:orientation val="minMax"/>
          <c:max val="100"/>
          <c:min val="0"/>
        </c:scaling>
        <c:axPos val="b"/>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cs-CZ"/>
          </a:p>
        </c:txPr>
        <c:crossAx val="46746240"/>
        <c:crosses val="autoZero"/>
        <c:crossBetween val="midCat"/>
      </c:valAx>
      <c:valAx>
        <c:axId val="467462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cs-CZ"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cs-CZ"/>
          </a:p>
        </c:txPr>
        <c:crossAx val="46744704"/>
        <c:crosses val="autoZero"/>
        <c:crossBetween val="midCat"/>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cs-CZ"/>
    </a:p>
  </c:txPr>
  <c:externalData r:id="rId1"/>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0.03103</cdr:x>
      <cdr:y>0.8427</cdr:y>
    </cdr:from>
    <cdr:to>
      <cdr:x>1</cdr:x>
      <cdr:y>0.96255</cdr:y>
    </cdr:to>
    <cdr:sp macro="" textlink="">
      <cdr:nvSpPr>
        <cdr:cNvPr id="12" name="TextovéPole 11"/>
        <cdr:cNvSpPr txBox="1"/>
      </cdr:nvSpPr>
      <cdr:spPr>
        <a:xfrm xmlns:a="http://schemas.openxmlformats.org/drawingml/2006/main">
          <a:off x="330444" y="3214688"/>
          <a:ext cx="10320338"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cs-CZ"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8E35C-D52A-493A-8EB1-8D9D2E9048BD}" type="datetimeFigureOut">
              <a:rPr lang="cs-CZ" smtClean="0"/>
              <a:pPr/>
              <a:t>10.11.2015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97339-36B3-4A20-A525-FD340632CFCD}" type="slidenum">
              <a:rPr lang="cs-CZ" smtClean="0"/>
              <a:pPr/>
              <a:t>‹#›</a:t>
            </a:fld>
            <a:endParaRPr lang="cs-CZ"/>
          </a:p>
        </p:txBody>
      </p:sp>
    </p:spTree>
    <p:extLst>
      <p:ext uri="{BB962C8B-B14F-4D97-AF65-F5344CB8AC3E}">
        <p14:creationId xmlns:p14="http://schemas.microsoft.com/office/powerpoint/2010/main" xmlns="" val="273266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AA54EB7-786F-422C-9928-2D0B4ABD5CEC}" type="slidenum">
              <a:rPr lang="cs-CZ" smtClean="0"/>
              <a:pPr/>
              <a:t>9</a:t>
            </a:fld>
            <a:endParaRPr lang="cs-CZ"/>
          </a:p>
        </p:txBody>
      </p:sp>
    </p:spTree>
    <p:extLst>
      <p:ext uri="{BB962C8B-B14F-4D97-AF65-F5344CB8AC3E}">
        <p14:creationId xmlns:p14="http://schemas.microsoft.com/office/powerpoint/2010/main" xmlns="" val="424890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AA54EB7-786F-422C-9928-2D0B4ABD5CEC}" type="slidenum">
              <a:rPr lang="cs-CZ" smtClean="0"/>
              <a:pPr/>
              <a:t>18</a:t>
            </a:fld>
            <a:endParaRPr lang="cs-CZ"/>
          </a:p>
        </p:txBody>
      </p:sp>
    </p:spTree>
    <p:extLst>
      <p:ext uri="{BB962C8B-B14F-4D97-AF65-F5344CB8AC3E}">
        <p14:creationId xmlns:p14="http://schemas.microsoft.com/office/powerpoint/2010/main" xmlns="" val="377887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AA54EB7-786F-422C-9928-2D0B4ABD5CEC}" type="slidenum">
              <a:rPr lang="cs-CZ" smtClean="0"/>
              <a:pPr/>
              <a:t>20</a:t>
            </a:fld>
            <a:endParaRPr lang="cs-CZ"/>
          </a:p>
        </p:txBody>
      </p:sp>
    </p:spTree>
    <p:extLst>
      <p:ext uri="{BB962C8B-B14F-4D97-AF65-F5344CB8AC3E}">
        <p14:creationId xmlns:p14="http://schemas.microsoft.com/office/powerpoint/2010/main" xmlns="" val="313958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8E17A0E-A973-4488-9DE2-1F11B738EB35}" type="datetimeFigureOut">
              <a:rPr lang="cs-CZ" smtClean="0"/>
              <a:pPr/>
              <a:t>10.11.2015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1C4390-83E0-48E6-BD4C-42CCA2031777}" type="slidenum">
              <a:rPr lang="cs-CZ" smtClean="0"/>
              <a:pPr/>
              <a:t>‹#›</a:t>
            </a:fld>
            <a:endParaRPr lang="cs-CZ"/>
          </a:p>
        </p:txBody>
      </p:sp>
    </p:spTree>
    <p:extLst>
      <p:ext uri="{BB962C8B-B14F-4D97-AF65-F5344CB8AC3E}">
        <p14:creationId xmlns:p14="http://schemas.microsoft.com/office/powerpoint/2010/main" xmlns="" val="124594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8E17A0E-A973-4488-9DE2-1F11B738EB35}" type="datetimeFigureOut">
              <a:rPr lang="cs-CZ" smtClean="0"/>
              <a:pPr/>
              <a:t>10.11.2015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1C4390-83E0-48E6-BD4C-42CCA2031777}" type="slidenum">
              <a:rPr lang="cs-CZ" smtClean="0"/>
              <a:pPr/>
              <a:t>‹#›</a:t>
            </a:fld>
            <a:endParaRPr lang="cs-CZ"/>
          </a:p>
        </p:txBody>
      </p:sp>
    </p:spTree>
    <p:extLst>
      <p:ext uri="{BB962C8B-B14F-4D97-AF65-F5344CB8AC3E}">
        <p14:creationId xmlns:p14="http://schemas.microsoft.com/office/powerpoint/2010/main" xmlns="" val="163647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8E17A0E-A973-4488-9DE2-1F11B738EB35}" type="datetimeFigureOut">
              <a:rPr lang="cs-CZ" smtClean="0"/>
              <a:pPr/>
              <a:t>10.11.2015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1C4390-83E0-48E6-BD4C-42CCA2031777}" type="slidenum">
              <a:rPr lang="cs-CZ" smtClean="0"/>
              <a:pPr/>
              <a:t>‹#›</a:t>
            </a:fld>
            <a:endParaRPr lang="cs-CZ"/>
          </a:p>
        </p:txBody>
      </p:sp>
    </p:spTree>
    <p:extLst>
      <p:ext uri="{BB962C8B-B14F-4D97-AF65-F5344CB8AC3E}">
        <p14:creationId xmlns:p14="http://schemas.microsoft.com/office/powerpoint/2010/main" xmlns="" val="329746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8E17A0E-A973-4488-9DE2-1F11B738EB35}" type="datetimeFigureOut">
              <a:rPr lang="cs-CZ" smtClean="0"/>
              <a:pPr/>
              <a:t>10.11.2015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1C4390-83E0-48E6-BD4C-42CCA2031777}" type="slidenum">
              <a:rPr lang="cs-CZ" smtClean="0"/>
              <a:pPr/>
              <a:t>‹#›</a:t>
            </a:fld>
            <a:endParaRPr lang="cs-CZ"/>
          </a:p>
        </p:txBody>
      </p:sp>
    </p:spTree>
    <p:extLst>
      <p:ext uri="{BB962C8B-B14F-4D97-AF65-F5344CB8AC3E}">
        <p14:creationId xmlns:p14="http://schemas.microsoft.com/office/powerpoint/2010/main" xmlns="" val="312314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8E17A0E-A973-4488-9DE2-1F11B738EB35}" type="datetimeFigureOut">
              <a:rPr lang="cs-CZ" smtClean="0"/>
              <a:pPr/>
              <a:t>10.11.2015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1C4390-83E0-48E6-BD4C-42CCA2031777}" type="slidenum">
              <a:rPr lang="cs-CZ" smtClean="0"/>
              <a:pPr/>
              <a:t>‹#›</a:t>
            </a:fld>
            <a:endParaRPr lang="cs-CZ"/>
          </a:p>
        </p:txBody>
      </p:sp>
    </p:spTree>
    <p:extLst>
      <p:ext uri="{BB962C8B-B14F-4D97-AF65-F5344CB8AC3E}">
        <p14:creationId xmlns:p14="http://schemas.microsoft.com/office/powerpoint/2010/main" xmlns="" val="272172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8E17A0E-A973-4488-9DE2-1F11B738EB35}" type="datetimeFigureOut">
              <a:rPr lang="cs-CZ" smtClean="0"/>
              <a:pPr/>
              <a:t>10.11.2015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41C4390-83E0-48E6-BD4C-42CCA2031777}" type="slidenum">
              <a:rPr lang="cs-CZ" smtClean="0"/>
              <a:pPr/>
              <a:t>‹#›</a:t>
            </a:fld>
            <a:endParaRPr lang="cs-CZ"/>
          </a:p>
        </p:txBody>
      </p:sp>
    </p:spTree>
    <p:extLst>
      <p:ext uri="{BB962C8B-B14F-4D97-AF65-F5344CB8AC3E}">
        <p14:creationId xmlns:p14="http://schemas.microsoft.com/office/powerpoint/2010/main" xmlns="" val="3047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8E17A0E-A973-4488-9DE2-1F11B738EB35}" type="datetimeFigureOut">
              <a:rPr lang="cs-CZ" smtClean="0"/>
              <a:pPr/>
              <a:t>10.11.2015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41C4390-83E0-48E6-BD4C-42CCA2031777}" type="slidenum">
              <a:rPr lang="cs-CZ" smtClean="0"/>
              <a:pPr/>
              <a:t>‹#›</a:t>
            </a:fld>
            <a:endParaRPr lang="cs-CZ"/>
          </a:p>
        </p:txBody>
      </p:sp>
    </p:spTree>
    <p:extLst>
      <p:ext uri="{BB962C8B-B14F-4D97-AF65-F5344CB8AC3E}">
        <p14:creationId xmlns:p14="http://schemas.microsoft.com/office/powerpoint/2010/main" xmlns="" val="327149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8E17A0E-A973-4488-9DE2-1F11B738EB35}" type="datetimeFigureOut">
              <a:rPr lang="cs-CZ" smtClean="0"/>
              <a:pPr/>
              <a:t>10.11.2015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41C4390-83E0-48E6-BD4C-42CCA2031777}" type="slidenum">
              <a:rPr lang="cs-CZ" smtClean="0"/>
              <a:pPr/>
              <a:t>‹#›</a:t>
            </a:fld>
            <a:endParaRPr lang="cs-CZ"/>
          </a:p>
        </p:txBody>
      </p:sp>
    </p:spTree>
    <p:extLst>
      <p:ext uri="{BB962C8B-B14F-4D97-AF65-F5344CB8AC3E}">
        <p14:creationId xmlns:p14="http://schemas.microsoft.com/office/powerpoint/2010/main" xmlns="" val="108227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8E17A0E-A973-4488-9DE2-1F11B738EB35}" type="datetimeFigureOut">
              <a:rPr lang="cs-CZ" smtClean="0"/>
              <a:pPr/>
              <a:t>10.11.2015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41C4390-83E0-48E6-BD4C-42CCA2031777}" type="slidenum">
              <a:rPr lang="cs-CZ" smtClean="0"/>
              <a:pPr/>
              <a:t>‹#›</a:t>
            </a:fld>
            <a:endParaRPr lang="cs-CZ"/>
          </a:p>
        </p:txBody>
      </p:sp>
    </p:spTree>
    <p:extLst>
      <p:ext uri="{BB962C8B-B14F-4D97-AF65-F5344CB8AC3E}">
        <p14:creationId xmlns:p14="http://schemas.microsoft.com/office/powerpoint/2010/main" xmlns="" val="223806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8E17A0E-A973-4488-9DE2-1F11B738EB35}" type="datetimeFigureOut">
              <a:rPr lang="cs-CZ" smtClean="0"/>
              <a:pPr/>
              <a:t>10.11.2015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41C4390-83E0-48E6-BD4C-42CCA2031777}" type="slidenum">
              <a:rPr lang="cs-CZ" smtClean="0"/>
              <a:pPr/>
              <a:t>‹#›</a:t>
            </a:fld>
            <a:endParaRPr lang="cs-CZ"/>
          </a:p>
        </p:txBody>
      </p:sp>
    </p:spTree>
    <p:extLst>
      <p:ext uri="{BB962C8B-B14F-4D97-AF65-F5344CB8AC3E}">
        <p14:creationId xmlns:p14="http://schemas.microsoft.com/office/powerpoint/2010/main" xmlns="" val="329172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8E17A0E-A973-4488-9DE2-1F11B738EB35}" type="datetimeFigureOut">
              <a:rPr lang="cs-CZ" smtClean="0"/>
              <a:pPr/>
              <a:t>10.11.2015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41C4390-83E0-48E6-BD4C-42CCA2031777}" type="slidenum">
              <a:rPr lang="cs-CZ" smtClean="0"/>
              <a:pPr/>
              <a:t>‹#›</a:t>
            </a:fld>
            <a:endParaRPr lang="cs-CZ"/>
          </a:p>
        </p:txBody>
      </p:sp>
    </p:spTree>
    <p:extLst>
      <p:ext uri="{BB962C8B-B14F-4D97-AF65-F5344CB8AC3E}">
        <p14:creationId xmlns:p14="http://schemas.microsoft.com/office/powerpoint/2010/main" xmlns="" val="228119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17A0E-A973-4488-9DE2-1F11B738EB35}" type="datetimeFigureOut">
              <a:rPr lang="cs-CZ" smtClean="0"/>
              <a:pPr/>
              <a:t>10.11.2015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C4390-83E0-48E6-BD4C-42CCA2031777}" type="slidenum">
              <a:rPr lang="cs-CZ" smtClean="0"/>
              <a:pPr/>
              <a:t>‹#›</a:t>
            </a:fld>
            <a:endParaRPr lang="cs-CZ"/>
          </a:p>
        </p:txBody>
      </p:sp>
    </p:spTree>
    <p:extLst>
      <p:ext uri="{BB962C8B-B14F-4D97-AF65-F5344CB8AC3E}">
        <p14:creationId xmlns:p14="http://schemas.microsoft.com/office/powerpoint/2010/main" xmlns="" val="1047054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a:xfrm>
            <a:off x="5821251" y="785610"/>
            <a:ext cx="5851811" cy="867930"/>
          </a:xfrm>
          <a:prstGeom prst="rect">
            <a:avLst/>
          </a:prstGeom>
        </p:spPr>
        <p:txBody>
          <a:bodyPr wrap="square">
            <a:spAutoFit/>
          </a:bodyPr>
          <a:lstStyle/>
          <a:p>
            <a:r>
              <a:rPr lang="pl-PL" sz="2800" dirty="0" smtClean="0">
                <a:solidFill>
                  <a:schemeClr val="tx1">
                    <a:lumMod val="85000"/>
                    <a:lumOff val="15000"/>
                  </a:schemeClr>
                </a:solidFill>
                <a:latin typeface="Arial" panose="020B0604020202020204" pitchFamily="34" charset="0"/>
              </a:rPr>
              <a:t>POL 505 Teorie </a:t>
            </a:r>
            <a:r>
              <a:rPr lang="pl-PL" sz="2800" dirty="0">
                <a:solidFill>
                  <a:schemeClr val="tx1">
                    <a:lumMod val="85000"/>
                    <a:lumOff val="15000"/>
                  </a:schemeClr>
                </a:solidFill>
                <a:latin typeface="Arial" panose="020B0604020202020204" pitchFamily="34" charset="0"/>
              </a:rPr>
              <a:t>a koncepty politického </a:t>
            </a:r>
            <a:r>
              <a:rPr lang="pl-PL" sz="2800" dirty="0" smtClean="0">
                <a:solidFill>
                  <a:schemeClr val="tx1">
                    <a:lumMod val="85000"/>
                    <a:lumOff val="15000"/>
                  </a:schemeClr>
                </a:solidFill>
                <a:latin typeface="Arial" panose="020B0604020202020204" pitchFamily="34" charset="0"/>
              </a:rPr>
              <a:t>marketingu, 10/11/2015</a:t>
            </a:r>
            <a:endParaRPr lang="cs-CZ" sz="2800" dirty="0">
              <a:solidFill>
                <a:schemeClr val="tx1">
                  <a:lumMod val="85000"/>
                  <a:lumOff val="15000"/>
                </a:schemeClr>
              </a:solidFill>
            </a:endParaRPr>
          </a:p>
        </p:txBody>
      </p:sp>
      <p:sp>
        <p:nvSpPr>
          <p:cNvPr id="6" name="TextovéPole 5"/>
          <p:cNvSpPr txBox="1"/>
          <p:nvPr/>
        </p:nvSpPr>
        <p:spPr>
          <a:xfrm>
            <a:off x="6166143" y="1903941"/>
            <a:ext cx="5162026" cy="954107"/>
          </a:xfrm>
          <a:prstGeom prst="rect">
            <a:avLst/>
          </a:prstGeom>
          <a:noFill/>
        </p:spPr>
        <p:txBody>
          <a:bodyPr wrap="square" rtlCol="0">
            <a:spAutoFit/>
          </a:bodyPr>
          <a:lstStyle/>
          <a:p>
            <a:pPr algn="ctr"/>
            <a:r>
              <a:rPr lang="cs-CZ" sz="2800" dirty="0" smtClean="0">
                <a:solidFill>
                  <a:schemeClr val="tx1">
                    <a:lumMod val="85000"/>
                    <a:lumOff val="15000"/>
                  </a:schemeClr>
                </a:solidFill>
              </a:rPr>
              <a:t>Alena Macková (amackova@fss.muni.cz)</a:t>
            </a:r>
            <a:endParaRPr lang="cs-CZ" sz="2800" dirty="0">
              <a:solidFill>
                <a:schemeClr val="tx1">
                  <a:lumMod val="85000"/>
                  <a:lumOff val="15000"/>
                </a:schemeClr>
              </a:solidFill>
            </a:endParaRPr>
          </a:p>
        </p:txBody>
      </p:sp>
      <p:pic>
        <p:nvPicPr>
          <p:cNvPr id="1026" name="Picture 2" descr="http://www.shcp.edu/wp-content/uploads/2015/01/new-medi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684" y="215747"/>
            <a:ext cx="4938079" cy="45108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Nadpis 1"/>
          <p:cNvSpPr txBox="1">
            <a:spLocks/>
          </p:cNvSpPr>
          <p:nvPr/>
        </p:nvSpPr>
        <p:spPr>
          <a:xfrm>
            <a:off x="368684" y="4481848"/>
            <a:ext cx="11823316" cy="20348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b="1" dirty="0" smtClean="0">
                <a:solidFill>
                  <a:schemeClr val="tx1">
                    <a:lumMod val="85000"/>
                    <a:lumOff val="15000"/>
                  </a:schemeClr>
                </a:solidFill>
              </a:rPr>
              <a:t>Nová média </a:t>
            </a:r>
            <a:br>
              <a:rPr lang="cs-CZ" b="1" dirty="0" smtClean="0">
                <a:solidFill>
                  <a:schemeClr val="tx1">
                    <a:lumMod val="85000"/>
                    <a:lumOff val="15000"/>
                  </a:schemeClr>
                </a:solidFill>
              </a:rPr>
            </a:br>
            <a:r>
              <a:rPr lang="cs-CZ" b="1" dirty="0" smtClean="0">
                <a:solidFill>
                  <a:schemeClr val="tx1">
                    <a:lumMod val="85000"/>
                    <a:lumOff val="15000"/>
                  </a:schemeClr>
                </a:solidFill>
              </a:rPr>
              <a:t>v politickém marketingu</a:t>
            </a:r>
            <a:endParaRPr lang="cs-CZ" b="1" dirty="0">
              <a:solidFill>
                <a:schemeClr val="tx1">
                  <a:lumMod val="85000"/>
                  <a:lumOff val="15000"/>
                </a:schemeClr>
              </a:solidFill>
            </a:endParaRPr>
          </a:p>
        </p:txBody>
      </p:sp>
    </p:spTree>
    <p:extLst>
      <p:ext uri="{BB962C8B-B14F-4D97-AF65-F5344CB8AC3E}">
        <p14:creationId xmlns:p14="http://schemas.microsoft.com/office/powerpoint/2010/main" xmlns="" val="2733030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tx1">
                    <a:lumMod val="85000"/>
                    <a:lumOff val="15000"/>
                  </a:schemeClr>
                </a:solidFill>
              </a:rPr>
              <a:t>POLITICI NA SÍTI – VOLBY 2013</a:t>
            </a:r>
            <a:endParaRPr lang="cs-CZ" b="1" dirty="0">
              <a:solidFill>
                <a:schemeClr val="tx1">
                  <a:lumMod val="85000"/>
                  <a:lumOff val="15000"/>
                </a:schemeClr>
              </a:solidFill>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xmlns="" val="152379146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Obrázek 4"/>
          <p:cNvPicPr>
            <a:picLocks noChangeAspect="1"/>
          </p:cNvPicPr>
          <p:nvPr/>
        </p:nvPicPr>
        <p:blipFill>
          <a:blip r:embed="rId3" cstate="print"/>
          <a:stretch>
            <a:fillRect/>
          </a:stretch>
        </p:blipFill>
        <p:spPr>
          <a:xfrm>
            <a:off x="7713170" y="1825625"/>
            <a:ext cx="3774784" cy="2480183"/>
          </a:xfrm>
          <a:prstGeom prst="rect">
            <a:avLst/>
          </a:prstGeom>
        </p:spPr>
      </p:pic>
      <p:cxnSp>
        <p:nvCxnSpPr>
          <p:cNvPr id="6" name="Přímá spojnice se šipkou 5"/>
          <p:cNvCxnSpPr/>
          <p:nvPr/>
        </p:nvCxnSpPr>
        <p:spPr>
          <a:xfrm flipV="1">
            <a:off x="6871317" y="3998261"/>
            <a:ext cx="1518081" cy="751292"/>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2991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endParaRPr lang="cs-CZ" dirty="0"/>
          </a:p>
        </p:txBody>
      </p:sp>
      <p:sp>
        <p:nvSpPr>
          <p:cNvPr id="3" name="Zástupný symbol pro obsah 2"/>
          <p:cNvSpPr>
            <a:spLocks noGrp="1"/>
          </p:cNvSpPr>
          <p:nvPr>
            <p:ph idx="1"/>
          </p:nvPr>
        </p:nvSpPr>
        <p:spPr>
          <a:xfrm>
            <a:off x="540913" y="1390918"/>
            <a:ext cx="11191741" cy="4786045"/>
          </a:xfrm>
        </p:spPr>
        <p:txBody>
          <a:bodyPr/>
          <a:lstStyle/>
          <a:p>
            <a:pPr marL="457200" lvl="1" indent="0">
              <a:buNone/>
            </a:pPr>
            <a:endParaRPr lang="cs-CZ" i="1" dirty="0" smtClean="0"/>
          </a:p>
          <a:p>
            <a:pPr marL="457200" lvl="1" indent="0">
              <a:buNone/>
            </a:pPr>
            <a:r>
              <a:rPr lang="cs-CZ" i="1" dirty="0" smtClean="0"/>
              <a:t>V </a:t>
            </a:r>
            <a:r>
              <a:rPr lang="cs-CZ" i="1" dirty="0"/>
              <a:t>životě bych </a:t>
            </a:r>
            <a:r>
              <a:rPr lang="cs-CZ" i="1" dirty="0" err="1"/>
              <a:t>Facebook</a:t>
            </a:r>
            <a:r>
              <a:rPr lang="cs-CZ" i="1" dirty="0"/>
              <a:t> neměla, kdybych nebyla politik. Hrozný, co</a:t>
            </a:r>
            <a:r>
              <a:rPr lang="cs-CZ" i="1" dirty="0" smtClean="0"/>
              <a:t>?</a:t>
            </a:r>
          </a:p>
          <a:p>
            <a:pPr marL="457200" lvl="1" indent="0">
              <a:buNone/>
            </a:pPr>
            <a:endParaRPr lang="cs-CZ" i="1" dirty="0"/>
          </a:p>
          <a:p>
            <a:pPr marL="457200" lvl="1" indent="0">
              <a:buNone/>
            </a:pPr>
            <a:r>
              <a:rPr lang="cs-CZ" i="1" dirty="0" smtClean="0"/>
              <a:t>…říkám </a:t>
            </a:r>
            <a:r>
              <a:rPr lang="cs-CZ" i="1" dirty="0"/>
              <a:t>si, tak se na to podívám a otevřel jsem si a zaregistroval jsem se a...a v zásadě jsem usoudil, že to je dobrá platforma pro politika tak, aby komunikoval s tou veřejností jiným způsobem, než je v té dané době a v té dané chvíli bylo obvyklé. </a:t>
            </a:r>
            <a:endParaRPr lang="cs-CZ" i="1" dirty="0" smtClean="0"/>
          </a:p>
          <a:p>
            <a:pPr marL="457200" lvl="1" indent="0">
              <a:buNone/>
            </a:pPr>
            <a:endParaRPr lang="cs-CZ" i="1" dirty="0"/>
          </a:p>
          <a:p>
            <a:pPr marL="457200" lvl="1" indent="0">
              <a:buNone/>
            </a:pPr>
            <a:r>
              <a:rPr lang="cs-CZ" i="1" dirty="0"/>
              <a:t>Tak já jsem na </a:t>
            </a:r>
            <a:r>
              <a:rPr lang="cs-CZ" i="1" dirty="0" err="1"/>
              <a:t>facebooku</a:t>
            </a:r>
            <a:r>
              <a:rPr lang="cs-CZ" i="1" dirty="0"/>
              <a:t> od roku 2010. Musím říct, že jsem to nepřijímala příliš nadšeně. Je to spojené s volební kampaní, kterou v roce 2010 udělala </a:t>
            </a:r>
            <a:r>
              <a:rPr lang="cs-CZ" i="1" dirty="0" smtClean="0"/>
              <a:t>strana </a:t>
            </a:r>
            <a:r>
              <a:rPr lang="cs-CZ" i="1" dirty="0"/>
              <a:t>do poslanecké sněmovny, kdy v rámci volebního štábu nám řekli, že prostě všichni  musíme mít </a:t>
            </a:r>
            <a:r>
              <a:rPr lang="cs-CZ" i="1" dirty="0" err="1"/>
              <a:t>facebookové</a:t>
            </a:r>
            <a:r>
              <a:rPr lang="cs-CZ" i="1" dirty="0"/>
              <a:t> profily.</a:t>
            </a:r>
            <a:endParaRPr lang="cs-CZ" dirty="0"/>
          </a:p>
        </p:txBody>
      </p:sp>
    </p:spTree>
    <p:extLst>
      <p:ext uri="{BB962C8B-B14F-4D97-AF65-F5344CB8AC3E}">
        <p14:creationId xmlns:p14="http://schemas.microsoft.com/office/powerpoint/2010/main" xmlns="" val="1014222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endParaRPr lang="cs-CZ" dirty="0"/>
          </a:p>
        </p:txBody>
      </p:sp>
      <p:sp>
        <p:nvSpPr>
          <p:cNvPr id="3" name="Zástupný symbol pro obsah 2"/>
          <p:cNvSpPr>
            <a:spLocks noGrp="1"/>
          </p:cNvSpPr>
          <p:nvPr>
            <p:ph idx="1"/>
          </p:nvPr>
        </p:nvSpPr>
        <p:spPr>
          <a:xfrm>
            <a:off x="631065" y="1390918"/>
            <a:ext cx="10921284" cy="5112913"/>
          </a:xfrm>
        </p:spPr>
        <p:txBody>
          <a:bodyPr/>
          <a:lstStyle/>
          <a:p>
            <a:r>
              <a:rPr lang="cs-CZ" dirty="0" err="1" smtClean="0">
                <a:solidFill>
                  <a:schemeClr val="tx1">
                    <a:lumMod val="85000"/>
                    <a:lumOff val="15000"/>
                  </a:schemeClr>
                </a:solidFill>
              </a:rPr>
              <a:t>Facebook</a:t>
            </a:r>
            <a:r>
              <a:rPr lang="cs-CZ" dirty="0" smtClean="0">
                <a:solidFill>
                  <a:schemeClr val="tx1">
                    <a:lumMod val="85000"/>
                    <a:lumOff val="15000"/>
                  </a:schemeClr>
                </a:solidFill>
              </a:rPr>
              <a:t> vs. </a:t>
            </a:r>
            <a:r>
              <a:rPr lang="cs-CZ" dirty="0" err="1" smtClean="0">
                <a:solidFill>
                  <a:schemeClr val="tx1">
                    <a:lumMod val="85000"/>
                    <a:lumOff val="15000"/>
                  </a:schemeClr>
                </a:solidFill>
              </a:rPr>
              <a:t>Twitter</a:t>
            </a:r>
            <a:endParaRPr lang="cs-CZ" dirty="0" smtClean="0">
              <a:solidFill>
                <a:schemeClr val="tx1">
                  <a:lumMod val="85000"/>
                  <a:lumOff val="15000"/>
                </a:schemeClr>
              </a:solidFill>
            </a:endParaRPr>
          </a:p>
          <a:p>
            <a:pPr marL="0" indent="0">
              <a:buNone/>
            </a:pPr>
            <a:r>
              <a:rPr lang="cs-CZ" i="1" dirty="0">
                <a:solidFill>
                  <a:schemeClr val="tx1">
                    <a:lumMod val="85000"/>
                    <a:lumOff val="15000"/>
                  </a:schemeClr>
                </a:solidFill>
              </a:rPr>
              <a:t>	</a:t>
            </a:r>
            <a:r>
              <a:rPr lang="cs-CZ" sz="2400" i="1" dirty="0" smtClean="0">
                <a:solidFill>
                  <a:schemeClr val="tx1">
                    <a:lumMod val="85000"/>
                    <a:lumOff val="15000"/>
                  </a:schemeClr>
                </a:solidFill>
              </a:rPr>
              <a:t>U </a:t>
            </a:r>
            <a:r>
              <a:rPr lang="cs-CZ" sz="2400" i="1" dirty="0">
                <a:solidFill>
                  <a:schemeClr val="tx1">
                    <a:lumMod val="85000"/>
                    <a:lumOff val="15000"/>
                  </a:schemeClr>
                </a:solidFill>
              </a:rPr>
              <a:t>nás prostě existuje ta síla toho </a:t>
            </a:r>
            <a:r>
              <a:rPr lang="cs-CZ" sz="2400" i="1" dirty="0" err="1">
                <a:solidFill>
                  <a:schemeClr val="tx1">
                    <a:lumMod val="85000"/>
                    <a:lumOff val="15000"/>
                  </a:schemeClr>
                </a:solidFill>
              </a:rPr>
              <a:t>facebooku</a:t>
            </a:r>
            <a:r>
              <a:rPr lang="cs-CZ" sz="2400" i="1" dirty="0">
                <a:solidFill>
                  <a:schemeClr val="tx1">
                    <a:lumMod val="85000"/>
                    <a:lumOff val="15000"/>
                  </a:schemeClr>
                </a:solidFill>
              </a:rPr>
              <a:t>, takže teďka vnímám to, </a:t>
            </a:r>
            <a:r>
              <a:rPr lang="cs-CZ" sz="2400" i="1" dirty="0" smtClean="0">
                <a:solidFill>
                  <a:schemeClr val="tx1">
                    <a:lumMod val="85000"/>
                    <a:lumOff val="15000"/>
                  </a:schemeClr>
                </a:solidFill>
              </a:rPr>
              <a:t>že </a:t>
            </a:r>
            <a:r>
              <a:rPr lang="cs-CZ" sz="2400" i="1" dirty="0">
                <a:solidFill>
                  <a:schemeClr val="tx1">
                    <a:lumMod val="85000"/>
                    <a:lumOff val="15000"/>
                  </a:schemeClr>
                </a:solidFill>
              </a:rPr>
              <a:t>je </a:t>
            </a:r>
            <a:r>
              <a:rPr lang="cs-CZ" sz="2400" i="1" dirty="0" smtClean="0">
                <a:solidFill>
                  <a:schemeClr val="tx1">
                    <a:lumMod val="85000"/>
                    <a:lumOff val="15000"/>
                  </a:schemeClr>
                </a:solidFill>
              </a:rPr>
              <a:t>	důležitější </a:t>
            </a:r>
            <a:r>
              <a:rPr lang="cs-CZ" sz="2400" i="1" dirty="0">
                <a:solidFill>
                  <a:schemeClr val="tx1">
                    <a:lumMod val="85000"/>
                    <a:lumOff val="15000"/>
                  </a:schemeClr>
                </a:solidFill>
              </a:rPr>
              <a:t>ten </a:t>
            </a:r>
            <a:r>
              <a:rPr lang="cs-CZ" sz="2400" i="1" dirty="0" err="1">
                <a:solidFill>
                  <a:schemeClr val="tx1">
                    <a:lumMod val="85000"/>
                    <a:lumOff val="15000"/>
                  </a:schemeClr>
                </a:solidFill>
              </a:rPr>
              <a:t>facebook</a:t>
            </a:r>
            <a:r>
              <a:rPr lang="cs-CZ" sz="2400" i="1" dirty="0">
                <a:solidFill>
                  <a:schemeClr val="tx1">
                    <a:lumMod val="85000"/>
                    <a:lumOff val="15000"/>
                  </a:schemeClr>
                </a:solidFill>
              </a:rPr>
              <a:t>. Možná se to změní. </a:t>
            </a:r>
            <a:endParaRPr lang="cs-CZ" sz="2400" i="1" dirty="0" smtClean="0">
              <a:solidFill>
                <a:schemeClr val="tx1">
                  <a:lumMod val="85000"/>
                  <a:lumOff val="15000"/>
                </a:schemeClr>
              </a:solidFill>
            </a:endParaRPr>
          </a:p>
          <a:p>
            <a:pPr marL="0" indent="0">
              <a:buNone/>
            </a:pPr>
            <a:endParaRPr lang="cs-CZ" sz="2400" i="1" dirty="0">
              <a:solidFill>
                <a:schemeClr val="tx1">
                  <a:lumMod val="85000"/>
                  <a:lumOff val="15000"/>
                </a:schemeClr>
              </a:solidFill>
            </a:endParaRPr>
          </a:p>
          <a:p>
            <a:r>
              <a:rPr lang="cs-CZ" dirty="0">
                <a:solidFill>
                  <a:schemeClr val="tx1">
                    <a:lumMod val="85000"/>
                    <a:lumOff val="15000"/>
                  </a:schemeClr>
                </a:solidFill>
              </a:rPr>
              <a:t>Osobní stránka vs. </a:t>
            </a:r>
            <a:r>
              <a:rPr lang="cs-CZ" dirty="0" smtClean="0">
                <a:solidFill>
                  <a:schemeClr val="tx1">
                    <a:lumMod val="85000"/>
                    <a:lumOff val="15000"/>
                  </a:schemeClr>
                </a:solidFill>
              </a:rPr>
              <a:t>profil</a:t>
            </a:r>
          </a:p>
          <a:p>
            <a:pPr marL="0" indent="0">
              <a:buNone/>
            </a:pPr>
            <a:r>
              <a:rPr lang="cs-CZ" sz="2400" i="1" dirty="0" smtClean="0">
                <a:solidFill>
                  <a:schemeClr val="tx1">
                    <a:lumMod val="85000"/>
                    <a:lumOff val="15000"/>
                  </a:schemeClr>
                </a:solidFill>
              </a:rPr>
              <a:t>	Ten </a:t>
            </a:r>
            <a:r>
              <a:rPr lang="cs-CZ" sz="2400" i="1" dirty="0">
                <a:solidFill>
                  <a:schemeClr val="tx1">
                    <a:lumMod val="85000"/>
                    <a:lumOff val="15000"/>
                  </a:schemeClr>
                </a:solidFill>
              </a:rPr>
              <a:t>motiv je poměrně jednoduchý. Já si myslím, že není dobré, aby se směšovaly </a:t>
            </a:r>
            <a:r>
              <a:rPr lang="cs-CZ" sz="2400" i="1" dirty="0" smtClean="0">
                <a:solidFill>
                  <a:schemeClr val="tx1">
                    <a:lumMod val="85000"/>
                    <a:lumOff val="15000"/>
                  </a:schemeClr>
                </a:solidFill>
              </a:rPr>
              <a:t>	stránky </a:t>
            </a:r>
            <a:r>
              <a:rPr lang="cs-CZ" sz="2400" i="1" dirty="0">
                <a:solidFill>
                  <a:schemeClr val="tx1">
                    <a:lumMod val="85000"/>
                    <a:lumOff val="15000"/>
                  </a:schemeClr>
                </a:solidFill>
              </a:rPr>
              <a:t>osobní s politickými</a:t>
            </a:r>
            <a:r>
              <a:rPr lang="cs-CZ" sz="2400" i="1" dirty="0" smtClean="0">
                <a:solidFill>
                  <a:schemeClr val="tx1">
                    <a:lumMod val="85000"/>
                    <a:lumOff val="15000"/>
                  </a:schemeClr>
                </a:solidFill>
              </a:rPr>
              <a:t>.</a:t>
            </a:r>
          </a:p>
          <a:p>
            <a:pPr marL="0" indent="0">
              <a:buNone/>
            </a:pPr>
            <a:r>
              <a:rPr lang="cs-CZ" sz="2400" i="1" dirty="0" smtClean="0">
                <a:solidFill>
                  <a:schemeClr val="tx1">
                    <a:lumMod val="85000"/>
                    <a:lumOff val="15000"/>
                  </a:schemeClr>
                </a:solidFill>
              </a:rPr>
              <a:t>	</a:t>
            </a:r>
          </a:p>
          <a:p>
            <a:pPr marL="0" indent="0">
              <a:buNone/>
            </a:pPr>
            <a:r>
              <a:rPr lang="cs-CZ" sz="2400" i="1" dirty="0">
                <a:solidFill>
                  <a:schemeClr val="tx1">
                    <a:lumMod val="85000"/>
                    <a:lumOff val="15000"/>
                  </a:schemeClr>
                </a:solidFill>
              </a:rPr>
              <a:t>	</a:t>
            </a:r>
            <a:r>
              <a:rPr lang="cs-CZ" sz="2400" i="1" dirty="0" smtClean="0">
                <a:solidFill>
                  <a:schemeClr val="tx1">
                    <a:lumMod val="85000"/>
                    <a:lumOff val="15000"/>
                  </a:schemeClr>
                </a:solidFill>
              </a:rPr>
              <a:t>Já </a:t>
            </a:r>
            <a:r>
              <a:rPr lang="cs-CZ" sz="2400" i="1" dirty="0">
                <a:solidFill>
                  <a:schemeClr val="tx1">
                    <a:lumMod val="85000"/>
                    <a:lumOff val="15000"/>
                  </a:schemeClr>
                </a:solidFill>
              </a:rPr>
              <a:t>jak mám ten osobní profil...přece jenom, aby se ty...potencionální voliči nebo </a:t>
            </a:r>
            <a:r>
              <a:rPr lang="cs-CZ" sz="2400" i="1" dirty="0" smtClean="0">
                <a:solidFill>
                  <a:schemeClr val="tx1">
                    <a:lumMod val="85000"/>
                    <a:lumOff val="15000"/>
                  </a:schemeClr>
                </a:solidFill>
              </a:rPr>
              <a:t>	lidé</a:t>
            </a:r>
            <a:r>
              <a:rPr lang="cs-CZ" sz="2400" i="1" dirty="0">
                <a:solidFill>
                  <a:schemeClr val="tx1">
                    <a:lumMod val="85000"/>
                    <a:lumOff val="15000"/>
                  </a:schemeClr>
                </a:solidFill>
              </a:rPr>
              <a:t>, to už je jedno...o mně dozvěděli poměrně co nejvíce... Já jsem se jako </a:t>
            </a:r>
            <a:r>
              <a:rPr lang="cs-CZ" sz="2400" i="1" dirty="0" smtClean="0">
                <a:solidFill>
                  <a:schemeClr val="tx1">
                    <a:lumMod val="85000"/>
                    <a:lumOff val="15000"/>
                  </a:schemeClr>
                </a:solidFill>
              </a:rPr>
              <a:t>	pokoušel </a:t>
            </a:r>
            <a:r>
              <a:rPr lang="cs-CZ" sz="2400" i="1" dirty="0">
                <a:solidFill>
                  <a:schemeClr val="tx1">
                    <a:lumMod val="85000"/>
                    <a:lumOff val="15000"/>
                  </a:schemeClr>
                </a:solidFill>
              </a:rPr>
              <a:t>dělat i tu stránku jako, co tam mají i ostatní jaksi politici...</a:t>
            </a:r>
            <a:endParaRPr lang="cs-CZ" sz="2400" dirty="0" smtClean="0">
              <a:solidFill>
                <a:schemeClr val="tx1">
                  <a:lumMod val="85000"/>
                  <a:lumOff val="15000"/>
                </a:schemeClr>
              </a:solidFill>
            </a:endParaRPr>
          </a:p>
          <a:p>
            <a:endParaRPr lang="cs-CZ" sz="2400" dirty="0"/>
          </a:p>
        </p:txBody>
      </p:sp>
    </p:spTree>
    <p:extLst>
      <p:ext uri="{BB962C8B-B14F-4D97-AF65-F5344CB8AC3E}">
        <p14:creationId xmlns:p14="http://schemas.microsoft.com/office/powerpoint/2010/main" xmlns="" val="1403612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endParaRPr lang="cs-CZ" dirty="0"/>
          </a:p>
        </p:txBody>
      </p:sp>
      <p:sp>
        <p:nvSpPr>
          <p:cNvPr id="3" name="Zástupný symbol pro obsah 2"/>
          <p:cNvSpPr>
            <a:spLocks noGrp="1"/>
          </p:cNvSpPr>
          <p:nvPr>
            <p:ph idx="1"/>
          </p:nvPr>
        </p:nvSpPr>
        <p:spPr>
          <a:xfrm>
            <a:off x="708338" y="1558344"/>
            <a:ext cx="10908406" cy="4829577"/>
          </a:xfrm>
        </p:spPr>
        <p:txBody>
          <a:bodyPr>
            <a:normAutofit lnSpcReduction="10000"/>
          </a:bodyPr>
          <a:lstStyle/>
          <a:p>
            <a:r>
              <a:rPr lang="cs-CZ" dirty="0" smtClean="0">
                <a:solidFill>
                  <a:schemeClr val="tx1">
                    <a:lumMod val="85000"/>
                    <a:lumOff val="15000"/>
                  </a:schemeClr>
                </a:solidFill>
              </a:rPr>
              <a:t>Formálnost vs. neformálnost</a:t>
            </a:r>
          </a:p>
          <a:p>
            <a:pPr marL="0" indent="0">
              <a:buNone/>
            </a:pPr>
            <a:r>
              <a:rPr lang="cs-CZ" i="1" dirty="0">
                <a:solidFill>
                  <a:schemeClr val="tx1">
                    <a:lumMod val="85000"/>
                    <a:lumOff val="15000"/>
                  </a:schemeClr>
                </a:solidFill>
              </a:rPr>
              <a:t>	</a:t>
            </a:r>
            <a:r>
              <a:rPr lang="cs-CZ" sz="2400" i="1" dirty="0" smtClean="0">
                <a:solidFill>
                  <a:schemeClr val="tx1">
                    <a:lumMod val="85000"/>
                    <a:lumOff val="15000"/>
                  </a:schemeClr>
                </a:solidFill>
              </a:rPr>
              <a:t>On </a:t>
            </a:r>
            <a:r>
              <a:rPr lang="cs-CZ" sz="2400" i="1" dirty="0">
                <a:solidFill>
                  <a:schemeClr val="tx1">
                    <a:lumMod val="85000"/>
                    <a:lumOff val="15000"/>
                  </a:schemeClr>
                </a:solidFill>
              </a:rPr>
              <a:t>má ty příspěvky dobré, výstižné, ale vzhledem k tomu že znám </a:t>
            </a:r>
            <a:r>
              <a:rPr lang="cs-CZ" sz="2400" i="1" dirty="0" smtClean="0">
                <a:solidFill>
                  <a:schemeClr val="tx1">
                    <a:lumMod val="85000"/>
                    <a:lumOff val="15000"/>
                  </a:schemeClr>
                </a:solidFill>
              </a:rPr>
              <a:t>	jeho </a:t>
            </a:r>
            <a:r>
              <a:rPr lang="cs-CZ" sz="2400" i="1" dirty="0">
                <a:solidFill>
                  <a:schemeClr val="tx1">
                    <a:lumMod val="85000"/>
                    <a:lumOff val="15000"/>
                  </a:schemeClr>
                </a:solidFill>
              </a:rPr>
              <a:t>časové </a:t>
            </a:r>
            <a:r>
              <a:rPr lang="cs-CZ" sz="2400" i="1" dirty="0" smtClean="0">
                <a:solidFill>
                  <a:schemeClr val="tx1">
                    <a:lumMod val="85000"/>
                    <a:lumOff val="15000"/>
                  </a:schemeClr>
                </a:solidFill>
              </a:rPr>
              <a:t>	vytížení</a:t>
            </a:r>
            <a:r>
              <a:rPr lang="cs-CZ" sz="2400" i="1" dirty="0">
                <a:solidFill>
                  <a:schemeClr val="tx1">
                    <a:lumMod val="85000"/>
                    <a:lumOff val="15000"/>
                  </a:schemeClr>
                </a:solidFill>
              </a:rPr>
              <a:t>, tak jako on to ne...on to nemá jako nějak </a:t>
            </a:r>
            <a:r>
              <a:rPr lang="cs-CZ" sz="2400" i="1" dirty="0" smtClean="0">
                <a:solidFill>
                  <a:schemeClr val="tx1">
                    <a:lumMod val="85000"/>
                    <a:lumOff val="15000"/>
                  </a:schemeClr>
                </a:solidFill>
              </a:rPr>
              <a:t>jakože </a:t>
            </a:r>
            <a:r>
              <a:rPr lang="cs-CZ" sz="2400" i="1" dirty="0" err="1">
                <a:solidFill>
                  <a:schemeClr val="tx1">
                    <a:lumMod val="85000"/>
                    <a:lumOff val="15000"/>
                  </a:schemeClr>
                </a:solidFill>
              </a:rPr>
              <a:t>píárově</a:t>
            </a:r>
            <a:r>
              <a:rPr lang="cs-CZ" sz="2400" i="1" dirty="0">
                <a:solidFill>
                  <a:schemeClr val="tx1">
                    <a:lumMod val="85000"/>
                    <a:lumOff val="15000"/>
                  </a:schemeClr>
                </a:solidFill>
              </a:rPr>
              <a:t> </a:t>
            </a:r>
            <a:r>
              <a:rPr lang="cs-CZ" sz="2400" i="1" dirty="0" smtClean="0">
                <a:solidFill>
                  <a:schemeClr val="tx1">
                    <a:lumMod val="85000"/>
                    <a:lumOff val="15000"/>
                  </a:schemeClr>
                </a:solidFill>
              </a:rPr>
              <a:t>	propracované</a:t>
            </a:r>
            <a:r>
              <a:rPr lang="cs-CZ" sz="2400" i="1" dirty="0">
                <a:solidFill>
                  <a:schemeClr val="tx1">
                    <a:lumMod val="85000"/>
                    <a:lumOff val="15000"/>
                  </a:schemeClr>
                </a:solidFill>
              </a:rPr>
              <a:t>, ale i novináři prostě sami řeknou, dělá </a:t>
            </a:r>
            <a:r>
              <a:rPr lang="cs-CZ" sz="2400" i="1" dirty="0" smtClean="0">
                <a:solidFill>
                  <a:schemeClr val="tx1">
                    <a:lumMod val="85000"/>
                    <a:lumOff val="15000"/>
                  </a:schemeClr>
                </a:solidFill>
              </a:rPr>
              <a:t>to </a:t>
            </a:r>
            <a:r>
              <a:rPr lang="cs-CZ" sz="2400" i="1" dirty="0">
                <a:solidFill>
                  <a:schemeClr val="tx1">
                    <a:lumMod val="85000"/>
                    <a:lumOff val="15000"/>
                  </a:schemeClr>
                </a:solidFill>
              </a:rPr>
              <a:t>dobře. Protože </a:t>
            </a:r>
            <a:r>
              <a:rPr lang="cs-CZ" sz="2400" i="1" dirty="0" smtClean="0">
                <a:solidFill>
                  <a:schemeClr val="tx1">
                    <a:lumMod val="85000"/>
                    <a:lumOff val="15000"/>
                  </a:schemeClr>
                </a:solidFill>
              </a:rPr>
              <a:t>on </a:t>
            </a:r>
            <a:r>
              <a:rPr lang="cs-CZ" sz="2400" i="1" dirty="0">
                <a:solidFill>
                  <a:schemeClr val="tx1">
                    <a:lumMod val="85000"/>
                    <a:lumOff val="15000"/>
                  </a:schemeClr>
                </a:solidFill>
              </a:rPr>
              <a:t>to </a:t>
            </a:r>
            <a:r>
              <a:rPr lang="cs-CZ" sz="2400" i="1" dirty="0" smtClean="0">
                <a:solidFill>
                  <a:schemeClr val="tx1">
                    <a:lumMod val="85000"/>
                    <a:lumOff val="15000"/>
                  </a:schemeClr>
                </a:solidFill>
              </a:rPr>
              <a:t>	dělá </a:t>
            </a:r>
            <a:r>
              <a:rPr lang="cs-CZ" sz="2400" i="1" dirty="0">
                <a:solidFill>
                  <a:schemeClr val="tx1">
                    <a:lumMod val="85000"/>
                    <a:lumOff val="15000"/>
                  </a:schemeClr>
                </a:solidFill>
              </a:rPr>
              <a:t>prostě </a:t>
            </a:r>
            <a:r>
              <a:rPr lang="cs-CZ" sz="2400" i="1" dirty="0" err="1">
                <a:solidFill>
                  <a:schemeClr val="tx1">
                    <a:lumMod val="85000"/>
                    <a:lumOff val="15000"/>
                  </a:schemeClr>
                </a:solidFill>
              </a:rPr>
              <a:t>spontálně</a:t>
            </a:r>
            <a:r>
              <a:rPr lang="cs-CZ" sz="2400" i="1" dirty="0">
                <a:solidFill>
                  <a:schemeClr val="tx1">
                    <a:lumMod val="85000"/>
                    <a:lumOff val="15000"/>
                  </a:schemeClr>
                </a:solidFill>
              </a:rPr>
              <a:t>, on tu asi </a:t>
            </a:r>
            <a:r>
              <a:rPr lang="cs-CZ" sz="2400" i="1" dirty="0" err="1">
                <a:solidFill>
                  <a:schemeClr val="tx1">
                    <a:lumMod val="85000"/>
                    <a:lumOff val="15000"/>
                  </a:schemeClr>
                </a:solidFill>
              </a:rPr>
              <a:t>spontálnost</a:t>
            </a:r>
            <a:r>
              <a:rPr lang="cs-CZ" sz="2400" i="1" dirty="0">
                <a:solidFill>
                  <a:schemeClr val="tx1">
                    <a:lumMod val="85000"/>
                    <a:lumOff val="15000"/>
                  </a:schemeClr>
                </a:solidFill>
              </a:rPr>
              <a:t>  </a:t>
            </a:r>
            <a:r>
              <a:rPr lang="cs-CZ" sz="2400" i="1" dirty="0" smtClean="0">
                <a:solidFill>
                  <a:schemeClr val="tx1">
                    <a:lumMod val="85000"/>
                    <a:lumOff val="15000"/>
                  </a:schemeClr>
                </a:solidFill>
              </a:rPr>
              <a:t>prostě </a:t>
            </a:r>
            <a:r>
              <a:rPr lang="cs-CZ" sz="2400" i="1" dirty="0">
                <a:solidFill>
                  <a:schemeClr val="tx1">
                    <a:lumMod val="85000"/>
                    <a:lumOff val="15000"/>
                  </a:schemeClr>
                </a:solidFill>
              </a:rPr>
              <a:t>má dobrou, no. </a:t>
            </a:r>
            <a:endParaRPr lang="cs-CZ" dirty="0">
              <a:solidFill>
                <a:schemeClr val="tx1">
                  <a:lumMod val="85000"/>
                  <a:lumOff val="15000"/>
                </a:schemeClr>
              </a:solidFill>
            </a:endParaRPr>
          </a:p>
          <a:p>
            <a:pPr marL="457200" lvl="1" indent="0">
              <a:buNone/>
            </a:pPr>
            <a:endParaRPr lang="cs-CZ" i="1" dirty="0" smtClean="0">
              <a:solidFill>
                <a:schemeClr val="tx1">
                  <a:lumMod val="85000"/>
                  <a:lumOff val="15000"/>
                </a:schemeClr>
              </a:solidFill>
            </a:endParaRPr>
          </a:p>
          <a:p>
            <a:pPr marL="457200" lvl="1" indent="0">
              <a:buNone/>
            </a:pPr>
            <a:r>
              <a:rPr lang="cs-CZ" i="1" dirty="0">
                <a:solidFill>
                  <a:schemeClr val="tx1">
                    <a:lumMod val="85000"/>
                    <a:lumOff val="15000"/>
                  </a:schemeClr>
                </a:solidFill>
              </a:rPr>
              <a:t>	</a:t>
            </a:r>
            <a:r>
              <a:rPr lang="cs-CZ" i="1" dirty="0" smtClean="0">
                <a:solidFill>
                  <a:schemeClr val="tx1">
                    <a:lumMod val="85000"/>
                    <a:lumOff val="15000"/>
                  </a:schemeClr>
                </a:solidFill>
              </a:rPr>
              <a:t>Jo </a:t>
            </a:r>
            <a:r>
              <a:rPr lang="cs-CZ" i="1" dirty="0">
                <a:solidFill>
                  <a:schemeClr val="tx1">
                    <a:lumMod val="85000"/>
                    <a:lumOff val="15000"/>
                  </a:schemeClr>
                </a:solidFill>
              </a:rPr>
              <a:t>ta hranice u mě je, že jsem zjistil, že mnohokrát, něco jsem si třeba myslel, že </a:t>
            </a:r>
            <a:r>
              <a:rPr lang="cs-CZ" i="1" dirty="0" smtClean="0">
                <a:solidFill>
                  <a:schemeClr val="tx1">
                    <a:lumMod val="85000"/>
                    <a:lumOff val="15000"/>
                  </a:schemeClr>
                </a:solidFill>
              </a:rPr>
              <a:t>	je </a:t>
            </a:r>
            <a:r>
              <a:rPr lang="cs-CZ" i="1" dirty="0">
                <a:solidFill>
                  <a:schemeClr val="tx1">
                    <a:lumMod val="85000"/>
                    <a:lumOff val="15000"/>
                  </a:schemeClr>
                </a:solidFill>
              </a:rPr>
              <a:t>vtip, tak lidi, jako fanoušci, lidi na </a:t>
            </a:r>
            <a:r>
              <a:rPr lang="cs-CZ" i="1" dirty="0" err="1">
                <a:solidFill>
                  <a:schemeClr val="tx1">
                    <a:lumMod val="85000"/>
                    <a:lumOff val="15000"/>
                  </a:schemeClr>
                </a:solidFill>
              </a:rPr>
              <a:t>facebooku</a:t>
            </a:r>
            <a:r>
              <a:rPr lang="cs-CZ" i="1" dirty="0">
                <a:solidFill>
                  <a:schemeClr val="tx1">
                    <a:lumMod val="85000"/>
                    <a:lumOff val="15000"/>
                  </a:schemeClr>
                </a:solidFill>
              </a:rPr>
              <a:t> to nepochopili jako vtip, ať už </a:t>
            </a:r>
            <a:r>
              <a:rPr lang="cs-CZ" i="1" dirty="0" smtClean="0">
                <a:solidFill>
                  <a:schemeClr val="tx1">
                    <a:lumMod val="85000"/>
                    <a:lumOff val="15000"/>
                  </a:schemeClr>
                </a:solidFill>
              </a:rPr>
              <a:t>	z</a:t>
            </a:r>
            <a:r>
              <a:rPr lang="cs-CZ" i="1" dirty="0">
                <a:solidFill>
                  <a:schemeClr val="tx1">
                    <a:lumMod val="85000"/>
                    <a:lumOff val="15000"/>
                  </a:schemeClr>
                </a:solidFill>
              </a:rPr>
              <a:t> nějaký zlý vůle anebo prostě proto, že to vyzní jinak anebo to brali v jiném </a:t>
            </a:r>
            <a:r>
              <a:rPr lang="cs-CZ" i="1" dirty="0" smtClean="0">
                <a:solidFill>
                  <a:schemeClr val="tx1">
                    <a:lumMod val="85000"/>
                    <a:lumOff val="15000"/>
                  </a:schemeClr>
                </a:solidFill>
              </a:rPr>
              <a:t>	smyslu</a:t>
            </a:r>
            <a:r>
              <a:rPr lang="cs-CZ" i="1" dirty="0">
                <a:solidFill>
                  <a:schemeClr val="tx1">
                    <a:lumMod val="85000"/>
                    <a:lumOff val="15000"/>
                  </a:schemeClr>
                </a:solidFill>
              </a:rPr>
              <a:t>. </a:t>
            </a:r>
            <a:endParaRPr lang="cs-CZ" i="1" dirty="0" smtClean="0">
              <a:solidFill>
                <a:schemeClr val="tx1">
                  <a:lumMod val="85000"/>
                  <a:lumOff val="15000"/>
                </a:schemeClr>
              </a:solidFill>
            </a:endParaRPr>
          </a:p>
          <a:p>
            <a:pPr marL="457200" lvl="1" indent="0">
              <a:buNone/>
            </a:pPr>
            <a:endParaRPr lang="cs-CZ" i="1" dirty="0">
              <a:solidFill>
                <a:schemeClr val="tx1">
                  <a:lumMod val="85000"/>
                  <a:lumOff val="15000"/>
                </a:schemeClr>
              </a:solidFill>
            </a:endParaRPr>
          </a:p>
          <a:p>
            <a:pPr marL="457200" lvl="1" indent="0">
              <a:buNone/>
            </a:pPr>
            <a:r>
              <a:rPr lang="cs-CZ" i="1" dirty="0" smtClean="0">
                <a:solidFill>
                  <a:schemeClr val="tx1">
                    <a:lumMod val="85000"/>
                    <a:lumOff val="15000"/>
                  </a:schemeClr>
                </a:solidFill>
              </a:rPr>
              <a:t>	</a:t>
            </a:r>
            <a:r>
              <a:rPr lang="cs-CZ" i="1" dirty="0">
                <a:solidFill>
                  <a:schemeClr val="tx1">
                    <a:lumMod val="85000"/>
                    <a:lumOff val="15000"/>
                  </a:schemeClr>
                </a:solidFill>
              </a:rPr>
              <a:t>Tak jestli na něčem zakládám tak fakt té autenticitě, prostě protože myslím, že </a:t>
            </a:r>
            <a:r>
              <a:rPr lang="cs-CZ" i="1" dirty="0" smtClean="0">
                <a:solidFill>
                  <a:schemeClr val="tx1">
                    <a:lumMod val="85000"/>
                    <a:lumOff val="15000"/>
                  </a:schemeClr>
                </a:solidFill>
              </a:rPr>
              <a:t>	za </a:t>
            </a:r>
            <a:r>
              <a:rPr lang="cs-CZ" i="1" dirty="0">
                <a:solidFill>
                  <a:schemeClr val="tx1">
                    <a:lumMod val="85000"/>
                    <a:lumOff val="15000"/>
                  </a:schemeClr>
                </a:solidFill>
              </a:rPr>
              <a:t>a) to poznat je, když člověk není autentický; a jednak prostě opravdu to je </a:t>
            </a:r>
            <a:r>
              <a:rPr lang="cs-CZ" i="1" dirty="0" smtClean="0">
                <a:solidFill>
                  <a:schemeClr val="tx1">
                    <a:lumMod val="85000"/>
                    <a:lumOff val="15000"/>
                  </a:schemeClr>
                </a:solidFill>
              </a:rPr>
              <a:t>	taková </a:t>
            </a:r>
            <a:r>
              <a:rPr lang="cs-CZ" i="1" dirty="0">
                <a:solidFill>
                  <a:schemeClr val="tx1">
                    <a:lumMod val="85000"/>
                    <a:lumOff val="15000"/>
                  </a:schemeClr>
                </a:solidFill>
              </a:rPr>
              <a:t>součást práce</a:t>
            </a:r>
            <a:endParaRPr lang="cs-CZ" dirty="0">
              <a:solidFill>
                <a:schemeClr val="tx1">
                  <a:lumMod val="85000"/>
                  <a:lumOff val="15000"/>
                </a:schemeClr>
              </a:solidFill>
            </a:endParaRPr>
          </a:p>
        </p:txBody>
      </p:sp>
    </p:spTree>
    <p:extLst>
      <p:ext uri="{BB962C8B-B14F-4D97-AF65-F5344CB8AC3E}">
        <p14:creationId xmlns:p14="http://schemas.microsoft.com/office/powerpoint/2010/main" xmlns="" val="3988915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09093" y="386366"/>
            <a:ext cx="11539470" cy="6336406"/>
          </a:xfrm>
        </p:spPr>
        <p:txBody>
          <a:bodyPr>
            <a:normAutofit/>
          </a:bodyPr>
          <a:lstStyle/>
          <a:p>
            <a:pPr marL="0" indent="0">
              <a:buNone/>
            </a:pPr>
            <a:endParaRPr lang="cs-CZ" dirty="0" smtClean="0"/>
          </a:p>
          <a:p>
            <a:pPr marL="0" indent="0">
              <a:buNone/>
            </a:pPr>
            <a:r>
              <a:rPr lang="cs-CZ" i="1" dirty="0"/>
              <a:t>„Jo, </a:t>
            </a:r>
            <a:r>
              <a:rPr lang="cs-CZ" i="1" dirty="0" err="1"/>
              <a:t>nekdo</a:t>
            </a:r>
            <a:r>
              <a:rPr lang="cs-CZ" i="1" dirty="0"/>
              <a:t> si </a:t>
            </a:r>
            <a:r>
              <a:rPr lang="cs-CZ" i="1" dirty="0" err="1"/>
              <a:t>umi</a:t>
            </a:r>
            <a:r>
              <a:rPr lang="cs-CZ" i="1" dirty="0"/>
              <a:t> </a:t>
            </a:r>
            <a:r>
              <a:rPr lang="cs-CZ" i="1" dirty="0" err="1"/>
              <a:t>udelat</a:t>
            </a:r>
            <a:r>
              <a:rPr lang="cs-CZ" i="1" dirty="0"/>
              <a:t> </a:t>
            </a:r>
            <a:r>
              <a:rPr lang="cs-CZ" i="1" dirty="0" err="1"/>
              <a:t>poradek</a:t>
            </a:r>
            <a:r>
              <a:rPr lang="cs-CZ" i="1" dirty="0"/>
              <a:t>. A je to </a:t>
            </a:r>
            <a:r>
              <a:rPr lang="cs-CZ" i="1" dirty="0" err="1"/>
              <a:t>spravne</a:t>
            </a:r>
            <a:r>
              <a:rPr lang="cs-CZ" i="1" dirty="0"/>
              <a:t>. Ale my budeme porad </a:t>
            </a:r>
            <a:r>
              <a:rPr lang="cs-CZ" i="1" dirty="0" err="1"/>
              <a:t>priposrani</a:t>
            </a:r>
            <a:r>
              <a:rPr lang="cs-CZ" i="1" dirty="0"/>
              <a:t>, a </a:t>
            </a:r>
            <a:r>
              <a:rPr lang="cs-CZ" i="1" dirty="0" err="1"/>
              <a:t>kdyz</a:t>
            </a:r>
            <a:r>
              <a:rPr lang="cs-CZ" i="1" dirty="0"/>
              <a:t> se ozvu </a:t>
            </a:r>
            <a:r>
              <a:rPr lang="cs-CZ" i="1" dirty="0" err="1"/>
              <a:t>ja</a:t>
            </a:r>
            <a:r>
              <a:rPr lang="cs-CZ" i="1" dirty="0"/>
              <a:t>, </a:t>
            </a:r>
            <a:r>
              <a:rPr lang="cs-CZ" i="1" dirty="0" err="1"/>
              <a:t>nazyvaji</a:t>
            </a:r>
            <a:r>
              <a:rPr lang="cs-CZ" i="1" dirty="0"/>
              <a:t> mne (tady v </a:t>
            </a:r>
            <a:r>
              <a:rPr lang="cs-CZ" i="1" dirty="0" err="1"/>
              <a:t>Cesku</a:t>
            </a:r>
            <a:r>
              <a:rPr lang="cs-CZ" i="1" dirty="0"/>
              <a:t>!) rasistou.“</a:t>
            </a:r>
          </a:p>
          <a:p>
            <a:pPr marL="0" indent="0">
              <a:buNone/>
            </a:pPr>
            <a:endParaRPr lang="cs-CZ" dirty="0"/>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smtClean="0"/>
          </a:p>
          <a:p>
            <a:pPr marL="0" indent="0">
              <a:buNone/>
            </a:pPr>
            <a:endParaRPr lang="cs-CZ" dirty="0"/>
          </a:p>
          <a:p>
            <a:pPr marL="0" indent="0">
              <a:buNone/>
            </a:pPr>
            <a:endParaRPr lang="cs-CZ" dirty="0"/>
          </a:p>
          <a:p>
            <a:pPr marL="0" indent="0">
              <a:buNone/>
            </a:pPr>
            <a:r>
              <a:rPr lang="cs-CZ" sz="3200" dirty="0" smtClean="0"/>
              <a:t>„</a:t>
            </a:r>
            <a:r>
              <a:rPr lang="cs-CZ" i="1" dirty="0"/>
              <a:t>Česko-Slovenská Miss Roma. Řekl bych, ze je to soutěž krásy českých a </a:t>
            </a:r>
            <a:r>
              <a:rPr lang="cs-CZ" i="1" dirty="0" err="1"/>
              <a:t>slovenskych</a:t>
            </a:r>
            <a:r>
              <a:rPr lang="cs-CZ" i="1" dirty="0"/>
              <a:t> dívek, žijících v hlavním </a:t>
            </a:r>
            <a:r>
              <a:rPr lang="cs-CZ" i="1" dirty="0" err="1"/>
              <a:t>měste</a:t>
            </a:r>
            <a:r>
              <a:rPr lang="cs-CZ" i="1" dirty="0"/>
              <a:t> Itálie.“</a:t>
            </a:r>
          </a:p>
          <a:p>
            <a:pPr marL="0" indent="0">
              <a:buNone/>
            </a:pPr>
            <a:endParaRPr lang="cs-CZ" sz="3200" dirty="0"/>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6226" y="1970573"/>
            <a:ext cx="6354062" cy="2324424"/>
          </a:xfrm>
          <a:prstGeom prst="rect">
            <a:avLst/>
          </a:prstGeom>
        </p:spPr>
      </p:pic>
    </p:spTree>
    <p:extLst>
      <p:ext uri="{BB962C8B-B14F-4D97-AF65-F5344CB8AC3E}">
        <p14:creationId xmlns:p14="http://schemas.microsoft.com/office/powerpoint/2010/main" xmlns="" val="1067295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endParaRPr lang="cs-CZ" dirty="0"/>
          </a:p>
        </p:txBody>
      </p:sp>
      <p:sp>
        <p:nvSpPr>
          <p:cNvPr id="3" name="Zástupný symbol pro obsah 2"/>
          <p:cNvSpPr>
            <a:spLocks noGrp="1"/>
          </p:cNvSpPr>
          <p:nvPr>
            <p:ph idx="1"/>
          </p:nvPr>
        </p:nvSpPr>
        <p:spPr>
          <a:xfrm>
            <a:off x="579549" y="1468192"/>
            <a:ext cx="11140225" cy="5074276"/>
          </a:xfrm>
        </p:spPr>
        <p:txBody>
          <a:bodyPr>
            <a:normAutofit fontScale="92500" lnSpcReduction="20000"/>
          </a:bodyPr>
          <a:lstStyle/>
          <a:p>
            <a:r>
              <a:rPr lang="cs-CZ" b="1" dirty="0" err="1">
                <a:solidFill>
                  <a:schemeClr val="tx1">
                    <a:lumMod val="85000"/>
                    <a:lumOff val="15000"/>
                  </a:schemeClr>
                </a:solidFill>
              </a:rPr>
              <a:t>Facebook</a:t>
            </a:r>
            <a:r>
              <a:rPr lang="cs-CZ" b="1" dirty="0">
                <a:solidFill>
                  <a:schemeClr val="tx1">
                    <a:lumMod val="85000"/>
                    <a:lumOff val="15000"/>
                  </a:schemeClr>
                </a:solidFill>
              </a:rPr>
              <a:t> jako „</a:t>
            </a:r>
            <a:r>
              <a:rPr lang="cs-CZ" b="1" dirty="0" smtClean="0">
                <a:solidFill>
                  <a:schemeClr val="tx1">
                    <a:lumMod val="85000"/>
                    <a:lumOff val="15000"/>
                  </a:schemeClr>
                </a:solidFill>
              </a:rPr>
              <a:t>výkladní </a:t>
            </a:r>
            <a:r>
              <a:rPr lang="cs-CZ" b="1" dirty="0">
                <a:solidFill>
                  <a:schemeClr val="tx1">
                    <a:lumMod val="85000"/>
                    <a:lumOff val="15000"/>
                  </a:schemeClr>
                </a:solidFill>
              </a:rPr>
              <a:t>skříň“ práce politika</a:t>
            </a:r>
            <a:r>
              <a:rPr lang="cs-CZ" dirty="0">
                <a:solidFill>
                  <a:schemeClr val="tx1">
                    <a:lumMod val="85000"/>
                    <a:lumOff val="15000"/>
                  </a:schemeClr>
                </a:solidFill>
              </a:rPr>
              <a:t> </a:t>
            </a:r>
            <a:endParaRPr lang="cs-CZ" dirty="0" smtClean="0">
              <a:solidFill>
                <a:schemeClr val="tx1">
                  <a:lumMod val="85000"/>
                  <a:lumOff val="15000"/>
                </a:schemeClr>
              </a:solidFill>
            </a:endParaRPr>
          </a:p>
          <a:p>
            <a:r>
              <a:rPr lang="cs-CZ" b="1" dirty="0" err="1" smtClean="0">
                <a:solidFill>
                  <a:schemeClr val="tx1">
                    <a:lumMod val="85000"/>
                    <a:lumOff val="15000"/>
                  </a:schemeClr>
                </a:solidFill>
              </a:rPr>
              <a:t>Facebook</a:t>
            </a:r>
            <a:r>
              <a:rPr lang="cs-CZ" b="1" dirty="0" smtClean="0">
                <a:solidFill>
                  <a:schemeClr val="tx1">
                    <a:lumMod val="85000"/>
                    <a:lumOff val="15000"/>
                  </a:schemeClr>
                </a:solidFill>
              </a:rPr>
              <a:t> jako místo, </a:t>
            </a:r>
            <a:r>
              <a:rPr lang="cs-CZ" b="1" dirty="0">
                <a:solidFill>
                  <a:schemeClr val="tx1">
                    <a:lumMod val="85000"/>
                    <a:lumOff val="15000"/>
                  </a:schemeClr>
                </a:solidFill>
              </a:rPr>
              <a:t>kde může politik ukázat, že je taky člověk, otec, </a:t>
            </a:r>
            <a:r>
              <a:rPr lang="cs-CZ" b="1" dirty="0" smtClean="0">
                <a:solidFill>
                  <a:schemeClr val="tx1">
                    <a:lumMod val="85000"/>
                    <a:lumOff val="15000"/>
                  </a:schemeClr>
                </a:solidFill>
              </a:rPr>
              <a:t>manžel, sportovec…</a:t>
            </a:r>
          </a:p>
          <a:p>
            <a:pPr marL="0" indent="0">
              <a:buNone/>
            </a:pPr>
            <a:endParaRPr lang="cs-CZ" sz="2400" i="1" dirty="0" smtClean="0">
              <a:solidFill>
                <a:schemeClr val="tx1">
                  <a:lumMod val="85000"/>
                  <a:lumOff val="15000"/>
                </a:schemeClr>
              </a:solidFill>
            </a:endParaRPr>
          </a:p>
          <a:p>
            <a:pPr marL="0" indent="0">
              <a:buNone/>
            </a:pPr>
            <a:r>
              <a:rPr lang="cs-CZ" sz="2400" i="1" dirty="0" smtClean="0">
                <a:solidFill>
                  <a:schemeClr val="tx1">
                    <a:lumMod val="85000"/>
                    <a:lumOff val="15000"/>
                  </a:schemeClr>
                </a:solidFill>
              </a:rPr>
              <a:t>Já </a:t>
            </a:r>
            <a:r>
              <a:rPr lang="cs-CZ" sz="2400" i="1" dirty="0">
                <a:solidFill>
                  <a:schemeClr val="tx1">
                    <a:lumMod val="85000"/>
                    <a:lumOff val="15000"/>
                  </a:schemeClr>
                </a:solidFill>
              </a:rPr>
              <a:t>to ale...mám tuto platformu, tu...tu sociální síť </a:t>
            </a:r>
            <a:r>
              <a:rPr lang="cs-CZ" sz="2400" i="1" dirty="0" err="1">
                <a:solidFill>
                  <a:schemeClr val="tx1">
                    <a:lumMod val="85000"/>
                    <a:lumOff val="15000"/>
                  </a:schemeClr>
                </a:solidFill>
              </a:rPr>
              <a:t>Facebook</a:t>
            </a:r>
            <a:r>
              <a:rPr lang="cs-CZ" sz="2400" i="1" dirty="0">
                <a:solidFill>
                  <a:schemeClr val="tx1">
                    <a:lumMod val="85000"/>
                    <a:lumOff val="15000"/>
                  </a:schemeClr>
                </a:solidFill>
              </a:rPr>
              <a:t> jako takovou...takovou výkladní skříň toho vlastně...té mé práce starostovské a hlavně poslanecké. To znamená témata, kterým se tam věnuju</a:t>
            </a:r>
            <a:r>
              <a:rPr lang="cs-CZ" sz="2400" i="1" dirty="0" smtClean="0">
                <a:solidFill>
                  <a:schemeClr val="tx1">
                    <a:lumMod val="85000"/>
                    <a:lumOff val="15000"/>
                  </a:schemeClr>
                </a:solidFill>
              </a:rPr>
              <a:t>...</a:t>
            </a:r>
          </a:p>
          <a:p>
            <a:pPr marL="0" indent="0">
              <a:buNone/>
            </a:pPr>
            <a:endParaRPr lang="cs-CZ" sz="2400" i="1" dirty="0">
              <a:solidFill>
                <a:schemeClr val="tx1">
                  <a:lumMod val="85000"/>
                  <a:lumOff val="15000"/>
                </a:schemeClr>
              </a:solidFill>
            </a:endParaRPr>
          </a:p>
          <a:p>
            <a:pPr marL="0" indent="0">
              <a:buNone/>
            </a:pPr>
            <a:r>
              <a:rPr lang="cs-CZ" sz="2400" i="1" dirty="0">
                <a:solidFill>
                  <a:schemeClr val="tx1">
                    <a:lumMod val="85000"/>
                    <a:lumOff val="15000"/>
                  </a:schemeClr>
                </a:solidFill>
              </a:rPr>
              <a:t>To znamená, že já se mohu ukázat </a:t>
            </a:r>
            <a:r>
              <a:rPr lang="cs-CZ" sz="2400" i="1" dirty="0" err="1">
                <a:solidFill>
                  <a:schemeClr val="tx1">
                    <a:lumMod val="85000"/>
                    <a:lumOff val="15000"/>
                  </a:schemeClr>
                </a:solidFill>
              </a:rPr>
              <a:t>tý</a:t>
            </a:r>
            <a:r>
              <a:rPr lang="cs-CZ" sz="2400" i="1" dirty="0">
                <a:solidFill>
                  <a:schemeClr val="tx1">
                    <a:lumMod val="85000"/>
                    <a:lumOff val="15000"/>
                  </a:schemeClr>
                </a:solidFill>
              </a:rPr>
              <a:t> veřejnosti jako...jako člověk, jako táta vod pěti dětí, já můžu, jo, dělat, ukázat, že chodím dost sportovat, že dělám věci, který</a:t>
            </a:r>
            <a:r>
              <a:rPr lang="cs-CZ" sz="2400" i="1" dirty="0" smtClean="0">
                <a:solidFill>
                  <a:schemeClr val="tx1">
                    <a:lumMod val="85000"/>
                    <a:lumOff val="15000"/>
                  </a:schemeClr>
                </a:solidFill>
              </a:rPr>
              <a:t>...</a:t>
            </a:r>
          </a:p>
          <a:p>
            <a:pPr marL="0" indent="0">
              <a:buNone/>
            </a:pPr>
            <a:endParaRPr lang="cs-CZ" sz="2400" i="1" dirty="0">
              <a:solidFill>
                <a:schemeClr val="tx1">
                  <a:lumMod val="85000"/>
                  <a:lumOff val="15000"/>
                </a:schemeClr>
              </a:solidFill>
            </a:endParaRPr>
          </a:p>
          <a:p>
            <a:pPr marL="0" indent="0">
              <a:buNone/>
            </a:pPr>
            <a:r>
              <a:rPr lang="cs-CZ" sz="2400" i="1" dirty="0">
                <a:solidFill>
                  <a:schemeClr val="tx1">
                    <a:lumMod val="85000"/>
                    <a:lumOff val="15000"/>
                  </a:schemeClr>
                </a:solidFill>
              </a:rPr>
              <a:t>Koníčky tam dávám, chodím rád střílet, chodím...chodím sportovat, trénovat... Zase vím, že to celé řadě lidí imponuje, tak prostě abych byl trošičku </a:t>
            </a:r>
            <a:r>
              <a:rPr lang="cs-CZ" sz="2400" i="1" dirty="0" err="1">
                <a:solidFill>
                  <a:schemeClr val="tx1">
                    <a:lumMod val="85000"/>
                    <a:lumOff val="15000"/>
                  </a:schemeClr>
                </a:solidFill>
              </a:rPr>
              <a:t>otevřenej</a:t>
            </a:r>
            <a:r>
              <a:rPr lang="cs-CZ" sz="2400" i="1" dirty="0">
                <a:solidFill>
                  <a:schemeClr val="tx1">
                    <a:lumMod val="85000"/>
                    <a:lumOff val="15000"/>
                  </a:schemeClr>
                </a:solidFill>
              </a:rPr>
              <a:t>, tak je to...je to i cílená... Prostě musíte se </a:t>
            </a:r>
            <a:r>
              <a:rPr lang="cs-CZ" sz="2400" i="1" dirty="0" err="1">
                <a:solidFill>
                  <a:schemeClr val="tx1">
                    <a:lumMod val="85000"/>
                    <a:lumOff val="15000"/>
                  </a:schemeClr>
                </a:solidFill>
              </a:rPr>
              <a:t>uka</a:t>
            </a:r>
            <a:r>
              <a:rPr lang="cs-CZ" sz="2400" i="1" dirty="0">
                <a:solidFill>
                  <a:schemeClr val="tx1">
                    <a:lumMod val="85000"/>
                    <a:lumOff val="15000"/>
                  </a:schemeClr>
                </a:solidFill>
              </a:rPr>
              <a:t>...tady je celá řada lidí, která nikdy nehraje fotbal a...a nejde, v životě by je nikdo neviděl v teplákách, jo. A to...mně to nevadí, jo. </a:t>
            </a:r>
            <a:endParaRPr lang="cs-CZ" sz="2400" dirty="0">
              <a:solidFill>
                <a:schemeClr val="tx1">
                  <a:lumMod val="85000"/>
                  <a:lumOff val="15000"/>
                </a:schemeClr>
              </a:solidFill>
            </a:endParaRPr>
          </a:p>
          <a:p>
            <a:pPr marL="0" indent="0">
              <a:buNone/>
            </a:pPr>
            <a:endParaRPr lang="cs-CZ" dirty="0"/>
          </a:p>
        </p:txBody>
      </p:sp>
    </p:spTree>
    <p:extLst>
      <p:ext uri="{BB962C8B-B14F-4D97-AF65-F5344CB8AC3E}">
        <p14:creationId xmlns:p14="http://schemas.microsoft.com/office/powerpoint/2010/main" xmlns="" val="2099357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95459" y="515155"/>
            <a:ext cx="10959921" cy="6342845"/>
          </a:xfrm>
        </p:spPr>
        <p:txBody>
          <a:bodyPr>
            <a:normAutofit fontScale="92500" lnSpcReduction="20000"/>
          </a:bodyPr>
          <a:lstStyle/>
          <a:p>
            <a:pPr marL="0" indent="0">
              <a:buNone/>
            </a:pPr>
            <a:r>
              <a:rPr lang="cs-CZ" i="1" dirty="0" smtClean="0">
                <a:solidFill>
                  <a:schemeClr val="tx1">
                    <a:lumMod val="85000"/>
                    <a:lumOff val="15000"/>
                  </a:schemeClr>
                </a:solidFill>
              </a:rPr>
              <a:t>…jde </a:t>
            </a:r>
            <a:r>
              <a:rPr lang="cs-CZ" i="1" dirty="0">
                <a:solidFill>
                  <a:schemeClr val="tx1">
                    <a:lumMod val="85000"/>
                    <a:lumOff val="15000"/>
                  </a:schemeClr>
                </a:solidFill>
              </a:rPr>
              <a:t>to těžko </a:t>
            </a:r>
            <a:r>
              <a:rPr lang="cs-CZ" i="1" dirty="0" err="1">
                <a:solidFill>
                  <a:schemeClr val="tx1">
                    <a:lumMod val="85000"/>
                    <a:lumOff val="15000"/>
                  </a:schemeClr>
                </a:solidFill>
              </a:rPr>
              <a:t>voddělit</a:t>
            </a:r>
            <a:r>
              <a:rPr lang="cs-CZ" i="1" dirty="0">
                <a:solidFill>
                  <a:schemeClr val="tx1">
                    <a:lumMod val="85000"/>
                    <a:lumOff val="15000"/>
                  </a:schemeClr>
                </a:solidFill>
              </a:rPr>
              <a:t>, ale to podle mě jde i těžko i v té oficiální části, protože furt jste poslanec a jste furt prostě, takže jako já nějakým způsobem to </a:t>
            </a:r>
            <a:r>
              <a:rPr lang="cs-CZ" i="1" dirty="0" err="1">
                <a:solidFill>
                  <a:schemeClr val="tx1">
                    <a:lumMod val="85000"/>
                    <a:lumOff val="15000"/>
                  </a:schemeClr>
                </a:solidFill>
              </a:rPr>
              <a:t>nevodděluju</a:t>
            </a:r>
            <a:r>
              <a:rPr lang="cs-CZ" i="1" dirty="0">
                <a:solidFill>
                  <a:schemeClr val="tx1">
                    <a:lumMod val="85000"/>
                    <a:lumOff val="15000"/>
                  </a:schemeClr>
                </a:solidFill>
              </a:rPr>
              <a:t> prostě úplně. </a:t>
            </a:r>
            <a:endParaRPr lang="cs-CZ" i="1" dirty="0" smtClean="0">
              <a:solidFill>
                <a:schemeClr val="tx1">
                  <a:lumMod val="85000"/>
                  <a:lumOff val="15000"/>
                </a:schemeClr>
              </a:solidFill>
            </a:endParaRPr>
          </a:p>
          <a:p>
            <a:pPr marL="0" indent="0">
              <a:buNone/>
            </a:pPr>
            <a:endParaRPr lang="cs-CZ" i="1" dirty="0">
              <a:solidFill>
                <a:schemeClr val="tx1">
                  <a:lumMod val="85000"/>
                  <a:lumOff val="15000"/>
                </a:schemeClr>
              </a:solidFill>
            </a:endParaRPr>
          </a:p>
          <a:p>
            <a:pPr marL="0" indent="0">
              <a:buNone/>
            </a:pPr>
            <a:r>
              <a:rPr lang="cs-CZ" i="1" dirty="0">
                <a:solidFill>
                  <a:schemeClr val="tx1">
                    <a:lumMod val="85000"/>
                    <a:lumOff val="15000"/>
                  </a:schemeClr>
                </a:solidFill>
              </a:rPr>
              <a:t>To jsem slíbil své rodině, že na tyto sociální sítě nebudu zatahovat rodinu. Protože to...to nemám v plánu tam zatahovat, maximálně kdybych byl společně třeba s manželkou na nějaké akci významné, společenské, týkající se i politiky nebo i starostování, tak </a:t>
            </a:r>
            <a:r>
              <a:rPr lang="cs-CZ" i="1" dirty="0" smtClean="0">
                <a:solidFill>
                  <a:schemeClr val="tx1">
                    <a:lumMod val="85000"/>
                    <a:lumOff val="15000"/>
                  </a:schemeClr>
                </a:solidFill>
              </a:rPr>
              <a:t>ano…</a:t>
            </a:r>
          </a:p>
          <a:p>
            <a:pPr marL="0" indent="0">
              <a:buNone/>
            </a:pPr>
            <a:endParaRPr lang="cs-CZ" i="1" dirty="0">
              <a:solidFill>
                <a:schemeClr val="tx1">
                  <a:lumMod val="85000"/>
                  <a:lumOff val="15000"/>
                </a:schemeClr>
              </a:solidFill>
            </a:endParaRPr>
          </a:p>
          <a:p>
            <a:pPr marL="0" indent="0">
              <a:buNone/>
            </a:pPr>
            <a:r>
              <a:rPr lang="cs-CZ" i="1" dirty="0">
                <a:solidFill>
                  <a:schemeClr val="tx1">
                    <a:lumMod val="85000"/>
                    <a:lumOff val="15000"/>
                  </a:schemeClr>
                </a:solidFill>
              </a:rPr>
              <a:t>Nemyslím, že by toto byla strana, kterou bych chtěla úplně do toho zatahovat. Je to samozřejmě věc, která je oblíbená, která jakoby zlidšťuje, vrhá se to do takového jako odosobnění té politiky, nebo zosobnění naopak, že je to také táta od rodiny, ten člověk, nebo je to normální chlap jako každý jiný. </a:t>
            </a:r>
            <a:endParaRPr lang="cs-CZ" i="1" dirty="0" smtClean="0">
              <a:solidFill>
                <a:schemeClr val="tx1">
                  <a:lumMod val="85000"/>
                  <a:lumOff val="15000"/>
                </a:schemeClr>
              </a:solidFill>
            </a:endParaRPr>
          </a:p>
          <a:p>
            <a:pPr marL="0" indent="0">
              <a:buNone/>
            </a:pPr>
            <a:endParaRPr lang="cs-CZ" i="1" dirty="0" smtClean="0">
              <a:solidFill>
                <a:schemeClr val="tx1">
                  <a:lumMod val="85000"/>
                  <a:lumOff val="15000"/>
                </a:schemeClr>
              </a:solidFill>
            </a:endParaRPr>
          </a:p>
          <a:p>
            <a:pPr marL="0" indent="0">
              <a:buNone/>
            </a:pPr>
            <a:r>
              <a:rPr lang="cs-CZ" i="1" dirty="0">
                <a:solidFill>
                  <a:schemeClr val="tx1">
                    <a:lumMod val="85000"/>
                    <a:lumOff val="15000"/>
                  </a:schemeClr>
                </a:solidFill>
              </a:rPr>
              <a:t>Tak samozřejmě, jsou to věci osobně-rodinné. Velmi málo, a to jsme třeba se domluvili se svým synem, že tam vůbec nebudu jakoby zveřejňovat, i když jako lidi, když by v tom pátrali, tak by ho našli, ale příliš nezveřejňuju jakoby rodinu a ty nejbližší. Nechci je vystavovat žádným jakoby </a:t>
            </a:r>
            <a:r>
              <a:rPr lang="cs-CZ" i="1" dirty="0" smtClean="0">
                <a:solidFill>
                  <a:schemeClr val="tx1">
                    <a:lumMod val="85000"/>
                    <a:lumOff val="15000"/>
                  </a:schemeClr>
                </a:solidFill>
              </a:rPr>
              <a:t>tlakům…</a:t>
            </a:r>
          </a:p>
          <a:p>
            <a:pPr marL="0" indent="0">
              <a:buNone/>
            </a:pPr>
            <a:endParaRPr lang="cs-CZ" i="1" dirty="0"/>
          </a:p>
          <a:p>
            <a:pPr marL="0" indent="0">
              <a:buNone/>
            </a:pPr>
            <a:endParaRPr lang="cs-CZ" i="1" dirty="0" smtClean="0"/>
          </a:p>
          <a:p>
            <a:pPr marL="0" indent="0">
              <a:buNone/>
            </a:pPr>
            <a:endParaRPr lang="cs-CZ" i="1" dirty="0" smtClean="0"/>
          </a:p>
          <a:p>
            <a:pPr marL="0" indent="0">
              <a:buNone/>
            </a:pPr>
            <a:endParaRPr lang="cs-CZ" i="1" dirty="0"/>
          </a:p>
          <a:p>
            <a:pPr marL="0" indent="0">
              <a:buNone/>
            </a:pPr>
            <a:endParaRPr lang="cs-CZ" dirty="0"/>
          </a:p>
        </p:txBody>
      </p:sp>
    </p:spTree>
    <p:extLst>
      <p:ext uri="{BB962C8B-B14F-4D97-AF65-F5344CB8AC3E}">
        <p14:creationId xmlns:p14="http://schemas.microsoft.com/office/powerpoint/2010/main" xmlns="" val="4019454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xmlns="" val="263827965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7182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graphicFrame>
        <p:nvGraphicFramePr>
          <p:cNvPr id="4" name="Zástupný symbol pro obsah 3"/>
          <p:cNvGraphicFramePr>
            <a:graphicFrameLocks noGrp="1"/>
          </p:cNvGraphicFramePr>
          <p:nvPr>
            <p:ph idx="1"/>
            <p:extLst/>
          </p:nvPr>
        </p:nvGraphicFramePr>
        <p:xfrm>
          <a:off x="6997474" y="3515932"/>
          <a:ext cx="5194526" cy="3342068"/>
        </p:xfrm>
        <a:graphic>
          <a:graphicData uri="http://schemas.openxmlformats.org/drawingml/2006/chart">
            <c:chart xmlns:c="http://schemas.openxmlformats.org/drawingml/2006/chart" xmlns:r="http://schemas.openxmlformats.org/officeDocument/2006/relationships" r:id="rId3"/>
          </a:graphicData>
        </a:graphic>
      </p:graphicFrame>
      <p:pic>
        <p:nvPicPr>
          <p:cNvPr id="3" name="Obrázek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8616" y="0"/>
            <a:ext cx="10945184" cy="3738618"/>
          </a:xfrm>
          <a:prstGeom prst="rect">
            <a:avLst/>
          </a:prstGeom>
        </p:spPr>
      </p:pic>
      <p:sp>
        <p:nvSpPr>
          <p:cNvPr id="5" name="AutoShape 2" descr="data:image/jpeg;base64,/9j/4AAQSkZJRgABAQAAAQABAAD/2wCEAAkGBhIQEBMUExQUEhQVFBUQFBQVFRQQFRAVFBUVFRQUFBQXGyYeFxkjGRQUHy8gJCcpLCwsFR4xNTAqNSYrLCkBCQoKDgwOGg8PGiocHBgsKSkpLCkpKSwpKSkpKSkpKSkpLCkpLCwpKTUpLCkpLCwpKSksKSkpKSksKSksKSkpLP/AABEIAMAAwAMBIgACEQEDEQH/xAAcAAEAAQUBAQAAAAAAAAAAAAAABQECBAYHAwj/xAA7EAABAgQEAwUGBAUFAQAAAAABAAIDBBEhBRIxQQZRYQcTInGBMkJSkaGxYnLB0RQjgpLhM0Nj8PEk/8QAGQEBAAMBAQAAAAAAAAAAAAAAAAEDBAIF/8QAIhEBAAICAQMFAQAAAAAAAAAAAAECAxEhBBIxEyIyQVEj/9oADAMBAAIRAxEAPwDuKIiAiIgIiICIqVQVRWueAKmwWs412jyMtUGIIjtmw/ET0roEGz1VVxme7co5d/Ll2Mbzc8uJ/pAoPmkt21zANXw4ThuASynrQqNp07LVVXO8N7Z5Z4/mQ3w+oo9v7rasJ4wk5r/SjMJ+EnKfKhUoTSKlVVAREQEREBERAREQEREBERAREQUJUFxPxlL4e0GM7xEEtYLufToreNOLYeGy/eOGZ7qths+N37LhE5MRZqKY0Zxc9x/tGwHRc2t2uq1m08M/iDjqcnS7O8w4R0hMsKcnO95a091Ry/VTkKQrtUXC842FUAFPI81T6m2j0dNeiN+yxAx1bX2U6/DXE6VO/RZ0vgpbSxr9vRT3xCPSmfCEk2mlKXWXkAvcO1BHukKXiYWWiuiwnQS3qo9WJl1OGYhuPBPajFgxGwZp3eMPvH2mda7hdngxg9oc0ggioI3C+Z3SQiUpYg100PJdO7LuICwmWiHW7CT73wjzH2V0TtmtWYdORUVV05EREBERAREQEREBERAVCqrHxCY7uE9/wtLvkEHHO0vETMz4b7kEGG0c3H2nfoo6VlbUXk+C4vzO1JLiTzNypiVgLz89+XqdNSIja+Xkm8l6xMOaVlQoPostkIcis0TLVOkO3CmtqQLo+DbRTL4QpYFYjoRvSiTv7TEwhI8GyipiXAWzx4BpcKHnpddVlF+UQIdKEWv81IwHuhPDm1afaBHS4XkIdYf5TX91nTTCYLHC1Lny0W/G8zLHLsXD+I/xEvDibuF/Ma/VSS0XstxIugvhOoCwhzeoPTzW8rQyqoiIgREQEREBERAREQFEcVxS2TikfCpdRfE7Kykb8hUSQ4/NxM1KaCikZNtlARZo1APNTmGxQQvOzxqXrdPPCYlwsg+axWCiyGtJvT6qiJXzD0awH3ivG1V6NeQdNVdGFeiIR0y8KGnngBSc8QNVBz00z4gPNTES6mYiGDLxK2Ol/wDxSsq6sF3TbmoUDMDlvvZMPe9pO4cD8wt+Pw87LHLbOA8U7qdp7rxk+ll10L51wfFxLxKm4a9pJJ0obFfQOGT7I8JkRhzNe0OB6FaIlkmPtlIiKXIiIgIiICIiAiIgLHnpbvIb2fE0hZCoQg+fsQAEy9vwuIK8342YD8rW5j50AW19oXDrYEx3rRTvKvPKu60ublBEi0OhFbLHkiN8t2PcV4+0lLcb7PZ/aaqWk+MA4WBGljy5rT5mRgjNka5+X2sps3zIVuGQM+ZzIbsrSGlwcfoq5pXW4hdF7b1aXRhiYcARehXlPYyG18qqOwCCScsQHSra8uSjeNcOaGgsJBJDTfYqmNbX2QuK8Rve41PkB5qPGHxoxDqUGtSdeVls0jwo0ZS/Sm1jT9SsGZ4aLHkmKS2lGga9KrTFoiOGa2O0yjoUcy0ShFa2O1Qtpw5rXNOXUEOHUKEGDuIGapOxP6qZ4fdkfQ86FTW+5c3p2tSnZcPilgdlDyQTroKj62X0B2eS5h4bLNOohhcH4jhAzGdlACXNIGzhetNgV9C8KQsslLjlDar6+WbJGqpdERWqBERAREQEREBERAREQaf2hyRiMhU5vr8gucMlMzyOtF1rjGRMWWJBoWeMemq5vDHiKwZ91tv9el02rViPxbAkmQj4RQGxHPzSMGss0AfhFhVZrpcO11WPFgsZcmn3WfunTf2RErRHu21KWWHxFBzN+RWU12cgUovPGIdB5BKpmI0sgzhcwB4rsrocrmNQAPuoxs8WNDtRuPJSUljTHiotVTasopMeHrNMytI1KhO+y6WKl481Va9Hmhmp1qu8W9q+oiNcInEJNz4+QEguNl9K4PByQITTqIbQfkFxDB8IdMz0DJqHAu6NBBr9F3poW+kPIyz4hciIrFIiIgIiICIiAiIgIiIMbEIJfCe0alpA86LkcxWHEo4EGgqCCLrshXPe06Vo+DEpYhzCetiB91nz07q7aumydttfqCbPhraqGMUxH5naDQdeazGSRcFG4nLkNtseotusFIjb18l51w9ZLGG5g02oaV2KyMexRjWEkjRa/lDh/wB15ryiYK17SYkRxp7LQKgrVFIiVH9NeGGMTiRmhjBQH3j+gWfJxRDDWVr52vusZhLKUFdhbZeshhror6kZQL8yu51EM01ybSYbEe0ltxp5KCmMzXXXQpeA2HLjrdc/xOJV5PKv1VVJ3K3JPt5dS7HJYO76KbuGWGDyHtEfVdOXEuzji1sk+FCiUEOYe5hPwPDW5fmartgW2vh5mT5KoiLpwIiICIiAiIgIiICIiCih+KcH/ipZ7B7Q8TPzD91MIomNpidTtxOQmiw5XeEg0INiPMLOfAbErbVTPaFggY9sdo8L/C/o73T6rWsPnADlXl5cc1l7OHLFo2tPD9DZoPrRXxZRwbTK3+7/AApKGS7eyvmJcU1UUtOmm1pa1GwlzjqB5XKyYcmIbaD1PNXzBynkozEcYEMea75lTadcyksQxDwZeQotFm4tXW5rPmMS8BO5UXIy7osQAepV1K6Y8l2ZjsPJIw3e8YwLTyDaVP0Xcuzfi0T0qAT/ADYYDXjc8nLhnG7srYTNADYdAsLh7iiLIxocaEfE00IJoHjdpW2I1GmC07nb6vBVVouAdr0jMtGd/cP3a/T0dpRbhJ4jCjCsOI145tIP2RyykREBERAREQEVKqKxriqVk21jxmQ+hNXHyAugllSq5Bjvb61rssrA7waZ4jsg/pABr60WiY92p4hOVaYndMpQth+Gvrqg+gMb4wk5MVjRmN/DUFx6ADdc2x7t8GkpBr+OLVtPJlK/Ncbe4uNSancm5PqUYEE9jHFs5OODo0VzyDVrR4WNPRuy3jGeHY0qyHHac8MtaTsWkivi5+a5cx9L8rr6bweG2PKsDgC18NoO/urm1ItHLul5rPDmcDiJlLnL0VkXiRnxL14q4LdLPNBVhPhPMLU4koADzWSccRL0IzWmOEhO8QC96la9MRzEdUpEh3Utw9w3Em35WCgHtO2aP3VlawpvebeWBK4bEmHZIYr8R2aFv+AcI90BUefVbbgPDLJdga0eu56lZ+KlkvAiRToxpeRpotFa6ZLXmXDO02YaZprG/wC22h8ytRAWViM26NFdEddzzmPmV4FqmXIHrLk8SiQnB0N7mEbtND9Fh5aUV5ag3PCu1vEYFu97wcnjN9Vt+F9v50jy4PWG6n0IXHMqEIPpLCu1/Do9jEME/wDIKD5rbpPE4UYVhxGPH4XAr4/WRJYjEgmsNzmHm0lv2QfYNVAcS8bymHtrGiDNtDaavd0AXJuLe2+PGJZKN7hmmc+KI4dBSjVzGNFc9xc4lzjqScxd5koOh8VdtM3Mktl//mh6WOZ5H5tlzuPHdEcXOJc74nXJ9SrUIQKoEyqoCArghCBBnYZI94TWoFKWpqbbrrWAdpAl4UOE6CSGgszB4r4NyMq5NhESjxpsRapJB25LYHUI8RDfC/V161vYaFa8OOtq8smXJaluHYZXjKRn2CG45MwJAfQU2qCtR4o4NdCOZtHt1q29BsaBaXFaAHU+Bg8Lg4CuxXuZt7GuiMec5aACHubkAtlyGzlGTo4tHCzF1s18s7DuHGvdnjPbAhbufao3yjdbhJcbyMszu5dmZoBNS4MLi21SKG52XN4k3GivGaIHus29KAe04iopttyV8uYmVxObKGF1ms0e61eVaJh6asfJGfqbW5rw6xhHaBCmI/dZRDGTNmMQG+4AoNLKC7YuIwyA2WYfFF8b6bMGnzJHyXL8cikzGUlwEOhOYAHM3Sw0WBOYnEmXmJEOY0yjo0WVeWIi2odYpma7liOCUVXq4aKlc83hX0VHCyubpVBaQq5VUKoQWOCtIXqrSEFgRVzJVBaFUlVVAEAFGaoSqVsguc5GBWAdV7NCDIkImWI035WOWo5eSnDLZ8laZa+Ajwta4+011akha600NRtdTcPFoYZR1s9xQZnNc3S5oADX6LVgtHMSzZ6zOphSclWe1QkkEhgBaGOrdv4hSmlFsuB8FTU9Ld614blHhFL0bWgBNxqfkoKDKRJh1GAkmh1J8W56arvPBmGfw8rDZuBfzKjJk93CceLj3OBd09ra944mpu8Bwu1oylti0jnssmXmGv8AaYxpzMHtEWodOhpvzW98fcEOhRnzENpdCfd/dtBfDO9ibtNvkua4nN5aNZTM8VsaCtKCxFv8rRW+o7oZ703PbMIWcmA50QgUzuo2hqABr6KsMUACOlw11OVgrlgtbc7b6xqNLHtqgCvXnkrvbbZcpVKsY5XGEAiC5pVHFeLDmdXYWC9kFwCqBZA5XEoMaqAK1l1egpRVaVWio4oL3K1zBuqg2VpQKDZejV5NXoEF6tjCoVVcpH0RwPIwTKQYjGAFzGk+dLraJWxK5/2NYp3kl3Z1hOy+mo+66BA9ooMl7QRQ3rZcs7SuDIUNjpiGAygLnUsDcUoNl1LPei5h244yGQoUuDeKS9w/A233c1REjirlaFc8q1oQXPCtCqVa5x2QVXlHdsNSvQWXk0XqfJBdDbQUGyvJVtVVxQGletF4MXuDZ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descr="data:image/jpeg;base64,/9j/4AAQSkZJRgABAQAAAQABAAD/2wCEAAkGBhIQEBMUExQUEhQVFBUQFBQVFRQQFRAVFBUVFRQUFBQXGyYeFxkjGRQUHy8gJCcpLCwsFR4xNTAqNSYrLCkBCQoKDgwOGg8PGiocHBgsKSkpLCkpKSwpKSkpKSkpKSkpLCkpLCwpKTUpLCkpLCwpKSksKSkpKSksKSksKSkpLP/AABEIAMAAwAMBIgACEQEDEQH/xAAcAAEAAQUBAQAAAAAAAAAAAAAABQECBAYHAwj/xAA7EAABAgQEAwUGBAUFAQAAAAABAAIDBBEhBRIxQQZRYQcTInGBMkJSkaGxYnLB0RQjgpLhM0Nj8PEk/8QAGQEBAAMBAQAAAAAAAAAAAAAAAAEDBAIF/8QAIhEBAAICAQMFAQAAAAAAAAAAAAECAxEhBBIxEyIyQVEj/9oADAMBAAIRAxEAPwDuKIiAiIgIiICIqVQVRWueAKmwWs412jyMtUGIIjtmw/ET0roEGz1VVxme7co5d/Ll2Mbzc8uJ/pAoPmkt21zANXw4ThuASynrQqNp07LVVXO8N7Z5Z4/mQ3w+oo9v7rasJ4wk5r/SjMJ+EnKfKhUoTSKlVVAREQEREBERAREQEREBERAREQUJUFxPxlL4e0GM7xEEtYLufToreNOLYeGy/eOGZ7qths+N37LhE5MRZqKY0Zxc9x/tGwHRc2t2uq1m08M/iDjqcnS7O8w4R0hMsKcnO95a091Ry/VTkKQrtUXC842FUAFPI81T6m2j0dNeiN+yxAx1bX2U6/DXE6VO/RZ0vgpbSxr9vRT3xCPSmfCEk2mlKXWXkAvcO1BHukKXiYWWiuiwnQS3qo9WJl1OGYhuPBPajFgxGwZp3eMPvH2mda7hdngxg9oc0ggioI3C+Z3SQiUpYg100PJdO7LuICwmWiHW7CT73wjzH2V0TtmtWYdORUVV05EREBERAREQEREBERAVCqrHxCY7uE9/wtLvkEHHO0vETMz4b7kEGG0c3H2nfoo6VlbUXk+C4vzO1JLiTzNypiVgLz89+XqdNSIja+Xkm8l6xMOaVlQoPostkIcis0TLVOkO3CmtqQLo+DbRTL4QpYFYjoRvSiTv7TEwhI8GyipiXAWzx4BpcKHnpddVlF+UQIdKEWv81IwHuhPDm1afaBHS4XkIdYf5TX91nTTCYLHC1Lny0W/G8zLHLsXD+I/xEvDibuF/Ma/VSS0XstxIugvhOoCwhzeoPTzW8rQyqoiIgREQEREBERAREQFEcVxS2TikfCpdRfE7Kykb8hUSQ4/NxM1KaCikZNtlARZo1APNTmGxQQvOzxqXrdPPCYlwsg+axWCiyGtJvT6qiJXzD0awH3ivG1V6NeQdNVdGFeiIR0y8KGnngBSc8QNVBz00z4gPNTES6mYiGDLxK2Ol/wDxSsq6sF3TbmoUDMDlvvZMPe9pO4cD8wt+Pw87LHLbOA8U7qdp7rxk+ll10L51wfFxLxKm4a9pJJ0obFfQOGT7I8JkRhzNe0OB6FaIlkmPtlIiKXIiIgIiICIiAiIgLHnpbvIb2fE0hZCoQg+fsQAEy9vwuIK8342YD8rW5j50AW19oXDrYEx3rRTvKvPKu60ublBEi0OhFbLHkiN8t2PcV4+0lLcb7PZ/aaqWk+MA4WBGljy5rT5mRgjNka5+X2sps3zIVuGQM+ZzIbsrSGlwcfoq5pXW4hdF7b1aXRhiYcARehXlPYyG18qqOwCCScsQHSra8uSjeNcOaGgsJBJDTfYqmNbX2QuK8Rve41PkB5qPGHxoxDqUGtSdeVls0jwo0ZS/Sm1jT9SsGZ4aLHkmKS2lGga9KrTFoiOGa2O0yjoUcy0ShFa2O1Qtpw5rXNOXUEOHUKEGDuIGapOxP6qZ4fdkfQ86FTW+5c3p2tSnZcPilgdlDyQTroKj62X0B2eS5h4bLNOohhcH4jhAzGdlACXNIGzhetNgV9C8KQsslLjlDar6+WbJGqpdERWqBERAREQEREBERAREQaf2hyRiMhU5vr8gucMlMzyOtF1rjGRMWWJBoWeMemq5vDHiKwZ91tv9el02rViPxbAkmQj4RQGxHPzSMGss0AfhFhVZrpcO11WPFgsZcmn3WfunTf2RErRHu21KWWHxFBzN+RWU12cgUovPGIdB5BKpmI0sgzhcwB4rsrocrmNQAPuoxs8WNDtRuPJSUljTHiotVTasopMeHrNMytI1KhO+y6WKl481Va9Hmhmp1qu8W9q+oiNcInEJNz4+QEguNl9K4PByQITTqIbQfkFxDB8IdMz0DJqHAu6NBBr9F3poW+kPIyz4hciIrFIiIgIiICIiAiIgIiIMbEIJfCe0alpA86LkcxWHEo4EGgqCCLrshXPe06Vo+DEpYhzCetiB91nz07q7aumydttfqCbPhraqGMUxH5naDQdeazGSRcFG4nLkNtseotusFIjb18l51w9ZLGG5g02oaV2KyMexRjWEkjRa/lDh/wB15ryiYK17SYkRxp7LQKgrVFIiVH9NeGGMTiRmhjBQH3j+gWfJxRDDWVr52vusZhLKUFdhbZeshhror6kZQL8yu51EM01ybSYbEe0ltxp5KCmMzXXXQpeA2HLjrdc/xOJV5PKv1VVJ3K3JPt5dS7HJYO76KbuGWGDyHtEfVdOXEuzji1sk+FCiUEOYe5hPwPDW5fmartgW2vh5mT5KoiLpwIiICIiAiIgIiICIiCih+KcH/ipZ7B7Q8TPzD91MIomNpidTtxOQmiw5XeEg0INiPMLOfAbErbVTPaFggY9sdo8L/C/o73T6rWsPnADlXl5cc1l7OHLFo2tPD9DZoPrRXxZRwbTK3+7/AApKGS7eyvmJcU1UUtOmm1pa1GwlzjqB5XKyYcmIbaD1PNXzBynkozEcYEMea75lTadcyksQxDwZeQotFm4tXW5rPmMS8BO5UXIy7osQAepV1K6Y8l2ZjsPJIw3e8YwLTyDaVP0Xcuzfi0T0qAT/ADYYDXjc8nLhnG7srYTNADYdAsLh7iiLIxocaEfE00IJoHjdpW2I1GmC07nb6vBVVouAdr0jMtGd/cP3a/T0dpRbhJ4jCjCsOI145tIP2RyykREBERAREQEVKqKxriqVk21jxmQ+hNXHyAugllSq5Bjvb61rssrA7waZ4jsg/pABr60WiY92p4hOVaYndMpQth+Gvrqg+gMb4wk5MVjRmN/DUFx6ADdc2x7t8GkpBr+OLVtPJlK/Ncbe4uNSancm5PqUYEE9jHFs5OODo0VzyDVrR4WNPRuy3jGeHY0qyHHac8MtaTsWkivi5+a5cx9L8rr6bweG2PKsDgC18NoO/urm1ItHLul5rPDmcDiJlLnL0VkXiRnxL14q4LdLPNBVhPhPMLU4koADzWSccRL0IzWmOEhO8QC96la9MRzEdUpEh3Utw9w3Em35WCgHtO2aP3VlawpvebeWBK4bEmHZIYr8R2aFv+AcI90BUefVbbgPDLJdga0eu56lZ+KlkvAiRToxpeRpotFa6ZLXmXDO02YaZprG/wC22h8ytRAWViM26NFdEddzzmPmV4FqmXIHrLk8SiQnB0N7mEbtND9Fh5aUV5ag3PCu1vEYFu97wcnjN9Vt+F9v50jy4PWG6n0IXHMqEIPpLCu1/Do9jEME/wDIKD5rbpPE4UYVhxGPH4XAr4/WRJYjEgmsNzmHm0lv2QfYNVAcS8bymHtrGiDNtDaavd0AXJuLe2+PGJZKN7hmmc+KI4dBSjVzGNFc9xc4lzjqScxd5koOh8VdtM3Mktl//mh6WOZ5H5tlzuPHdEcXOJc74nXJ9SrUIQKoEyqoCArghCBBnYZI94TWoFKWpqbbrrWAdpAl4UOE6CSGgszB4r4NyMq5NhESjxpsRapJB25LYHUI8RDfC/V161vYaFa8OOtq8smXJaluHYZXjKRn2CG45MwJAfQU2qCtR4o4NdCOZtHt1q29BsaBaXFaAHU+Bg8Lg4CuxXuZt7GuiMec5aACHubkAtlyGzlGTo4tHCzF1s18s7DuHGvdnjPbAhbufao3yjdbhJcbyMszu5dmZoBNS4MLi21SKG52XN4k3GivGaIHus29KAe04iopttyV8uYmVxObKGF1ms0e61eVaJh6asfJGfqbW5rw6xhHaBCmI/dZRDGTNmMQG+4AoNLKC7YuIwyA2WYfFF8b6bMGnzJHyXL8cikzGUlwEOhOYAHM3Sw0WBOYnEmXmJEOY0yjo0WVeWIi2odYpma7liOCUVXq4aKlc83hX0VHCyubpVBaQq5VUKoQWOCtIXqrSEFgRVzJVBaFUlVVAEAFGaoSqVsguc5GBWAdV7NCDIkImWI035WOWo5eSnDLZ8laZa+Ajwta4+011akha600NRtdTcPFoYZR1s9xQZnNc3S5oADX6LVgtHMSzZ6zOphSclWe1QkkEhgBaGOrdv4hSmlFsuB8FTU9Ld614blHhFL0bWgBNxqfkoKDKRJh1GAkmh1J8W56arvPBmGfw8rDZuBfzKjJk93CceLj3OBd09ra944mpu8Bwu1oylti0jnssmXmGv8AaYxpzMHtEWodOhpvzW98fcEOhRnzENpdCfd/dtBfDO9ibtNvkua4nN5aNZTM8VsaCtKCxFv8rRW+o7oZ703PbMIWcmA50QgUzuo2hqABr6KsMUACOlw11OVgrlgtbc7b6xqNLHtqgCvXnkrvbbZcpVKsY5XGEAiC5pVHFeLDmdXYWC9kFwCqBZA5XEoMaqAK1l1egpRVaVWio4oL3K1zBuqg2VpQKDZejV5NXoEF6tjCoVVcpH0RwPIwTKQYjGAFzGk+dLraJWxK5/2NYp3kl3Z1hOy+mo+66BA9ooMl7QRQ3rZcs7SuDIUNjpiGAygLnUsDcUoNl1LPei5h244yGQoUuDeKS9w/A233c1REjirlaFc8q1oQXPCtCqVa5x2QVXlHdsNSvQWXk0XqfJBdDbQUGyvJVtVVxQGletF4MXuDZB//2Q=="/>
          <p:cNvSpPr>
            <a:spLocks noChangeAspect="1" noChangeArrowheads="1"/>
          </p:cNvSpPr>
          <p:nvPr/>
        </p:nvSpPr>
        <p:spPr bwMode="auto">
          <a:xfrm>
            <a:off x="307974" y="7937"/>
            <a:ext cx="2387525" cy="23875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6" descr="data:image/jpeg;base64,/9j/4AAQSkZJRgABAQAAAQABAAD/2wCEAAkGBhIQEBMUExQUEhQVFBUQFBQVFRQQFRAVFBUVFRQUFBQXGyYeFxkjGRQUHy8gJCcpLCwsFR4xNTAqNSYrLCkBCQoKDgwOGg8PGiocHBgsKSkpLCkpKSwpKSkpKSkpKSkpLCkpLCwpKTUpLCkpLCwpKSksKSkpKSksKSksKSkpLP/AABEIAMAAwAMBIgACEQEDEQH/xAAcAAEAAQUBAQAAAAAAAAAAAAAABQECBAYHAwj/xAA7EAABAgQEAwUGBAUFAQAAAAABAAIDBBEhBRIxQQZRYQcTInGBMkJSkaGxYnLB0RQjgpLhM0Nj8PEk/8QAGQEBAAMBAQAAAAAAAAAAAAAAAAEDBAIF/8QAIhEBAAICAQMFAQAAAAAAAAAAAAECAxEhBBIxEyIyQVEj/9oADAMBAAIRAxEAPwDuKIiAiIgIiICIqVQVRWueAKmwWs412jyMtUGIIjtmw/ET0roEGz1VVxme7co5d/Ll2Mbzc8uJ/pAoPmkt21zANXw4ThuASynrQqNp07LVVXO8N7Z5Z4/mQ3w+oo9v7rasJ4wk5r/SjMJ+EnKfKhUoTSKlVVAREQEREBERAREQEREBERAREQUJUFxPxlL4e0GM7xEEtYLufToreNOLYeGy/eOGZ7qths+N37LhE5MRZqKY0Zxc9x/tGwHRc2t2uq1m08M/iDjqcnS7O8w4R0hMsKcnO95a091Ry/VTkKQrtUXC842FUAFPI81T6m2j0dNeiN+yxAx1bX2U6/DXE6VO/RZ0vgpbSxr9vRT3xCPSmfCEk2mlKXWXkAvcO1BHukKXiYWWiuiwnQS3qo9WJl1OGYhuPBPajFgxGwZp3eMPvH2mda7hdngxg9oc0ggioI3C+Z3SQiUpYg100PJdO7LuICwmWiHW7CT73wjzH2V0TtmtWYdORUVV05EREBERAREQEREBERAVCqrHxCY7uE9/wtLvkEHHO0vETMz4b7kEGG0c3H2nfoo6VlbUXk+C4vzO1JLiTzNypiVgLz89+XqdNSIja+Xkm8l6xMOaVlQoPostkIcis0TLVOkO3CmtqQLo+DbRTL4QpYFYjoRvSiTv7TEwhI8GyipiXAWzx4BpcKHnpddVlF+UQIdKEWv81IwHuhPDm1afaBHS4XkIdYf5TX91nTTCYLHC1Lny0W/G8zLHLsXD+I/xEvDibuF/Ma/VSS0XstxIugvhOoCwhzeoPTzW8rQyqoiIgREQEREBERAREQFEcVxS2TikfCpdRfE7Kykb8hUSQ4/NxM1KaCikZNtlARZo1APNTmGxQQvOzxqXrdPPCYlwsg+axWCiyGtJvT6qiJXzD0awH3ivG1V6NeQdNVdGFeiIR0y8KGnngBSc8QNVBz00z4gPNTES6mYiGDLxK2Ol/wDxSsq6sF3TbmoUDMDlvvZMPe9pO4cD8wt+Pw87LHLbOA8U7qdp7rxk+ll10L51wfFxLxKm4a9pJJ0obFfQOGT7I8JkRhzNe0OB6FaIlkmPtlIiKXIiIgIiICIiAiIgLHnpbvIb2fE0hZCoQg+fsQAEy9vwuIK8342YD8rW5j50AW19oXDrYEx3rRTvKvPKu60ublBEi0OhFbLHkiN8t2PcV4+0lLcb7PZ/aaqWk+MA4WBGljy5rT5mRgjNka5+X2sps3zIVuGQM+ZzIbsrSGlwcfoq5pXW4hdF7b1aXRhiYcARehXlPYyG18qqOwCCScsQHSra8uSjeNcOaGgsJBJDTfYqmNbX2QuK8Rve41PkB5qPGHxoxDqUGtSdeVls0jwo0ZS/Sm1jT9SsGZ4aLHkmKS2lGga9KrTFoiOGa2O0yjoUcy0ShFa2O1Qtpw5rXNOXUEOHUKEGDuIGapOxP6qZ4fdkfQ86FTW+5c3p2tSnZcPilgdlDyQTroKj62X0B2eS5h4bLNOohhcH4jhAzGdlACXNIGzhetNgV9C8KQsslLjlDar6+WbJGqpdERWqBERAREQEREBERAREQaf2hyRiMhU5vr8gucMlMzyOtF1rjGRMWWJBoWeMemq5vDHiKwZ91tv9el02rViPxbAkmQj4RQGxHPzSMGss0AfhFhVZrpcO11WPFgsZcmn3WfunTf2RErRHu21KWWHxFBzN+RWU12cgUovPGIdB5BKpmI0sgzhcwB4rsrocrmNQAPuoxs8WNDtRuPJSUljTHiotVTasopMeHrNMytI1KhO+y6WKl481Va9Hmhmp1qu8W9q+oiNcInEJNz4+QEguNl9K4PByQITTqIbQfkFxDB8IdMz0DJqHAu6NBBr9F3poW+kPIyz4hciIrFIiIgIiICIiAiIgIiIMbEIJfCe0alpA86LkcxWHEo4EGgqCCLrshXPe06Vo+DEpYhzCetiB91nz07q7aumydttfqCbPhraqGMUxH5naDQdeazGSRcFG4nLkNtseotusFIjb18l51w9ZLGG5g02oaV2KyMexRjWEkjRa/lDh/wB15ryiYK17SYkRxp7LQKgrVFIiVH9NeGGMTiRmhjBQH3j+gWfJxRDDWVr52vusZhLKUFdhbZeshhror6kZQL8yu51EM01ybSYbEe0ltxp5KCmMzXXXQpeA2HLjrdc/xOJV5PKv1VVJ3K3JPt5dS7HJYO76KbuGWGDyHtEfVdOXEuzji1sk+FCiUEOYe5hPwPDW5fmartgW2vh5mT5KoiLpwIiICIiAiIgIiICIiCih+KcH/ipZ7B7Q8TPzD91MIomNpidTtxOQmiw5XeEg0INiPMLOfAbErbVTPaFggY9sdo8L/C/o73T6rWsPnADlXl5cc1l7OHLFo2tPD9DZoPrRXxZRwbTK3+7/AApKGS7eyvmJcU1UUtOmm1pa1GwlzjqB5XKyYcmIbaD1PNXzBynkozEcYEMea75lTadcyksQxDwZeQotFm4tXW5rPmMS8BO5UXIy7osQAepV1K6Y8l2ZjsPJIw3e8YwLTyDaVP0Xcuzfi0T0qAT/ADYYDXjc8nLhnG7srYTNADYdAsLh7iiLIxocaEfE00IJoHjdpW2I1GmC07nb6vBVVouAdr0jMtGd/cP3a/T0dpRbhJ4jCjCsOI145tIP2RyykREBERAREQEVKqKxriqVk21jxmQ+hNXHyAugllSq5Bjvb61rssrA7waZ4jsg/pABr60WiY92p4hOVaYndMpQth+Gvrqg+gMb4wk5MVjRmN/DUFx6ADdc2x7t8GkpBr+OLVtPJlK/Ncbe4uNSancm5PqUYEE9jHFs5OODo0VzyDVrR4WNPRuy3jGeHY0qyHHac8MtaTsWkivi5+a5cx9L8rr6bweG2PKsDgC18NoO/urm1ItHLul5rPDmcDiJlLnL0VkXiRnxL14q4LdLPNBVhPhPMLU4koADzWSccRL0IzWmOEhO8QC96la9MRzEdUpEh3Utw9w3Em35WCgHtO2aP3VlawpvebeWBK4bEmHZIYr8R2aFv+AcI90BUefVbbgPDLJdga0eu56lZ+KlkvAiRToxpeRpotFa6ZLXmXDO02YaZprG/wC22h8ytRAWViM26NFdEddzzmPmV4FqmXIHrLk8SiQnB0N7mEbtND9Fh5aUV5ag3PCu1vEYFu97wcnjN9Vt+F9v50jy4PWG6n0IXHMqEIPpLCu1/Do9jEME/wDIKD5rbpPE4UYVhxGPH4XAr4/WRJYjEgmsNzmHm0lv2QfYNVAcS8bymHtrGiDNtDaavd0AXJuLe2+PGJZKN7hmmc+KI4dBSjVzGNFc9xc4lzjqScxd5koOh8VdtM3Mktl//mh6WOZ5H5tlzuPHdEcXOJc74nXJ9SrUIQKoEyqoCArghCBBnYZI94TWoFKWpqbbrrWAdpAl4UOE6CSGgszB4r4NyMq5NhESjxpsRapJB25LYHUI8RDfC/V161vYaFa8OOtq8smXJaluHYZXjKRn2CG45MwJAfQU2qCtR4o4NdCOZtHt1q29BsaBaXFaAHU+Bg8Lg4CuxXuZt7GuiMec5aACHubkAtlyGzlGTo4tHCzF1s18s7DuHGvdnjPbAhbufao3yjdbhJcbyMszu5dmZoBNS4MLi21SKG52XN4k3GivGaIHus29KAe04iopttyV8uYmVxObKGF1ms0e61eVaJh6asfJGfqbW5rw6xhHaBCmI/dZRDGTNmMQG+4AoNLKC7YuIwyA2WYfFF8b6bMGnzJHyXL8cikzGUlwEOhOYAHM3Sw0WBOYnEmXmJEOY0yjo0WVeWIi2odYpma7liOCUVXq4aKlc83hX0VHCyubpVBaQq5VUKoQWOCtIXqrSEFgRVzJVBaFUlVVAEAFGaoSqVsguc5GBWAdV7NCDIkImWI035WOWo5eSnDLZ8laZa+Ajwta4+011akha600NRtdTcPFoYZR1s9xQZnNc3S5oADX6LVgtHMSzZ6zOphSclWe1QkkEhgBaGOrdv4hSmlFsuB8FTU9Ld614blHhFL0bWgBNxqfkoKDKRJh1GAkmh1J8W56arvPBmGfw8rDZuBfzKjJk93CceLj3OBd09ra944mpu8Bwu1oylti0jnssmXmGv8AaYxpzMHtEWodOhpvzW98fcEOhRnzENpdCfd/dtBfDO9ibtNvkua4nN5aNZTM8VsaCtKCxFv8rRW+o7oZ703PbMIWcmA50QgUzuo2hqABr6KsMUACOlw11OVgrlgtbc7b6xqNLHtqgCvXnkrvbbZcpVKsY5XGEAiC5pVHFeLDmdXYWC9kFwCqBZA5XEoMaqAK1l1egpRVaVWio4oL3K1zBuqg2VpQKDZejV5NXoEF6tjCoVVcpH0RwPIwTKQYjGAFzGk+dLraJWxK5/2NYp3kl3Z1hOy+mo+66BA9ooMl7QRQ3rZcs7SuDIUNjpiGAygLnUsDcUoNl1LPei5h244yGQoUuDeKS9w/A233c1REjirlaFc8q1oQXPCtCqVa5x2QVXlHdsNSvQWXk0XqfJBdDbQUGyvJVtVVxQGletF4MXuDZ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 name="Obrázek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41868" y="4548585"/>
            <a:ext cx="2957643" cy="2072021"/>
          </a:xfrm>
          <a:prstGeom prst="rect">
            <a:avLst/>
          </a:prstGeom>
        </p:spPr>
      </p:pic>
      <p:pic>
        <p:nvPicPr>
          <p:cNvPr id="8" name="Obrázek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03830" y="4667981"/>
            <a:ext cx="2133600" cy="1952625"/>
          </a:xfrm>
          <a:prstGeom prst="rect">
            <a:avLst/>
          </a:prstGeom>
        </p:spPr>
      </p:pic>
      <p:pic>
        <p:nvPicPr>
          <p:cNvPr id="10" name="Obrázek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2775" y="4548585"/>
            <a:ext cx="2072021" cy="2072021"/>
          </a:xfrm>
          <a:prstGeom prst="rect">
            <a:avLst/>
          </a:prstGeom>
        </p:spPr>
      </p:pic>
      <p:cxnSp>
        <p:nvCxnSpPr>
          <p:cNvPr id="12" name="Přímá spojnice se šipkou 11"/>
          <p:cNvCxnSpPr/>
          <p:nvPr/>
        </p:nvCxnSpPr>
        <p:spPr>
          <a:xfrm flipV="1">
            <a:off x="2409371" y="2383425"/>
            <a:ext cx="4944466" cy="2536918"/>
          </a:xfrm>
          <a:prstGeom prst="straightConnector1">
            <a:avLst/>
          </a:prstGeom>
          <a:ln w="28575">
            <a:solidFill>
              <a:schemeClr val="accent1"/>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16" name="Přímá spojnice se šipkou 15"/>
          <p:cNvCxnSpPr/>
          <p:nvPr/>
        </p:nvCxnSpPr>
        <p:spPr>
          <a:xfrm flipV="1">
            <a:off x="4903830" y="2514866"/>
            <a:ext cx="2425884" cy="2033719"/>
          </a:xfrm>
          <a:prstGeom prst="straightConnector1">
            <a:avLst/>
          </a:prstGeom>
          <a:ln w="28575">
            <a:solidFill>
              <a:schemeClr val="accent1"/>
            </a:solidFill>
            <a:tailEnd type="triangle" w="lg" len="lg"/>
          </a:ln>
        </p:spPr>
        <p:style>
          <a:lnRef idx="1">
            <a:schemeClr val="dk1"/>
          </a:lnRef>
          <a:fillRef idx="0">
            <a:schemeClr val="dk1"/>
          </a:fillRef>
          <a:effectRef idx="0">
            <a:schemeClr val="dk1"/>
          </a:effectRef>
          <a:fontRef idx="minor">
            <a:schemeClr val="tx1"/>
          </a:fontRef>
        </p:style>
      </p:cxnSp>
      <p:cxnSp>
        <p:nvCxnSpPr>
          <p:cNvPr id="18" name="Přímá spojnice se šipkou 17"/>
          <p:cNvCxnSpPr/>
          <p:nvPr/>
        </p:nvCxnSpPr>
        <p:spPr>
          <a:xfrm flipV="1">
            <a:off x="6778171" y="3531725"/>
            <a:ext cx="711200" cy="1016860"/>
          </a:xfrm>
          <a:prstGeom prst="straightConnector1">
            <a:avLst/>
          </a:prstGeom>
          <a:ln w="28575">
            <a:solidFill>
              <a:schemeClr val="accent1"/>
            </a:solidFill>
            <a:headEnd w="lg" len="lg"/>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075603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graphicFrame>
        <p:nvGraphicFramePr>
          <p:cNvPr id="4" name="Graf 3"/>
          <p:cNvGraphicFramePr/>
          <p:nvPr>
            <p:extLst>
              <p:ext uri="{D42A27DB-BD31-4B8C-83A1-F6EECF244321}">
                <p14:modId xmlns:p14="http://schemas.microsoft.com/office/powerpoint/2010/main" xmlns="" val="2779196420"/>
              </p:ext>
            </p:extLst>
          </p:nvPr>
        </p:nvGraphicFramePr>
        <p:xfrm>
          <a:off x="1609859" y="1918951"/>
          <a:ext cx="8126569" cy="4533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9251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pPr marL="0" lvl="0" indent="0" algn="ctr">
              <a:buNone/>
            </a:pPr>
            <a:endParaRPr lang="cs-CZ" dirty="0" smtClean="0">
              <a:solidFill>
                <a:schemeClr val="tx1">
                  <a:lumMod val="75000"/>
                  <a:lumOff val="25000"/>
                </a:schemeClr>
              </a:solidFill>
            </a:endParaRPr>
          </a:p>
          <a:p>
            <a:pPr marL="0" lvl="0" indent="0" algn="ctr">
              <a:buNone/>
            </a:pPr>
            <a:endParaRPr lang="cs-CZ" dirty="0">
              <a:solidFill>
                <a:schemeClr val="tx1">
                  <a:lumMod val="75000"/>
                  <a:lumOff val="25000"/>
                </a:schemeClr>
              </a:solidFill>
            </a:endParaRPr>
          </a:p>
          <a:p>
            <a:pPr marL="0" lvl="0" indent="0" algn="ctr">
              <a:buNone/>
            </a:pPr>
            <a:endParaRPr lang="cs-CZ" sz="3200" dirty="0" smtClean="0">
              <a:solidFill>
                <a:schemeClr val="tx1">
                  <a:lumMod val="85000"/>
                  <a:lumOff val="15000"/>
                </a:schemeClr>
              </a:solidFill>
            </a:endParaRPr>
          </a:p>
          <a:p>
            <a:pPr marL="0" lvl="0" indent="0" algn="ctr">
              <a:buNone/>
            </a:pPr>
            <a:endParaRPr lang="cs-CZ" sz="3200" dirty="0">
              <a:solidFill>
                <a:schemeClr val="tx1">
                  <a:lumMod val="85000"/>
                  <a:lumOff val="15000"/>
                </a:schemeClr>
              </a:solidFill>
            </a:endParaRPr>
          </a:p>
          <a:p>
            <a:pPr marL="0" lvl="0" indent="0" algn="ctr">
              <a:buNone/>
            </a:pPr>
            <a:endParaRPr lang="cs-CZ" sz="3200" dirty="0" smtClean="0">
              <a:solidFill>
                <a:schemeClr val="tx1">
                  <a:lumMod val="85000"/>
                  <a:lumOff val="15000"/>
                </a:schemeClr>
              </a:solidFill>
            </a:endParaRPr>
          </a:p>
          <a:p>
            <a:pPr marL="0" lvl="0" indent="0" algn="ctr">
              <a:buNone/>
            </a:pPr>
            <a:r>
              <a:rPr lang="cs-CZ" sz="3200" dirty="0" smtClean="0">
                <a:solidFill>
                  <a:schemeClr val="tx1">
                    <a:lumMod val="85000"/>
                    <a:lumOff val="15000"/>
                  </a:schemeClr>
                </a:solidFill>
              </a:rPr>
              <a:t>„</a:t>
            </a:r>
            <a:r>
              <a:rPr lang="cs-CZ" sz="3200" dirty="0" err="1" smtClean="0">
                <a:solidFill>
                  <a:schemeClr val="tx1">
                    <a:lumMod val="85000"/>
                    <a:lumOff val="15000"/>
                  </a:schemeClr>
                </a:solidFill>
              </a:rPr>
              <a:t>It</a:t>
            </a:r>
            <a:r>
              <a:rPr lang="cs-CZ" sz="3200" dirty="0" smtClean="0">
                <a:solidFill>
                  <a:schemeClr val="tx1">
                    <a:lumMod val="85000"/>
                    <a:lumOff val="15000"/>
                  </a:schemeClr>
                </a:solidFill>
              </a:rPr>
              <a:t> </a:t>
            </a:r>
            <a:r>
              <a:rPr lang="cs-CZ" sz="3200" dirty="0" err="1" smtClean="0">
                <a:solidFill>
                  <a:schemeClr val="tx1">
                    <a:lumMod val="85000"/>
                    <a:lumOff val="15000"/>
                  </a:schemeClr>
                </a:solidFill>
              </a:rPr>
              <a:t>now</a:t>
            </a:r>
            <a:r>
              <a:rPr lang="cs-CZ" sz="3200" dirty="0" smtClean="0">
                <a:solidFill>
                  <a:schemeClr val="tx1">
                    <a:lumMod val="85000"/>
                    <a:lumOff val="15000"/>
                  </a:schemeClr>
                </a:solidFill>
              </a:rPr>
              <a:t> </a:t>
            </a:r>
            <a:r>
              <a:rPr lang="cs-CZ" sz="3200" dirty="0" err="1" smtClean="0">
                <a:solidFill>
                  <a:schemeClr val="tx1">
                    <a:lumMod val="85000"/>
                    <a:lumOff val="15000"/>
                  </a:schemeClr>
                </a:solidFill>
              </a:rPr>
              <a:t>only</a:t>
            </a:r>
            <a:r>
              <a:rPr lang="cs-CZ" sz="3200" dirty="0" smtClean="0">
                <a:solidFill>
                  <a:schemeClr val="tx1">
                    <a:lumMod val="85000"/>
                    <a:lumOff val="15000"/>
                  </a:schemeClr>
                </a:solidFill>
              </a:rPr>
              <a:t> </a:t>
            </a:r>
            <a:r>
              <a:rPr lang="cs-CZ" sz="3200" dirty="0" err="1" smtClean="0">
                <a:solidFill>
                  <a:schemeClr val="tx1">
                    <a:lumMod val="85000"/>
                    <a:lumOff val="15000"/>
                  </a:schemeClr>
                </a:solidFill>
              </a:rPr>
              <a:t>takes</a:t>
            </a:r>
            <a:r>
              <a:rPr lang="cs-CZ" sz="3200" dirty="0" smtClean="0">
                <a:solidFill>
                  <a:schemeClr val="tx1">
                    <a:lumMod val="85000"/>
                    <a:lumOff val="15000"/>
                  </a:schemeClr>
                </a:solidFill>
              </a:rPr>
              <a:t> 140 </a:t>
            </a:r>
            <a:r>
              <a:rPr lang="cs-CZ" sz="3200" dirty="0" err="1" smtClean="0">
                <a:solidFill>
                  <a:schemeClr val="tx1">
                    <a:lumMod val="85000"/>
                    <a:lumOff val="15000"/>
                  </a:schemeClr>
                </a:solidFill>
              </a:rPr>
              <a:t>characters</a:t>
            </a:r>
            <a:r>
              <a:rPr lang="cs-CZ" sz="3200" dirty="0" smtClean="0">
                <a:solidFill>
                  <a:schemeClr val="tx1">
                    <a:lumMod val="85000"/>
                    <a:lumOff val="15000"/>
                  </a:schemeClr>
                </a:solidFill>
              </a:rPr>
              <a:t> to </a:t>
            </a:r>
          </a:p>
          <a:p>
            <a:pPr marL="0" lvl="0" indent="0" algn="ctr">
              <a:buNone/>
            </a:pPr>
            <a:r>
              <a:rPr lang="cs-CZ" sz="3200" dirty="0" err="1" smtClean="0">
                <a:solidFill>
                  <a:schemeClr val="tx1">
                    <a:lumMod val="85000"/>
                    <a:lumOff val="15000"/>
                  </a:schemeClr>
                </a:solidFill>
              </a:rPr>
              <a:t>damage</a:t>
            </a:r>
            <a:r>
              <a:rPr lang="cs-CZ" sz="3200" dirty="0" smtClean="0">
                <a:solidFill>
                  <a:schemeClr val="tx1">
                    <a:lumMod val="85000"/>
                    <a:lumOff val="15000"/>
                  </a:schemeClr>
                </a:solidFill>
              </a:rPr>
              <a:t> </a:t>
            </a:r>
            <a:r>
              <a:rPr lang="cs-CZ" sz="3200" dirty="0" err="1" smtClean="0">
                <a:solidFill>
                  <a:schemeClr val="tx1">
                    <a:lumMod val="85000"/>
                    <a:lumOff val="15000"/>
                  </a:schemeClr>
                </a:solidFill>
              </a:rPr>
              <a:t>political</a:t>
            </a:r>
            <a:r>
              <a:rPr lang="cs-CZ" sz="3200" dirty="0" smtClean="0">
                <a:solidFill>
                  <a:schemeClr val="tx1">
                    <a:lumMod val="85000"/>
                    <a:lumOff val="15000"/>
                  </a:schemeClr>
                </a:solidFill>
              </a:rPr>
              <a:t> </a:t>
            </a:r>
            <a:r>
              <a:rPr lang="cs-CZ" sz="3200" dirty="0" err="1" smtClean="0">
                <a:solidFill>
                  <a:schemeClr val="tx1">
                    <a:lumMod val="85000"/>
                    <a:lumOff val="15000"/>
                  </a:schemeClr>
                </a:solidFill>
              </a:rPr>
              <a:t>campaign</a:t>
            </a:r>
            <a:r>
              <a:rPr lang="cs-CZ" sz="3200" dirty="0" smtClean="0">
                <a:solidFill>
                  <a:schemeClr val="tx1">
                    <a:lumMod val="85000"/>
                    <a:lumOff val="15000"/>
                  </a:schemeClr>
                </a:solidFill>
              </a:rPr>
              <a:t>“ </a:t>
            </a:r>
          </a:p>
          <a:p>
            <a:pPr marL="0" lvl="0" indent="0" algn="ctr">
              <a:buNone/>
            </a:pPr>
            <a:r>
              <a:rPr lang="cs-CZ" sz="2400" dirty="0" smtClean="0">
                <a:solidFill>
                  <a:schemeClr val="tx1">
                    <a:lumMod val="85000"/>
                    <a:lumOff val="15000"/>
                  </a:schemeClr>
                </a:solidFill>
              </a:rPr>
              <a:t>(Smith 2010)</a:t>
            </a:r>
          </a:p>
          <a:p>
            <a:endParaRPr lang="cs-CZ" dirty="0"/>
          </a:p>
        </p:txBody>
      </p:sp>
      <p:pic>
        <p:nvPicPr>
          <p:cNvPr id="2050" name="Picture 2" descr="http://www.extra.cz/images/thumbs/a5/e1/a5e1113-82141-aft-0d0100000-0d3225000-1d0000000-0d7400000-sector_668x376-fi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8876" y="416122"/>
            <a:ext cx="6271858" cy="35208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1995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61083" y="641446"/>
            <a:ext cx="5733701" cy="5326874"/>
          </a:xfrm>
        </p:spPr>
      </p:pic>
      <p:pic>
        <p:nvPicPr>
          <p:cNvPr id="6" name="Obrázek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85852" y="641446"/>
            <a:ext cx="5641280" cy="5392218"/>
          </a:xfrm>
          <a:prstGeom prst="rect">
            <a:avLst/>
          </a:prstGeom>
        </p:spPr>
      </p:pic>
    </p:spTree>
    <p:extLst>
      <p:ext uri="{BB962C8B-B14F-4D97-AF65-F5344CB8AC3E}">
        <p14:creationId xmlns:p14="http://schemas.microsoft.com/office/powerpoint/2010/main" xmlns="" val="2149328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tx1">
                    <a:lumMod val="65000"/>
                    <a:lumOff val="35000"/>
                  </a:schemeClr>
                </a:solidFill>
              </a:rPr>
              <a:t>CO-CREATED CAMPAING, 2.0</a:t>
            </a:r>
            <a:endParaRPr lang="cs-CZ" b="1" dirty="0">
              <a:solidFill>
                <a:schemeClr val="tx1">
                  <a:lumMod val="65000"/>
                  <a:lumOff val="35000"/>
                </a:schemeClr>
              </a:solidFill>
            </a:endParaRP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200" y="1690688"/>
            <a:ext cx="5014510" cy="4205718"/>
          </a:xfrm>
          <a:prstGeom prst="rect">
            <a:avLst/>
          </a:prstGeo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26008" y="1672442"/>
            <a:ext cx="5185558" cy="5185558"/>
          </a:xfrm>
          <a:prstGeom prst="rect">
            <a:avLst/>
          </a:prstGeom>
        </p:spPr>
      </p:pic>
    </p:spTree>
    <p:extLst>
      <p:ext uri="{BB962C8B-B14F-4D97-AF65-F5344CB8AC3E}">
        <p14:creationId xmlns:p14="http://schemas.microsoft.com/office/powerpoint/2010/main" xmlns="" val="3951347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44841" y="296214"/>
            <a:ext cx="8959212" cy="6344389"/>
          </a:xfrm>
        </p:spPr>
      </p:pic>
    </p:spTree>
    <p:extLst>
      <p:ext uri="{BB962C8B-B14F-4D97-AF65-F5344CB8AC3E}">
        <p14:creationId xmlns:p14="http://schemas.microsoft.com/office/powerpoint/2010/main" xmlns="" val="68955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9 nejvtipnějších předělávek selfie Škromacha se Zemane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255" y="61585"/>
            <a:ext cx="5202037" cy="346455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9 nejvtipnějších předělávek selfie Škromacha se Zemanem"/>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4179" y="227676"/>
            <a:ext cx="5489621" cy="313237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Obrázek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6992" y="3661284"/>
            <a:ext cx="5737187" cy="3059833"/>
          </a:xfrm>
          <a:prstGeom prst="rect">
            <a:avLst/>
          </a:prstGeom>
        </p:spPr>
      </p:pic>
      <p:pic>
        <p:nvPicPr>
          <p:cNvPr id="3" name="Obrázek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27739" y="3526143"/>
            <a:ext cx="5126061" cy="3290931"/>
          </a:xfrm>
          <a:prstGeom prst="rect">
            <a:avLst/>
          </a:prstGeom>
        </p:spPr>
      </p:pic>
    </p:spTree>
    <p:extLst>
      <p:ext uri="{BB962C8B-B14F-4D97-AF65-F5344CB8AC3E}">
        <p14:creationId xmlns:p14="http://schemas.microsoft.com/office/powerpoint/2010/main" xmlns="" val="2803152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endParaRPr lang="cs-CZ" i="1" dirty="0" smtClean="0"/>
          </a:p>
          <a:p>
            <a:pPr marL="0" indent="0">
              <a:buNone/>
            </a:pPr>
            <a:endParaRPr lang="cs-CZ" i="1" dirty="0" smtClean="0"/>
          </a:p>
          <a:p>
            <a:pPr marL="0" indent="0">
              <a:buNone/>
            </a:pPr>
            <a:r>
              <a:rPr lang="cs-CZ" i="1" dirty="0" smtClean="0"/>
              <a:t>Mně </a:t>
            </a:r>
            <a:r>
              <a:rPr lang="cs-CZ" i="1" dirty="0"/>
              <a:t>to </a:t>
            </a:r>
            <a:r>
              <a:rPr lang="cs-CZ" i="1" dirty="0" err="1"/>
              <a:t>selfie</a:t>
            </a:r>
            <a:r>
              <a:rPr lang="cs-CZ" i="1" dirty="0"/>
              <a:t>...někteří kolegové to dělají, to jsem taky viděl... Mně to přijde takové...takové divné, jako spíš takové pubertální mně to přijde, abych to jako nazval...jako pubertální výjev, jako fotit sám sebe, to je...jako dneska je to sice v kurzu...</a:t>
            </a:r>
            <a:endParaRPr lang="cs-CZ" dirty="0"/>
          </a:p>
          <a:p>
            <a:endParaRPr lang="cs-CZ" dirty="0"/>
          </a:p>
        </p:txBody>
      </p:sp>
    </p:spTree>
    <p:extLst>
      <p:ext uri="{BB962C8B-B14F-4D97-AF65-F5344CB8AC3E}">
        <p14:creationId xmlns:p14="http://schemas.microsoft.com/office/powerpoint/2010/main" xmlns="" val="2930263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62124" y="1308182"/>
            <a:ext cx="8667752" cy="4602875"/>
          </a:xfrm>
        </p:spPr>
      </p:pic>
    </p:spTree>
    <p:extLst>
      <p:ext uri="{BB962C8B-B14F-4D97-AF65-F5344CB8AC3E}">
        <p14:creationId xmlns:p14="http://schemas.microsoft.com/office/powerpoint/2010/main" xmlns="" val="3979959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8776" y="87914"/>
            <a:ext cx="6933131" cy="3076577"/>
          </a:xfrm>
          <a:prstGeom prst="rect">
            <a:avLst/>
          </a:prstGeom>
        </p:spPr>
      </p:pic>
      <p:pic>
        <p:nvPicPr>
          <p:cNvPr id="2050" name="Picture 2" descr="https://scontent-b-mxp.xx.fbcdn.net/hphotos-prn1/v/t1.0-9/10253909_286767381511790_3401989718511045798_n.jpg?oh=fcc342a59f0098002bbf6f627045e530&amp;oe=54F002D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3043" y="3249048"/>
            <a:ext cx="6708864" cy="354078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4" descr="data:image/jpeg;base64,/9j/4AAQSkZJRgABAQAAAQABAAD/2wCEAAkGBxQTEhQUExQVFhUXFxobFxcYGBwcFxgaHBwXHBcYFRcYHCggHBolHRgYITEhJSkrLi4uFx8zODMsNygtLisBCgoKDg0OGxAQGywkHyQsLCwsLCwsLCwsLCwsLCwsLCwsLCwsLCwsLCwsLCwsLCwsLCwsLCwsLCwsLCwsLCwsLP/AABEIAQMAwgMBIgACEQEDEQH/xAAcAAABBQEBAQAAAAAAAAAAAAAGAAIDBAUHAQj/xABLEAABAwIDBAYFCAcGBAcAAAABAgMRACEEEjEFBkFREyJhcYGRMqGxwdEHFCNCUnLh8CQzYoKy0vEVc5KTwsNjg6LiFjRTVGSj4//EABkBAAMBAQEAAAAAAAAAAAAAAAECAwAEBf/EACQRAAICAgICAwEAAwAAAAAAAAABAhEhMQMSE0EEMlFhFCKR/9oADAMBAAIRAxEAPwDuFKlSrGFSpVXxuNQ0ApZgExoTe/LurXRixSrFc3laGgWfAD2kVVXvR9lvzVHqANSfNBbY645P0ElDu+WYNdQSrKoDSAYsVSRIHIXqq5vM79VCB3yfeKoYvazrghRHgPjUpfK4xvBN+gRJxugUx/hV8RV/dhjEdK584UlfVGQAQEhU5oGt8gm/AaQZvhFSN4WRIJ/pp7T50OP5MXLBp/FklbLoMn8x8P61CcudQ1sIMW4/hWLiHyFZZqQLniK6Xzv8I+D+mi0i5GWw4x8KgxLd9TFZrzy0m1XMN1xJKp76R838GXC/0rbvsFpx1sGW1DMkfYMjMkfsnNIHA5uEVexXpnw9lMSgpJKSQTTHUqUc099hf1eykfJY3iaNnYnoq+97vwrVQkdnrob2XjVJzJCCqY0MG08IvrWujaaR6YcR94fCuiHJHqSlCSei44B2UzYfouDk6r1pB99eDEBY6qp7iD50th6vD/iA+aEimbtCR2e4gDMrTXnUcd3nUuLJznXhwHIVFJ7fIU60BmXjIGIwxt+sjXmlQ99O28iye8/n1VFtcwvDqvZ9vgPtAH21c28nqj7x/wBVTnoMQZpVIpFKojGqflQ/+Kf83/8AOibdPeZGNQohORaDCkTMA+ioGBIPdqDXGMTgejTmceyidQke+fyKW4G9Aw+LS444MipQoDiCRECPqm+vA0VIej6GrB3v/VI/vB/CqtxtYUAQZBEg8xwrE3v/AFKf7wfwqrcn1YY7BamtAqMC5Nep0rQ2GgFyDxSQO/8ApNeXCPaSR6cpdY2RNbPWoEx1RqR7bxPO1RYrCFswfw4e4jzomBKQRBHMwYHODoeys7eBQyptBJJjiBAAmr83x4Rg37Ofj5pSnRiRV/Bo+jPefYKpEVqbPT9Ge8+6uf4/3L8zqIM4lmVmvfm3bVtxvrmvHa7rOQqvNQm96ds9yBevFuxY0zCpnSiEsJxKVgKGh5iDy0NSpiKqPYY1ZwWFUUx59lZRM3gfshP0lFCkz3Vh4bDIb0JzdlWkbSUNJUOSo9utUiqVMlJ27RO7sttRumDzTb2VGnCuMkltYUCRKVjWP2h2Vbwe0kOGNFcjx7jofbU+JFqPVVgW/wBMF3a6SuHEhKo5zpxterTa0qHVKT5+ugHfOQ73VFsDEOGYWZAtJnwnX10ynJK9iy403gLtvkBKTbqrQePBQrV2+nqnsV+fbQLhtuOYlvEJUggNZYUVekTmtEcMvPjR9tq6FHtB88tUbtWTqnQM5e+lUkV5UqGoFd48DmQErsVApQOMqKQPAeoGsFvYCkIBlJydZVhcC/HsB8q0dsb1N4gthKVJUDxjUlMAR3a1Nh3wpp5JUQ4EK6pQRYBX1iYkHsGoqZasHVPkz2oXsLlUrMW1QDNykiUzN+Y/drQ30P0Cf7wfwroB+RPGrLrzRykdChZXxJzEJAj6sE63mj3fQfQJ/vE+xVUl9GKvsDQFvCnMTmEc9Tp49k02bVcfAQrojJAjifSIEkDx0ry4r2ejJ4o3miQAVlsHmVkjwCvcawNpLJWSVhfaNO6OFXVYZCVAnL0as2VYExpGYdnvrxbZQh2csgNwQBEHiO+unluapnPx1F2ZNaWBxKQ3BN5NRbVQA5YASkEgcCReg3bmNKH4B+qPfUPjwrlaKc0r40wkIGYxTXkVn7Gx2ax1rTcrsaohF2ZmKRetDDYYAVn4tzrCn7T2jkbCU+kv1D8dKFBk6Q7E42VZESece6tnC4YwAbDl8ao7BwYbTzWdT7h2VvJTVFXokyIYcchTV4YcqsxSimo1mU/swG6bK/OtP2dtEglpw3+qTr3E8RyNaZRWNvFh5bKwOsm4I1oaNhgdvp+tqvu6ImlvDiQ5kWOKb9/H11TwOKKNKK0B/Y2d2sN+jY4zH0p4jggHjp6VHWNXLAPNtB8wK5/sPb4ZadbOHceDjilEoKQBKUJi/G3rrRd3wUW+jTg3QAkJEqTICRA41TsqolTsu5qVYH9tuf8Atnf8SPjXlTsIFMITnSYuFC/HUUWb1l5SB0QhCbrgwvQzH7MXI50IsajsP5/qaM8e+odJCVXIHmAARPD4GkWC80dQ3S3Nw2C+kYDiVLQEqzLKra6GwM8gKtb4/qB98exVBHyab9zlwuJVfRpwnybWTx5Hw5Sbb4n9H/fT76pJ3B0IlUgYRoO6rKsSSQogZrX5x2TE0No26YI6MWJGp4eFNVt1fBKB3z8a8+PByVg7HzcfsJziVaCAL2i14nXuFeDErvfWJsOGnlQ01tdxX2fAfjVPH7ZdHorj91Pwrf4/LexfNxpXQVqMm+tBe9H/AJg/dTVZ3bL/AP6qvV7hVR15bipUoqOkmrcHxpccu0mS5udckeqRd2Zi8qhRnhnekTNCmz9lkpKjoK0933VFRA0rolTJxTiXsXhiSKzC5L08Bp3DSiDGWSe722oawCwpSjYCePAT+FJHTY7yww2YkxWmg0O4PbzCYHSJHC+lbeHxiVCQQZ4jSjHAJZLQpN3NeLWAL8/jWHtLe/DMKyLKs3GEzHeaf2IEJqpi0SlQ5g1W2Xt9jEAdEuTyNldtqtOKrSZlsAV7JKmnIGl098TA8lDyrH2Xh86o7CaN8G6EqynQqIjvUVD1KPqoT2UjK8sfZCh5SKKeBXsr4NRCTC3B1lWS0FDUicxB5aVOFLP18R/ko94qzsPaDaGgFFU5lGyFHVR4gEVf/thrk4f+Uv8AlpHsJkQ59rE/5TXwr2tf+12vsu/5a/hXtA1HM1Dj+fz50VPYQdIXZKVzBANli9ik8uYoMLeKTq0pQ5gfy39VGnzgQLGT6p9g762h5ST0CU/n86V0jYG+SsRhvmz8qdRBQ59tIscxJnMJF+I7RfnKb6A68QR7QB7a0N3sCS/ZbiOqScqiJ0+138qDdJlGrCXCtghX3jUnQ1msYNSpIfdSATpkE9/VNai36otHO6s9jKKx33JJqzicQTVJVOkK3Yw1M2kATVVaqkQvnWY0MGvgsSojIONF+y8AG0dvGsPdjDJVflRYvSpPBW7KOJRmtzt8KBEMKKFgEiXMvso8Ubiqi9nJQ6tI0V1+7PqB4gxSJ4DVswW9l4VpJ6UuKUkAqCRJAJAEjhc1pJQwhGbDqcSdcqtFAalJ0MdhrcwOz20AgpCifSUT6Xf6rdlT41YiIHlReVkKq8FzCrC0SeND2KbZCyHmyo3sEzpqTztW/gUQgU95sGDE2g03W0hbpsH29kYdQDuEISoQbAjUSAtJuAQfEGt3DqzAE6xfvqBGym0QplKWyOVgqYkKAtw151bSmBRYoEbadKXrfVUZ8x+NZjSgHnyNIWR43rWx7GfFkGyTIUdYHOPzpQ3txJacdSkyBx5ggEec1kBhHuy2PmyCRfrfxKrTKByrP3ZUBhmhIkJuJuCSTB7b1p5aUA3ox2V5XsUqxgHxDZIgGqpSsXm3ZrWihVpPLx8KkaaBqdjGSgXEnjfiO/v7K2Ni4eFmLmDfxHO/9KgVhNCJKTwrU2UzCp4R/LSS0OtmQw7CTHM01SpqDCjqjtk+upK7I6Od7ETUC6kUaYvSmAU31wKql5XOpMUvhVQqoBC7c/a2QwTrR704UmRXF8K/lVauh7t7UzJynWpzKxZtkdYVLtM/SAcm0+sqqMekmmbZch8DmhPtVUfRVbL2BbnWo8S8kuJTOh9dWMEuEzQttrY6nnA424pCgqRoYPO/Zw0o+g+w3ERrTGl9YpPIHwP4g0NI2E++jK88RlNujKkT3kGeVtK1kMLaLalKzH0SfWPfeq290T6r9NWoXlVIpXGq+JVpRnoWJQwbALiyRfhyGtq55vW2h19/MkEBZAkAwU9WROh6tdPaATKz2+y8/nhXHfnJWok6kknvOtCOjSYZ7t7Iw6WWnEsNBeUHN0ac8880TNbZNZ+7iP0Zn7g99aBFahLG/nSvKWWlWo1giiAmOzup7SwAPjU2GQkgzVZSgNBXOihNANXMCb8PzFVkJBT1hIMWPqqfDqEmB58rfhQloZbBzDq6ie4U/PVZpfVHcKchyu1HMPcMVC47Y0/FqgVnuOVgkLyqrOLr15yqriqxkWsMJNGGwMMpC0nhQdhJBo12VthOVKeNQ5JZOrjhasMkHrCmbzIh1lXNBH+Ez/rqHCuzBNW9vIK2UqGqCFeGio8L+FQ7ofrk96TKjwvQp/4jdU5labWQCL5Tz1M8O6ihnEAtjjP5NQjChK80D309+ho0ssYN6ehAL6MiSYJsbxJOuluNbYxjeIblCwZuDyIuO6mtgOphQtxFoPnwqL+xWW+s2gIVxKLSO0DWrK6JScXrDLTTxKb1A+uVAVOQE2qg+71qEnSFSMvfHboZwpSg9dZKbfV5+MD11zFlyi/5QmyGmyB1ekOZX7SgSkeICj+7QO0q1NDKEmsnVN3lfozP3fea0CquYP72uYdKG0zAbSbBPEKOpv8AVNV3N+n7wTrGqRxPJPZ66ZJk3s6rfsryuTJ30xH2lf4z8KVN1MGGGNjqQb3M8uJvSfRaZiPbUTLhjWKnaVbWfD41yJFhuDclOvlUzdgo/smvG37GRPf7o4UnHBkV90+yhIaOwQQ/Yd1SMPgGs1Lth3V6Ha6zn9ms8+Fa1UdSOBqmXajW/QpjWj1xvtqJbQqNTpNOcaMTRyBUSKxFauxldYGsfAYQuKga1dUlTKoMiKhyL0jp4p1s6ts9YUExW443aK57uxt9Iss6VtP72oKghEkqIAA4k2AHM1z+NlJNXg82qlWHWmP1Z0/Z5ju93dRDs98ECYiKCN/NqraUw2sxmkqT32mez403ZG3ljqxmjt91VjFxyxOylg6a2RwqHEvAA0OYbajhEBtXmPjT8QlS4K1dwBt+NO+XGBVxl5WInThUKU8eJP8AQV4IiLAVv7JwEQtQv9Ue81opzZpSUUCnyjtpa2cEK/WOOpjsIBJ8ABHequPNuWou+UbeL51iiEGWmZQg8FGfpF9xIAHYkHjQktudNeXPurpaxg5k85INuXU32tJ/3hVFJ07/AHo+NXtrC7P90j+Nfxqg2LDsj/b+BoLRmWGE9VNjoPZSpNrgAdgryiY6U2sgaSI4xFXNnt5+zS3CqCXL6XqZCranytXJRayw+0Mwy+I1FqgePUcP7KvYajbeF6Y84OieIv1Few0JIaLyAXTW4+NNDtV5pV2HOT568z16y4ONPWkHSsYY2q9aYIKayFpIpBZPGhRjS2UotuhXI0Qbw7Tw60C/X7PwoO6U6cKZNBwT2MpNFv51Ho11H5Id2SQcc8JJlLAPAXC3PG6R2BXMVyJWhA14V9H7HxjLSGSFJSyppsIM9UDKnoxOgEH108UkK2zl/wAqOCccxq8iSsJCU2uRYG6Rf6wvQtgMcULidLTziuv7W2ElWKxOdSsrgQYTqTB4nhYW7aF9ublNKBLSl5wLSoKKjyvckfnStKHYCnTK2D3jIia1sJtFx5UISpR4BIJPeeQ7TQxsTdZ97EpY6RKYUQ4b9WAVEQQApUA2B1Gtdq2PsRvCN9GyLWKlKMqWrmr8IAnSuZfHtl/PSKexdhZIW8ZVwTwT3nifV31k/KXvJ82w/RoMPPApTGqUaLX2HgO0zwouxD6UoLiyEpSkqUToABJJ7AAa+d95ttqxeJcfVIzGEJ+wgeinyue0mumMVBUiDk5O2ZoNOCqhDlJS6Jj3bh6zX92n+MfGsoHqnuH8P/bWlttV2+xpP+lVZyuPj/uClWgsjeX1j3mlTXmjmV3mlWMdHWoyoSoka205SY7JqunaiZjrG/A8PKauOYNJCikuSRxcXHGJ61xfSsNOBWiVL5TAJgDj6vbXNY7Ts3MC82owCrMZtJJt28KnxTAQy8QDdtfP7J5mh3YWHCypVyJ7dbcRE1uYhkBp6ER9GsTOvVOl9KWTwNBM5+KU08JpqhXWiQpqRtdRivaJiVb00w6d9MmncKxjylNKlWMOQK6tu1hl4vZ2GaOiSoE80oWoNp9g7kGuXtN20knSvoPcvZHzbDMNq1i/3lST4ST50UrA3QG4varmHcLTeqcraCqScnFdzYE5iAIgQOBm0xtNSCVuFtNwJUJ4TpnhOsETqNYiZt7ED5y6tZCG0lsSdSUpB6oFyeuUxx01tQ3t8uKIayOQopJAgKuYT1iCLqEx26jQHr7E9mhiN4GWMS29mJyquBAAzL+kURNgGyoAczEwK624q1fP2I2EpWKThlAqW5GSPRElQPScoAJPYD2V3TCt9EykLXIbbAUs2kISAVK5TE1shOffKVvIUYc4UWW6slXMMgyPFSrdyVCuTFWta+9G2DisS68bJUYQOSBZAjgYue0msY0GMeZopTSTXhNAItsK6yexpv1tE+6qh1V4+1Q99XNsCV/8tof/AFqHvqmk3749ZR8aVaMyw0gFIPMCvKcweqnuHspUTBu++YJGsWvae2q6n5SNA5AzdYxPHwmvcPhiu1+U399aCMC2hEkAdw1765CjM/YuDLiVFBCBOt4HMZZv7L9lbW0mkjDqAmSlUyZPokc6HsDilJKw3F1KIP1QCTFaTLJuVKKlEHXS/IeVCbwNx7ApzDHlUCmjRa9hBwArbwO5BdRhVJcT+kFYuk/RlAWTJm/oGn45yfoM4xRzXojXobPKumq+T53MnI4ypCkLX0kqCAGykKCjlMGVeo8qtvbhpGD6ZMqdCAow4ktayTdOacsdXgeJq3af4TqP6cp6A8qaquh7S3DxjSCotpuUoELRdS1BCBrxUoCe2hbF7pYxsvBbCh0CUqd6yCEJVmymyrg5VejOl6MG3sEkloxDXrYkxW7ity8e2kqXhXEpESeqQJIA0UeJAqJW6+MQ4lpWGdDiwooRl6ygn0iANYkT304pu/Jvsf5xjEkiUM9dXKR6A87/ALtdrxkx1eFx30JfJvsNeGw5ztqS6tUrBBlP2Unla8ftGi0XBmxqiWBGzB3h2U2t0OO3bXCkCSAFwASSP2UyO9VVVFlas+ZJUmyYupIuZI48Yoow7KXG1suCQPOD6JB4EGY5QKGt2ULWegUc3QmHFwBmItCo+sTPka1+gUS7obv5XFYtYhxYISDwTbrRaCoJTbv5wM35XNvdEwMMg9d+641DQ1/xHq9wXR1i8QlptTizlQhJUo8gLk1857ybZVin3HlfXPVT9lAshPgNeZk8aDYyRlk3qNw07NURNKMOBpGmg06gzDtp/rVDkUj/AA9GP9VUmeHh7G/hV7an650/tn2tfy1RBgdw9iT/AC0Fow1LsCOVKonR1j3mvKxjomI2zdSUCwgJA1JF1GdI4eBqs9ndu5MfZ4ePP2VnNmLg2M+rWrqnoTx84rkseP6SNpFgOrHAce+PZ21pYWJta3ZWVg8QLgpPE2NvG9SNbRSFdYqSOBUCE2ItmIjx40jTZSMlZpqjNRnuftdpvCr6RaErZW4ttJUApQLZskEyZJVpzoI6UKMpIVOkGfZRTg9zelbwqw6R085urIQci1iLiR1I8a6eK/Qs2hbP2ipOx8QnMJDmQDjkWWyu3bmX5mtTFbGdZwTLLKZSVJcxKwUjikwASCRppwQOdDOE3ZWvDO4kLTDfSdWDKkt+koHzt2VNht0cQppDjamz0iM6UBZDhEA2BETccYuKpn8EwF28uDzYppfzZUh7D/pHSdWOkR1S1PhMUzejIvC7RcEZ8gYX/wAtS1Jntyvigx/ZWPcabDSnCXkFbQDxB6uU5jKgEkSkgnjHGhvA7L2u6y6poYhxpa1dKQ6lQcWghKjBXLhGQDMmZyiJinTFZ0X5RHP0htCU7RzlWH6zeb5jl6dOYPQYzZc3D7FFDgSvEF22bDqUyOY6dOFVPr9dcTxG2dsKw3TrdxBw1lFwpQUdVYgklM2WB4ii7c87QBdXi+mBdWhUONhJWtCUgKAyjgEC32aKyKzpJX+uJKh103T6Xoo0qBK7m5Pfr41loxb6VR1wpRmCmCbRIEch6qtNuLJJKVTN7HXgDax0qlUKabJGaeym4LBttBeQRnWtxXMqWSSfd3Cqzajcwba2076jxuMUltSkNrcKRZCBJUeAB0E9tLQQH+WHeSEpwbZuqFvdiQeojxIzHsSOdclUaJWd38dj3n1hvrhZDpWQgJXbqdYzIEADgI7Kq7F3fdXj0YRxvrhcOoKssJAzLlaZjq3BEzI51N7GMFVNArob/wAnqXn1/NXUBkNYdbZSS6XA6pSCpSiRlIKSswIykQKWG3FwymnlJedUpXzn5uoZQn9HhKlOCLhTkxB9GON6ILOepFT4dMrSP2k+0UZ47YeHZxu0WUo6jOBUtAUSopcKGCFgkzMrMd9BjCT0jYSdVJvrBkcCOHjQloKZW2g5K3O0r/3f5agXx/e/3aMEbISZ+iGpnOvvnTNzPnU7ezgNEMp8M3tApbRrAB4dZXeaVdGGHVzb/wAs/wA9e1rRrBdp+359tWA/IrOaTlufLj3/ANaeocL66fk+qudxMW2n4vFXdjKCnCNeqfamsPOYvr+fiPOtfdwguqt9S/mmllGk2Ug/9kaa9ktEk9Gie4X766hu7vGwlOGbU4kZWTnJBAS4CgASRFwpenKgRKJJrwtidR51Tjm0NKNnQdjYrDBGHY6UZlMuhQSpJRLhClhwzZQIMDtNWtjkAYNqB0nzRUOAyUFIZBCRoZJB/drm4w81K3hOVV8gvQO2E59ns4dtfR4h7BK6JXEQlvNB4XUjS/HhWbu4yvLsIISoJQ090sAwlQZCYXyOfMIPEVzPezHONOtBDriVISSkpWoFOa3VINrJ4Vl4befGNoWhGJeSlZUVALN1KMqVJuCSSSQQSSTrVE7EaO5bPw7b2FGHMFt9eLjkQMSpQjsyk1rOnpVsK4ZnFeAPUPj1fOvnnA71YxlLSWn1JSyFdEAlBCMwIVEpMzJ1mu7bJLiWWQFaNpAsNMqZuRxgU0QaNN9pRcYWoQcywe7rFOnYPXXm0FQ04pOpUnzSpKf9NVcPnSkAGwMiwsb/ABNOSFnqk9UnMRA1mfbTUJZZxz3UTA9OCfAD8PKhvEY9T7LicPnKmsbhm1FEzZ1hTun1QFKB4QDNql322180wqlz1/QZB+0RYxxCQCo90ca4zs3eHFMIUhl9xtK1FSoIkqIAKiqM0kAcaVusDJHYNpJLycUhlJUpO08LnCbmE/M1KUY4CFSf2TyoPxeIUd4nlMvNMqBgKcTmbUUsoSttQCk3MKGoMp5xQEztF5sqLbzqCv0yhxSSu5MrKTKjJJk8zVJd9bzr+NK2GjtI3lweDefcBYQ+pvC9MhoyhS+kc6fIUjrKShZJMfZm9DuI3uwTLDjWH6RSkDFIw8Iyt5cSoLzHNChkMpAi+Xtkc3A5U4Jo2agx3h3xaxC3Vt4NKFutqbW4pZUsghsJVEQkpDYAidaGMD+tb++n2iokpqfAo+lb++n+IUr0FB58xVJlSR+e+vEbPOpX5J9smthDYNovyvPek/nwrxeHI0PnYjyF6mlgUzP7P/aV5ClWl8yHNPmPhSo4MciU4ALC5PwvFSMtqWZvJ7J49nGiRhBiUsQOZRl9ZF6uv4TFE5UoTBMA57cbkfCfGlGoGkbIdUICFkCRJEcuJ/PlWvsPZ7ja1qWAJSAOsCTcHRJ9tbOF2Q4TC1QcpNraEAScpjU8OFOVgMildYqAt1iPSgEwBwM8eVJyfVjcf2PcPqahc9I959tSt61As3PeaPCPIcKmbdPM+dQJqRuuihAV3jczvqm8AD1D3k1lKQKubUV9M598jyMVReVAJ5A0BRyUa13/AGftJXQtWT6COf2R21ybbG64YU8M6j9L0WGRllx9UpCyANEJnLIBlRAHGunbOwrgZZSpJzBtEiJ4AHTW9qtx17EkaydpGPRT6/jXre1FSTlT6/jVRvDqJSCCAVATFrmKpbRxrbLDjrpIQgDNlEq6ygkZRIvKhcmB26GjURTnvyhbdOLxMSMjMoSBoTPXV5gD90UMZBW2/sJbrqzhAl1qU5SkpQkdIMyGz0i56QXTlkkkcalwu7xU2gpStS3GkEJkJCHFvutJzTfKA0THMkkgC8CgNuAUwiinBbsoWkhT7eZbuHS06jOtCul+cJy5YSZztiSoCAg87+4LYqENB+VqJbfSrMiGyThMUuWibnIpGUqiCrTStQLBQUppUqAT0Gp8B+tb++n2iq9TYL9Y399PtFCTwFbOoonS5I7DblFJQUOHsnyqUJkDXTX+lNX2wDz+M++orQpD85H2keYryp8p7PX8KVYxWDSSUAJ1M3SZATB4jnlHjVpxQnISqYkxAsTGouND5VA02Q4pZNoCQCqAOKiLcZHlTuiUSo5hKiLhMwBMDUzqb9tGwpD2T1lRFglMFRN7kxPYpPfFV9qaC+qidCOAHHXSrGETCZBNyTJAkibTaNAOFUNpOEoaNyVAm/gR2canyfUeH2KLrsVSOIuac6o1mrTJ0oQlRVqzQGJFSJxQqFvBg8a9Xs5XA1XyITqCuKVLizzWr2mq7lSPK6yvvH21EpXbVCZ0PG7ew2MxKi++UJaxKVMOjMgqYUUhbYKUgoKVBLgUbiXONHGxn0/NWQktiGAgBpRUgQpNkKUSVCOJJmDXBEmus7hlSsGzYmM405LVVePLEkGqX0goMoAlvnm6sTN4ERyrmOL26XsU8WcUGFtJCGCpQS04M304cJSQZsQDY5B2Vsb8bYOHYyizjkpTzA+sodwMd5FcqSaM3WDRR0R53Dqbzh1ptKMXhVOrQhQbccbaWXiwhCbEkqKRCQSDpNVcPveylQXCiSG8yQLj9IxjjgBNpCH0xwJtagYvmMuY5ZmJtOkxpMcabmqdjUEbW2GWQ2lhC1Bt5h0qX1S6pnpiSpIKsk9IkCCYDfMmmYvehakZEttplAStXWKlQyrDyJVCQW1GwGt6wCuvCqt2BQ4UppgpEUAjs9SYNX0jf30+0VCkSQBJ7Br4VqbP2K8paFZYAUDexsQdNfVU5ySWRksnSkJsIFrW94r0EcCCOXq091QpTIHMcDz5GvQvlZQ1HsmOHbSrQj2PDY/a/wCoeqlTfnH5t8aVYJ43KEZjlskqVxkmSb24zap3CUoJJuEkmOYHDX21EqSOVweehm+nKvH3JgZrlSRAjSRPM6TWCSNoASBCjAA15W7KqbTSkBAywL6cNKtrRzJ1A1jUgapA515iWxlVYTBvqdOZvSyVqgxdOwfWzy9dRBnsojxCQQeqnQxzHqqFeBQYmE8bGPWT7ql45lfJExkIqYCKv/2ckqOUq0HCeduA4VErAqBgK4cbeya3WS2g9ov2cvUuSTzM00ij5zdVsmMiZgnqqI0jtA4iqbu6iJiFjuUD7jVfMltMTp/QMRXZPknxyU4FwrISlpa8yibAQFknzNArm6QGinPFI+Aq0nAuN4VzDJcKUOOBa+rdQAACNdJAPgPF4/IggPikY29m3lY3EreMhPotpP1UCYHebk9pPZWNm5Vu/wDhv/i/9P8A3V6N3QBd3/pH81B80AdGjDFe0Qp3fR9tR7o+BqX+xWkiSlR7yfdFbzR/pugNDtqVnDLX6KVHtAt56UV7LwzSnAgNhMg9YgSIBOpn20RYbCNyUxJ1BOkeyQfaOdDyyekaor2AWG3fcVrCezU+Qt663MHugNVZleoHuj40WoQEmLQdI9Yp0xoQB2iR5WoVJ7f/AAHZekZuG2IhsdVInlYA95F6vNp+zlHhp31IoGLk+wfH11EABdN/EmR338DTKCQrbY4pniQfzy1FM42Ekc9YngTwqRV4I1/NjXiwTpA5HWKZow6/L1/hSqHKefrH8tKlAOcQImBPOKaVHM1fVR/hVXlKhIYtvm3iPbVYLJTfmkeZE0qVZGJsUgBCvun2U4iBalSqiAxrKuse4f6qYv0k/dV7U17SrMI11V0ePsNSD4UqVIw+irtFwpQSNQJHeLj1gVlb0pGcfdH8VKlQQCihIq5h0CdOFKlVFskPRp4/CvMWLHvNKlSTMV9l/r0eP8KqJMUIIPEKTHiQD6iR417SpY6KPY3FHqGo8KcyZPL86UqVOgIlZTYHjKhPGyiBJ7gKYg9ZQ4CCPGZpUqZGGuLIIjjPq0pyDOv5v2UqVCWjD8o5ClSpVMJ//9k="/>
          <p:cNvSpPr>
            <a:spLocks noGrp="1" noChangeAspect="1" noChangeArrowheads="1"/>
          </p:cNvSpPr>
          <p:nvPr>
            <p:ph idx="1"/>
          </p:nvPr>
        </p:nvSpPr>
        <p:spPr bwMode="auto">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7" name="AutoShape 6" descr="data:image/jpeg;base64,/9j/4AAQSkZJRgABAQAAAQABAAD/2wCEAAkGBxQTEhQUExQVFhUXFxobFxcYGBwcFxgaHBwXHBcYFRcYHCggHBolHRgYITEhJSkrLi4uFx8zODMsNygtLisBCgoKDg0OGxAQGywkHyQsLCwsLCwsLCwsLCwsLCwsLCwsLCwsLCwsLCwsLCwsLCwsLCwsLCwsLCwsLCwsLCwsLP/AABEIAQMAwgMBIgACEQEDEQH/xAAcAAABBQEBAQAAAAAAAAAAAAAGAAIDBAUHAQj/xABLEAABAwIDBAYFCAcGBAcAAAABAgMRACEEEjEFBkFREyJhcYGRMqGxwdEHFCNCUnLh8CQzYoKy0vEVc5KTwsNjg6LiFjRTVGSj4//EABkBAAMBAQEAAAAAAAAAAAAAAAECAwAEBf/EACQRAAICAgICAwEAAwAAAAAAAAABAhEhMQMSE0EEMlFhFCKR/9oADAMBAAIRAxEAPwDuFKlSrGFSpVXxuNQ0ApZgExoTe/LurXRixSrFc3laGgWfAD2kVVXvR9lvzVHqANSfNBbY645P0ElDu+WYNdQSrKoDSAYsVSRIHIXqq5vM79VCB3yfeKoYvazrghRHgPjUpfK4xvBN+gRJxugUx/hV8RV/dhjEdK584UlfVGQAQEhU5oGt8gm/AaQZvhFSN4WRIJ/pp7T50OP5MXLBp/FklbLoMn8x8P61CcudQ1sIMW4/hWLiHyFZZqQLniK6Xzv8I+D+mi0i5GWw4x8KgxLd9TFZrzy0m1XMN1xJKp76R838GXC/0rbvsFpx1sGW1DMkfYMjMkfsnNIHA5uEVexXpnw9lMSgpJKSQTTHUqUc099hf1eykfJY3iaNnYnoq+97vwrVQkdnrob2XjVJzJCCqY0MG08IvrWujaaR6YcR94fCuiHJHqSlCSei44B2UzYfouDk6r1pB99eDEBY6qp7iD50th6vD/iA+aEimbtCR2e4gDMrTXnUcd3nUuLJznXhwHIVFJ7fIU60BmXjIGIwxt+sjXmlQ99O28iye8/n1VFtcwvDqvZ9vgPtAH21c28nqj7x/wBVTnoMQZpVIpFKojGqflQ/+Kf83/8AOibdPeZGNQohORaDCkTMA+ioGBIPdqDXGMTgejTmceyidQke+fyKW4G9Aw+LS444MipQoDiCRECPqm+vA0VIej6GrB3v/VI/vB/CqtxtYUAQZBEg8xwrE3v/AFKf7wfwqrcn1YY7BamtAqMC5Nep0rQ2GgFyDxSQO/8ApNeXCPaSR6cpdY2RNbPWoEx1RqR7bxPO1RYrCFswfw4e4jzomBKQRBHMwYHODoeys7eBQyptBJJjiBAAmr83x4Rg37Ofj5pSnRiRV/Bo+jPefYKpEVqbPT9Ge8+6uf4/3L8zqIM4lmVmvfm3bVtxvrmvHa7rOQqvNQm96ds9yBevFuxY0zCpnSiEsJxKVgKGh5iDy0NSpiKqPYY1ZwWFUUx59lZRM3gfshP0lFCkz3Vh4bDIb0JzdlWkbSUNJUOSo9utUiqVMlJ27RO7sttRumDzTb2VGnCuMkltYUCRKVjWP2h2Vbwe0kOGNFcjx7jofbU+JFqPVVgW/wBMF3a6SuHEhKo5zpxterTa0qHVKT5+ugHfOQ73VFsDEOGYWZAtJnwnX10ynJK9iy403gLtvkBKTbqrQePBQrV2+nqnsV+fbQLhtuOYlvEJUggNZYUVekTmtEcMvPjR9tq6FHtB88tUbtWTqnQM5e+lUkV5UqGoFd48DmQErsVApQOMqKQPAeoGsFvYCkIBlJydZVhcC/HsB8q0dsb1N4gthKVJUDxjUlMAR3a1Nh3wpp5JUQ4EK6pQRYBX1iYkHsGoqZasHVPkz2oXsLlUrMW1QDNykiUzN+Y/drQ30P0Cf7wfwroB+RPGrLrzRykdChZXxJzEJAj6sE63mj3fQfQJ/vE+xVUl9GKvsDQFvCnMTmEc9Tp49k02bVcfAQrojJAjifSIEkDx0ry4r2ejJ4o3miQAVlsHmVkjwCvcawNpLJWSVhfaNO6OFXVYZCVAnL0as2VYExpGYdnvrxbZQh2csgNwQBEHiO+unluapnPx1F2ZNaWBxKQ3BN5NRbVQA5YASkEgcCReg3bmNKH4B+qPfUPjwrlaKc0r40wkIGYxTXkVn7Gx2ax1rTcrsaohF2ZmKRetDDYYAVn4tzrCn7T2jkbCU+kv1D8dKFBk6Q7E42VZESece6tnC4YwAbDl8ao7BwYbTzWdT7h2VvJTVFXokyIYcchTV4YcqsxSimo1mU/swG6bK/OtP2dtEglpw3+qTr3E8RyNaZRWNvFh5bKwOsm4I1oaNhgdvp+tqvu6ImlvDiQ5kWOKb9/H11TwOKKNKK0B/Y2d2sN+jY4zH0p4jggHjp6VHWNXLAPNtB8wK5/sPb4ZadbOHceDjilEoKQBKUJi/G3rrRd3wUW+jTg3QAkJEqTICRA41TsqolTsu5qVYH9tuf8Atnf8SPjXlTsIFMITnSYuFC/HUUWb1l5SB0QhCbrgwvQzH7MXI50IsajsP5/qaM8e+odJCVXIHmAARPD4GkWC80dQ3S3Nw2C+kYDiVLQEqzLKra6GwM8gKtb4/qB98exVBHyab9zlwuJVfRpwnybWTx5Hw5Sbb4n9H/fT76pJ3B0IlUgYRoO6rKsSSQogZrX5x2TE0No26YI6MWJGp4eFNVt1fBKB3z8a8+PByVg7HzcfsJziVaCAL2i14nXuFeDErvfWJsOGnlQ01tdxX2fAfjVPH7ZdHorj91Pwrf4/LexfNxpXQVqMm+tBe9H/AJg/dTVZ3bL/AP6qvV7hVR15bipUoqOkmrcHxpccu0mS5udckeqRd2Zi8qhRnhnekTNCmz9lkpKjoK0933VFRA0rolTJxTiXsXhiSKzC5L08Bp3DSiDGWSe722oawCwpSjYCePAT+FJHTY7yww2YkxWmg0O4PbzCYHSJHC+lbeHxiVCQQZ4jSjHAJZLQpN3NeLWAL8/jWHtLe/DMKyLKs3GEzHeaf2IEJqpi0SlQ5g1W2Xt9jEAdEuTyNldtqtOKrSZlsAV7JKmnIGl098TA8lDyrH2Xh86o7CaN8G6EqynQqIjvUVD1KPqoT2UjK8sfZCh5SKKeBXsr4NRCTC3B1lWS0FDUicxB5aVOFLP18R/ko94qzsPaDaGgFFU5lGyFHVR4gEVf/thrk4f+Uv8AlpHsJkQ59rE/5TXwr2tf+12vsu/5a/hXtA1HM1Dj+fz50VPYQdIXZKVzBANli9ik8uYoMLeKTq0pQ5gfy39VGnzgQLGT6p9g762h5ST0CU/n86V0jYG+SsRhvmz8qdRBQ59tIscxJnMJF+I7RfnKb6A68QR7QB7a0N3sCS/ZbiOqScqiJ0+138qDdJlGrCXCtghX3jUnQ1msYNSpIfdSATpkE9/VNai36otHO6s9jKKx33JJqzicQTVJVOkK3Yw1M2kATVVaqkQvnWY0MGvgsSojIONF+y8AG0dvGsPdjDJVflRYvSpPBW7KOJRmtzt8KBEMKKFgEiXMvso8Ubiqi9nJQ6tI0V1+7PqB4gxSJ4DVswW9l4VpJ6UuKUkAqCRJAJAEjhc1pJQwhGbDqcSdcqtFAalJ0MdhrcwOz20AgpCifSUT6Xf6rdlT41YiIHlReVkKq8FzCrC0SeND2KbZCyHmyo3sEzpqTztW/gUQgU95sGDE2g03W0hbpsH29kYdQDuEISoQbAjUSAtJuAQfEGt3DqzAE6xfvqBGym0QplKWyOVgqYkKAtw151bSmBRYoEbadKXrfVUZ8x+NZjSgHnyNIWR43rWx7GfFkGyTIUdYHOPzpQ3txJacdSkyBx5ggEec1kBhHuy2PmyCRfrfxKrTKByrP3ZUBhmhIkJuJuCSTB7b1p5aUA3ox2V5XsUqxgHxDZIgGqpSsXm3ZrWihVpPLx8KkaaBqdjGSgXEnjfiO/v7K2Ni4eFmLmDfxHO/9KgVhNCJKTwrU2UzCp4R/LSS0OtmQw7CTHM01SpqDCjqjtk+upK7I6Od7ETUC6kUaYvSmAU31wKql5XOpMUvhVQqoBC7c/a2QwTrR704UmRXF8K/lVauh7t7UzJynWpzKxZtkdYVLtM/SAcm0+sqqMekmmbZch8DmhPtVUfRVbL2BbnWo8S8kuJTOh9dWMEuEzQttrY6nnA424pCgqRoYPO/Zw0o+g+w3ERrTGl9YpPIHwP4g0NI2E++jK88RlNujKkT3kGeVtK1kMLaLalKzH0SfWPfeq290T6r9NWoXlVIpXGq+JVpRnoWJQwbALiyRfhyGtq55vW2h19/MkEBZAkAwU9WROh6tdPaATKz2+y8/nhXHfnJWok6kknvOtCOjSYZ7t7Iw6WWnEsNBeUHN0ac8880TNbZNZ+7iP0Zn7g99aBFahLG/nSvKWWlWo1giiAmOzup7SwAPjU2GQkgzVZSgNBXOihNANXMCb8PzFVkJBT1hIMWPqqfDqEmB58rfhQloZbBzDq6ie4U/PVZpfVHcKchyu1HMPcMVC47Y0/FqgVnuOVgkLyqrOLr15yqriqxkWsMJNGGwMMpC0nhQdhJBo12VthOVKeNQ5JZOrjhasMkHrCmbzIh1lXNBH+Ez/rqHCuzBNW9vIK2UqGqCFeGio8L+FQ7ofrk96TKjwvQp/4jdU5labWQCL5Tz1M8O6ihnEAtjjP5NQjChK80D309+ho0ssYN6ehAL6MiSYJsbxJOuluNbYxjeIblCwZuDyIuO6mtgOphQtxFoPnwqL+xWW+s2gIVxKLSO0DWrK6JScXrDLTTxKb1A+uVAVOQE2qg+71qEnSFSMvfHboZwpSg9dZKbfV5+MD11zFlyi/5QmyGmyB1ekOZX7SgSkeICj+7QO0q1NDKEmsnVN3lfozP3fea0CquYP72uYdKG0zAbSbBPEKOpv8AVNV3N+n7wTrGqRxPJPZ66ZJk3s6rfsryuTJ30xH2lf4z8KVN1MGGGNjqQb3M8uJvSfRaZiPbUTLhjWKnaVbWfD41yJFhuDclOvlUzdgo/smvG37GRPf7o4UnHBkV90+yhIaOwQQ/Yd1SMPgGs1Lth3V6Ha6zn9ms8+Fa1UdSOBqmXajW/QpjWj1xvtqJbQqNTpNOcaMTRyBUSKxFauxldYGsfAYQuKga1dUlTKoMiKhyL0jp4p1s6ts9YUExW443aK57uxt9Iss6VtP72oKghEkqIAA4k2AHM1z+NlJNXg82qlWHWmP1Z0/Z5ju93dRDs98ECYiKCN/NqraUw2sxmkqT32mez403ZG3ljqxmjt91VjFxyxOylg6a2RwqHEvAA0OYbajhEBtXmPjT8QlS4K1dwBt+NO+XGBVxl5WInThUKU8eJP8AQV4IiLAVv7JwEQtQv9Ue81opzZpSUUCnyjtpa2cEK/WOOpjsIBJ8ABHequPNuWou+UbeL51iiEGWmZQg8FGfpF9xIAHYkHjQktudNeXPurpaxg5k85INuXU32tJ/3hVFJ07/AHo+NXtrC7P90j+Nfxqg2LDsj/b+BoLRmWGE9VNjoPZSpNrgAdgryiY6U2sgaSI4xFXNnt5+zS3CqCXL6XqZCranytXJRayw+0Mwy+I1FqgePUcP7KvYajbeF6Y84OieIv1Few0JIaLyAXTW4+NNDtV5pV2HOT568z16y4ONPWkHSsYY2q9aYIKayFpIpBZPGhRjS2UotuhXI0Qbw7Tw60C/X7PwoO6U6cKZNBwT2MpNFv51Ho11H5Id2SQcc8JJlLAPAXC3PG6R2BXMVyJWhA14V9H7HxjLSGSFJSyppsIM9UDKnoxOgEH108UkK2zl/wAqOCccxq8iSsJCU2uRYG6Rf6wvQtgMcULidLTziuv7W2ElWKxOdSsrgQYTqTB4nhYW7aF9ublNKBLSl5wLSoKKjyvckfnStKHYCnTK2D3jIia1sJtFx5UISpR4BIJPeeQ7TQxsTdZ97EpY6RKYUQ4b9WAVEQQApUA2B1Gtdq2PsRvCN9GyLWKlKMqWrmr8IAnSuZfHtl/PSKexdhZIW8ZVwTwT3nifV31k/KXvJ82w/RoMPPApTGqUaLX2HgO0zwouxD6UoLiyEpSkqUToABJJ7AAa+d95ttqxeJcfVIzGEJ+wgeinyue0mumMVBUiDk5O2ZoNOCqhDlJS6Jj3bh6zX92n+MfGsoHqnuH8P/bWlttV2+xpP+lVZyuPj/uClWgsjeX1j3mlTXmjmV3mlWMdHWoyoSoka205SY7JqunaiZjrG/A8PKauOYNJCikuSRxcXHGJ61xfSsNOBWiVL5TAJgDj6vbXNY7Ts3MC82owCrMZtJJt28KnxTAQy8QDdtfP7J5mh3YWHCypVyJ7dbcRE1uYhkBp6ER9GsTOvVOl9KWTwNBM5+KU08JpqhXWiQpqRtdRivaJiVb00w6d9MmncKxjylNKlWMOQK6tu1hl4vZ2GaOiSoE80oWoNp9g7kGuXtN20knSvoPcvZHzbDMNq1i/3lST4ST50UrA3QG4varmHcLTeqcraCqScnFdzYE5iAIgQOBm0xtNSCVuFtNwJUJ4TpnhOsETqNYiZt7ED5y6tZCG0lsSdSUpB6oFyeuUxx01tQ3t8uKIayOQopJAgKuYT1iCLqEx26jQHr7E9mhiN4GWMS29mJyquBAAzL+kURNgGyoAczEwK624q1fP2I2EpWKThlAqW5GSPRElQPScoAJPYD2V3TCt9EykLXIbbAUs2kISAVK5TE1shOffKVvIUYc4UWW6slXMMgyPFSrdyVCuTFWta+9G2DisS68bJUYQOSBZAjgYue0msY0GMeZopTSTXhNAItsK6yexpv1tE+6qh1V4+1Q99XNsCV/8tof/AFqHvqmk3749ZR8aVaMyw0gFIPMCvKcweqnuHspUTBu++YJGsWvae2q6n5SNA5AzdYxPHwmvcPhiu1+U399aCMC2hEkAdw1765CjM/YuDLiVFBCBOt4HMZZv7L9lbW0mkjDqAmSlUyZPokc6HsDilJKw3F1KIP1QCTFaTLJuVKKlEHXS/IeVCbwNx7ApzDHlUCmjRa9hBwArbwO5BdRhVJcT+kFYuk/RlAWTJm/oGn45yfoM4xRzXojXobPKumq+T53MnI4ypCkLX0kqCAGykKCjlMGVeo8qtvbhpGD6ZMqdCAow4ktayTdOacsdXgeJq3af4TqP6cp6A8qaquh7S3DxjSCotpuUoELRdS1BCBrxUoCe2hbF7pYxsvBbCh0CUqd6yCEJVmymyrg5VejOl6MG3sEkloxDXrYkxW7ity8e2kqXhXEpESeqQJIA0UeJAqJW6+MQ4lpWGdDiwooRl6ygn0iANYkT304pu/Jvsf5xjEkiUM9dXKR6A87/ALtdrxkx1eFx30JfJvsNeGw5ztqS6tUrBBlP2Unla8ftGi0XBmxqiWBGzB3h2U2t0OO3bXCkCSAFwASSP2UyO9VVVFlas+ZJUmyYupIuZI48Yoow7KXG1suCQPOD6JB4EGY5QKGt2ULWegUc3QmHFwBmItCo+sTPka1+gUS7obv5XFYtYhxYISDwTbrRaCoJTbv5wM35XNvdEwMMg9d+641DQ1/xHq9wXR1i8QlptTizlQhJUo8gLk1857ybZVin3HlfXPVT9lAshPgNeZk8aDYyRlk3qNw07NURNKMOBpGmg06gzDtp/rVDkUj/AA9GP9VUmeHh7G/hV7an650/tn2tfy1RBgdw9iT/AC0Fow1LsCOVKonR1j3mvKxjomI2zdSUCwgJA1JF1GdI4eBqs9ndu5MfZ4ePP2VnNmLg2M+rWrqnoTx84rkseP6SNpFgOrHAce+PZ21pYWJta3ZWVg8QLgpPE2NvG9SNbRSFdYqSOBUCE2ItmIjx40jTZSMlZpqjNRnuftdpvCr6RaErZW4ttJUApQLZskEyZJVpzoI6UKMpIVOkGfZRTg9zelbwqw6R085urIQci1iLiR1I8a6eK/Qs2hbP2ipOx8QnMJDmQDjkWWyu3bmX5mtTFbGdZwTLLKZSVJcxKwUjikwASCRppwQOdDOE3ZWvDO4kLTDfSdWDKkt+koHzt2VNht0cQppDjamz0iM6UBZDhEA2BETccYuKpn8EwF28uDzYppfzZUh7D/pHSdWOkR1S1PhMUzejIvC7RcEZ8gYX/wAtS1Jntyvigx/ZWPcabDSnCXkFbQDxB6uU5jKgEkSkgnjHGhvA7L2u6y6poYhxpa1dKQ6lQcWghKjBXLhGQDMmZyiJinTFZ0X5RHP0htCU7RzlWH6zeb5jl6dOYPQYzZc3D7FFDgSvEF22bDqUyOY6dOFVPr9dcTxG2dsKw3TrdxBw1lFwpQUdVYgklM2WB4ii7c87QBdXi+mBdWhUONhJWtCUgKAyjgEC32aKyKzpJX+uJKh103T6Xoo0qBK7m5Pfr41loxb6VR1wpRmCmCbRIEch6qtNuLJJKVTN7HXgDax0qlUKabJGaeym4LBttBeQRnWtxXMqWSSfd3Cqzajcwba2076jxuMUltSkNrcKRZCBJUeAB0E9tLQQH+WHeSEpwbZuqFvdiQeojxIzHsSOdclUaJWd38dj3n1hvrhZDpWQgJXbqdYzIEADgI7Kq7F3fdXj0YRxvrhcOoKssJAzLlaZjq3BEzI51N7GMFVNArob/wAnqXn1/NXUBkNYdbZSS6XA6pSCpSiRlIKSswIykQKWG3FwymnlJedUpXzn5uoZQn9HhKlOCLhTkxB9GON6ILOepFT4dMrSP2k+0UZ47YeHZxu0WUo6jOBUtAUSopcKGCFgkzMrMd9BjCT0jYSdVJvrBkcCOHjQloKZW2g5K3O0r/3f5agXx/e/3aMEbISZ+iGpnOvvnTNzPnU7ezgNEMp8M3tApbRrAB4dZXeaVdGGHVzb/wAs/wA9e1rRrBdp+359tWA/IrOaTlufLj3/ANaeocL66fk+qudxMW2n4vFXdjKCnCNeqfamsPOYvr+fiPOtfdwguqt9S/mmllGk2Ug/9kaa9ktEk9Gie4X766hu7vGwlOGbU4kZWTnJBAS4CgASRFwpenKgRKJJrwtidR51Tjm0NKNnQdjYrDBGHY6UZlMuhQSpJRLhClhwzZQIMDtNWtjkAYNqB0nzRUOAyUFIZBCRoZJB/drm4w81K3hOVV8gvQO2E59ns4dtfR4h7BK6JXEQlvNB4XUjS/HhWbu4yvLsIISoJQ090sAwlQZCYXyOfMIPEVzPezHONOtBDriVISSkpWoFOa3VINrJ4Vl4befGNoWhGJeSlZUVALN1KMqVJuCSSSQQSSTrVE7EaO5bPw7b2FGHMFt9eLjkQMSpQjsyk1rOnpVsK4ZnFeAPUPj1fOvnnA71YxlLSWn1JSyFdEAlBCMwIVEpMzJ1mu7bJLiWWQFaNpAsNMqZuRxgU0QaNN9pRcYWoQcywe7rFOnYPXXm0FQ04pOpUnzSpKf9NVcPnSkAGwMiwsb/ABNOSFnqk9UnMRA1mfbTUJZZxz3UTA9OCfAD8PKhvEY9T7LicPnKmsbhm1FEzZ1hTun1QFKB4QDNql322180wqlz1/QZB+0RYxxCQCo90ca4zs3eHFMIUhl9xtK1FSoIkqIAKiqM0kAcaVusDJHYNpJLycUhlJUpO08LnCbmE/M1KUY4CFSf2TyoPxeIUd4nlMvNMqBgKcTmbUUsoSttQCk3MKGoMp5xQEztF5sqLbzqCv0yhxSSu5MrKTKjJJk8zVJd9bzr+NK2GjtI3lweDefcBYQ+pvC9MhoyhS+kc6fIUjrKShZJMfZm9DuI3uwTLDjWH6RSkDFIw8Iyt5cSoLzHNChkMpAi+Xtkc3A5U4Jo2agx3h3xaxC3Vt4NKFutqbW4pZUsghsJVEQkpDYAidaGMD+tb++n2iokpqfAo+lb++n+IUr0FB58xVJlSR+e+vEbPOpX5J9smthDYNovyvPek/nwrxeHI0PnYjyF6mlgUzP7P/aV5ClWl8yHNPmPhSo4MciU4ALC5PwvFSMtqWZvJ7J49nGiRhBiUsQOZRl9ZF6uv4TFE5UoTBMA57cbkfCfGlGoGkbIdUICFkCRJEcuJ/PlWvsPZ7ja1qWAJSAOsCTcHRJ9tbOF2Q4TC1QcpNraEAScpjU8OFOVgMildYqAt1iPSgEwBwM8eVJyfVjcf2PcPqahc9I959tSt61As3PeaPCPIcKmbdPM+dQJqRuuihAV3jczvqm8AD1D3k1lKQKubUV9M598jyMVReVAJ5A0BRyUa13/AGftJXQtWT6COf2R21ybbG64YU8M6j9L0WGRllx9UpCyANEJnLIBlRAHGunbOwrgZZSpJzBtEiJ4AHTW9qtx17EkaydpGPRT6/jXre1FSTlT6/jVRvDqJSCCAVATFrmKpbRxrbLDjrpIQgDNlEq6ygkZRIvKhcmB26GjURTnvyhbdOLxMSMjMoSBoTPXV5gD90UMZBW2/sJbrqzhAl1qU5SkpQkdIMyGz0i56QXTlkkkcalwu7xU2gpStS3GkEJkJCHFvutJzTfKA0THMkkgC8CgNuAUwiinBbsoWkhT7eZbuHS06jOtCul+cJy5YSZztiSoCAg87+4LYqENB+VqJbfSrMiGyThMUuWibnIpGUqiCrTStQLBQUppUqAT0Gp8B+tb++n2iq9TYL9Y399PtFCTwFbOoonS5I7DblFJQUOHsnyqUJkDXTX+lNX2wDz+M++orQpD85H2keYryp8p7PX8KVYxWDSSUAJ1M3SZATB4jnlHjVpxQnISqYkxAsTGouND5VA02Q4pZNoCQCqAOKiLcZHlTuiUSo5hKiLhMwBMDUzqb9tGwpD2T1lRFglMFRN7kxPYpPfFV9qaC+qidCOAHHXSrGETCZBNyTJAkibTaNAOFUNpOEoaNyVAm/gR2canyfUeH2KLrsVSOIuac6o1mrTJ0oQlRVqzQGJFSJxQqFvBg8a9Xs5XA1XyITqCuKVLizzWr2mq7lSPK6yvvH21EpXbVCZ0PG7ew2MxKi++UJaxKVMOjMgqYUUhbYKUgoKVBLgUbiXONHGxn0/NWQktiGAgBpRUgQpNkKUSVCOJJmDXBEmus7hlSsGzYmM405LVVePLEkGqX0goMoAlvnm6sTN4ERyrmOL26XsU8WcUGFtJCGCpQS04M304cJSQZsQDY5B2Vsb8bYOHYyizjkpTzA+sodwMd5FcqSaM3WDRR0R53Dqbzh1ptKMXhVOrQhQbccbaWXiwhCbEkqKRCQSDpNVcPveylQXCiSG8yQLj9IxjjgBNpCH0xwJtagYvmMuY5ZmJtOkxpMcabmqdjUEbW2GWQ2lhC1Bt5h0qX1S6pnpiSpIKsk9IkCCYDfMmmYvehakZEttplAStXWKlQyrDyJVCQW1GwGt6wCuvCqt2BQ4UppgpEUAjs9SYNX0jf30+0VCkSQBJ7Br4VqbP2K8paFZYAUDexsQdNfVU5ySWRksnSkJsIFrW94r0EcCCOXq091QpTIHMcDz5GvQvlZQ1HsmOHbSrQj2PDY/a/wCoeqlTfnH5t8aVYJ43KEZjlskqVxkmSb24zap3CUoJJuEkmOYHDX21EqSOVweehm+nKvH3JgZrlSRAjSRPM6TWCSNoASBCjAA15W7KqbTSkBAywL6cNKtrRzJ1A1jUgapA515iWxlVYTBvqdOZvSyVqgxdOwfWzy9dRBnsojxCQQeqnQxzHqqFeBQYmE8bGPWT7ql45lfJExkIqYCKv/2ckqOUq0HCeduA4VErAqBgK4cbeya3WS2g9ov2cvUuSTzM00ij5zdVsmMiZgnqqI0jtA4iqbu6iJiFjuUD7jVfMltMTp/QMRXZPknxyU4FwrISlpa8yibAQFknzNArm6QGinPFI+Aq0nAuN4VzDJcKUOOBa+rdQAACNdJAPgPF4/IggPikY29m3lY3EreMhPotpP1UCYHebk9pPZWNm5Vu/wDhv/i/9P8A3V6N3QBd3/pH81B80AdGjDFe0Qp3fR9tR7o+BqX+xWkiSlR7yfdFbzR/pugNDtqVnDLX6KVHtAt56UV7LwzSnAgNhMg9YgSIBOpn20RYbCNyUxJ1BOkeyQfaOdDyyekaor2AWG3fcVrCezU+Qt663MHugNVZleoHuj40WoQEmLQdI9Yp0xoQB2iR5WoVJ7f/AAHZekZuG2IhsdVInlYA95F6vNp+zlHhp31IoGLk+wfH11EABdN/EmR338DTKCQrbY4pniQfzy1FM42Ekc9YngTwqRV4I1/NjXiwTpA5HWKZow6/L1/hSqHKefrH8tKlAOcQImBPOKaVHM1fVR/hVXlKhIYtvm3iPbVYLJTfmkeZE0qVZGJsUgBCvun2U4iBalSqiAxrKuse4f6qYv0k/dV7U17SrMI11V0ePsNSD4UqVIw+irtFwpQSNQJHeLj1gVlb0pGcfdH8VKlQQCihIq5h0CdOFKlVFskPRp4/CvMWLHvNKlSTMV9l/r0eP8KqJMUIIPEKTHiQD6iR417SpY6KPY3FHqGo8KcyZPL86UqVOgIlZTYHjKhPGyiBJ7gKYg9ZQ4CCPGZpUqZGGuLIIjjPq0pyDOv5v2UqVCWjD8o5ClSpVM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8" descr="data:image/jpeg;base64,/9j/4AAQSkZJRgABAQAAAQABAAD/2wCEAAkGBxQTEhQUExQVFhUXFxobFxcYGBwcFxgaHBwXHBcYFRcYHCggHBolHRgYITEhJSkrLi4uFx8zODMsNygtLisBCgoKDg0OGxAQGywkHyQsLCwsLCwsLCwsLCwsLCwsLCwsLCwsLCwsLCwsLCwsLCwsLCwsLCwsLCwsLCwsLCwsLP/AABEIAQMAwgMBIgACEQEDEQH/xAAcAAABBQEBAQAAAAAAAAAAAAAGAAIDBAUHAQj/xABLEAABAwIDBAYFCAcGBAcAAAABAgMRACEEEjEFBkFREyJhcYGRMqGxwdEHFCNCUnLh8CQzYoKy0vEVc5KTwsNjg6LiFjRTVGSj4//EABkBAAMBAQEAAAAAAAAAAAAAAAECAwAEBf/EACQRAAICAgICAwEAAwAAAAAAAAABAhEhMQMSE0EEMlFhFCKR/9oADAMBAAIRAxEAPwDuFKlSrGFSpVXxuNQ0ApZgExoTe/LurXRixSrFc3laGgWfAD2kVVXvR9lvzVHqANSfNBbY645P0ElDu+WYNdQSrKoDSAYsVSRIHIXqq5vM79VCB3yfeKoYvazrghRHgPjUpfK4xvBN+gRJxugUx/hV8RV/dhjEdK584UlfVGQAQEhU5oGt8gm/AaQZvhFSN4WRIJ/pp7T50OP5MXLBp/FklbLoMn8x8P61CcudQ1sIMW4/hWLiHyFZZqQLniK6Xzv8I+D+mi0i5GWw4x8KgxLd9TFZrzy0m1XMN1xJKp76R838GXC/0rbvsFpx1sGW1DMkfYMjMkfsnNIHA5uEVexXpnw9lMSgpJKSQTTHUqUc099hf1eykfJY3iaNnYnoq+97vwrVQkdnrob2XjVJzJCCqY0MG08IvrWujaaR6YcR94fCuiHJHqSlCSei44B2UzYfouDk6r1pB99eDEBY6qp7iD50th6vD/iA+aEimbtCR2e4gDMrTXnUcd3nUuLJznXhwHIVFJ7fIU60BmXjIGIwxt+sjXmlQ99O28iye8/n1VFtcwvDqvZ9vgPtAH21c28nqj7x/wBVTnoMQZpVIpFKojGqflQ/+Kf83/8AOibdPeZGNQohORaDCkTMA+ioGBIPdqDXGMTgejTmceyidQke+fyKW4G9Aw+LS444MipQoDiCRECPqm+vA0VIej6GrB3v/VI/vB/CqtxtYUAQZBEg8xwrE3v/AFKf7wfwqrcn1YY7BamtAqMC5Nep0rQ2GgFyDxSQO/8ApNeXCPaSR6cpdY2RNbPWoEx1RqR7bxPO1RYrCFswfw4e4jzomBKQRBHMwYHODoeys7eBQyptBJJjiBAAmr83x4Rg37Ofj5pSnRiRV/Bo+jPefYKpEVqbPT9Ge8+6uf4/3L8zqIM4lmVmvfm3bVtxvrmvHa7rOQqvNQm96ds9yBevFuxY0zCpnSiEsJxKVgKGh5iDy0NSpiKqPYY1ZwWFUUx59lZRM3gfshP0lFCkz3Vh4bDIb0JzdlWkbSUNJUOSo9utUiqVMlJ27RO7sttRumDzTb2VGnCuMkltYUCRKVjWP2h2Vbwe0kOGNFcjx7jofbU+JFqPVVgW/wBMF3a6SuHEhKo5zpxterTa0qHVKT5+ugHfOQ73VFsDEOGYWZAtJnwnX10ynJK9iy403gLtvkBKTbqrQePBQrV2+nqnsV+fbQLhtuOYlvEJUggNZYUVekTmtEcMvPjR9tq6FHtB88tUbtWTqnQM5e+lUkV5UqGoFd48DmQErsVApQOMqKQPAeoGsFvYCkIBlJydZVhcC/HsB8q0dsb1N4gthKVJUDxjUlMAR3a1Nh3wpp5JUQ4EK6pQRYBX1iYkHsGoqZasHVPkz2oXsLlUrMW1QDNykiUzN+Y/drQ30P0Cf7wfwroB+RPGrLrzRykdChZXxJzEJAj6sE63mj3fQfQJ/vE+xVUl9GKvsDQFvCnMTmEc9Tp49k02bVcfAQrojJAjifSIEkDx0ry4r2ejJ4o3miQAVlsHmVkjwCvcawNpLJWSVhfaNO6OFXVYZCVAnL0as2VYExpGYdnvrxbZQh2csgNwQBEHiO+unluapnPx1F2ZNaWBxKQ3BN5NRbVQA5YASkEgcCReg3bmNKH4B+qPfUPjwrlaKc0r40wkIGYxTXkVn7Gx2ax1rTcrsaohF2ZmKRetDDYYAVn4tzrCn7T2jkbCU+kv1D8dKFBk6Q7E42VZESece6tnC4YwAbDl8ao7BwYbTzWdT7h2VvJTVFXokyIYcchTV4YcqsxSimo1mU/swG6bK/OtP2dtEglpw3+qTr3E8RyNaZRWNvFh5bKwOsm4I1oaNhgdvp+tqvu6ImlvDiQ5kWOKb9/H11TwOKKNKK0B/Y2d2sN+jY4zH0p4jggHjp6VHWNXLAPNtB8wK5/sPb4ZadbOHceDjilEoKQBKUJi/G3rrRd3wUW+jTg3QAkJEqTICRA41TsqolTsu5qVYH9tuf8Atnf8SPjXlTsIFMITnSYuFC/HUUWb1l5SB0QhCbrgwvQzH7MXI50IsajsP5/qaM8e+odJCVXIHmAARPD4GkWC80dQ3S3Nw2C+kYDiVLQEqzLKra6GwM8gKtb4/qB98exVBHyab9zlwuJVfRpwnybWTx5Hw5Sbb4n9H/fT76pJ3B0IlUgYRoO6rKsSSQogZrX5x2TE0No26YI6MWJGp4eFNVt1fBKB3z8a8+PByVg7HzcfsJziVaCAL2i14nXuFeDErvfWJsOGnlQ01tdxX2fAfjVPH7ZdHorj91Pwrf4/LexfNxpXQVqMm+tBe9H/AJg/dTVZ3bL/AP6qvV7hVR15bipUoqOkmrcHxpccu0mS5udckeqRd2Zi8qhRnhnekTNCmz9lkpKjoK0933VFRA0rolTJxTiXsXhiSKzC5L08Bp3DSiDGWSe722oawCwpSjYCePAT+FJHTY7yww2YkxWmg0O4PbzCYHSJHC+lbeHxiVCQQZ4jSjHAJZLQpN3NeLWAL8/jWHtLe/DMKyLKs3GEzHeaf2IEJqpi0SlQ5g1W2Xt9jEAdEuTyNldtqtOKrSZlsAV7JKmnIGl098TA8lDyrH2Xh86o7CaN8G6EqynQqIjvUVD1KPqoT2UjK8sfZCh5SKKeBXsr4NRCTC3B1lWS0FDUicxB5aVOFLP18R/ko94qzsPaDaGgFFU5lGyFHVR4gEVf/thrk4f+Uv8AlpHsJkQ59rE/5TXwr2tf+12vsu/5a/hXtA1HM1Dj+fz50VPYQdIXZKVzBANli9ik8uYoMLeKTq0pQ5gfy39VGnzgQLGT6p9g762h5ST0CU/n86V0jYG+SsRhvmz8qdRBQ59tIscxJnMJF+I7RfnKb6A68QR7QB7a0N3sCS/ZbiOqScqiJ0+138qDdJlGrCXCtghX3jUnQ1msYNSpIfdSATpkE9/VNai36otHO6s9jKKx33JJqzicQTVJVOkK3Yw1M2kATVVaqkQvnWY0MGvgsSojIONF+y8AG0dvGsPdjDJVflRYvSpPBW7KOJRmtzt8KBEMKKFgEiXMvso8Ubiqi9nJQ6tI0V1+7PqB4gxSJ4DVswW9l4VpJ6UuKUkAqCRJAJAEjhc1pJQwhGbDqcSdcqtFAalJ0MdhrcwOz20AgpCifSUT6Xf6rdlT41YiIHlReVkKq8FzCrC0SeND2KbZCyHmyo3sEzpqTztW/gUQgU95sGDE2g03W0hbpsH29kYdQDuEISoQbAjUSAtJuAQfEGt3DqzAE6xfvqBGym0QplKWyOVgqYkKAtw151bSmBRYoEbadKXrfVUZ8x+NZjSgHnyNIWR43rWx7GfFkGyTIUdYHOPzpQ3txJacdSkyBx5ggEec1kBhHuy2PmyCRfrfxKrTKByrP3ZUBhmhIkJuJuCSTB7b1p5aUA3ox2V5XsUqxgHxDZIgGqpSsXm3ZrWihVpPLx8KkaaBqdjGSgXEnjfiO/v7K2Ni4eFmLmDfxHO/9KgVhNCJKTwrU2UzCp4R/LSS0OtmQw7CTHM01SpqDCjqjtk+upK7I6Od7ETUC6kUaYvSmAU31wKql5XOpMUvhVQqoBC7c/a2QwTrR704UmRXF8K/lVauh7t7UzJynWpzKxZtkdYVLtM/SAcm0+sqqMekmmbZch8DmhPtVUfRVbL2BbnWo8S8kuJTOh9dWMEuEzQttrY6nnA424pCgqRoYPO/Zw0o+g+w3ERrTGl9YpPIHwP4g0NI2E++jK88RlNujKkT3kGeVtK1kMLaLalKzH0SfWPfeq290T6r9NWoXlVIpXGq+JVpRnoWJQwbALiyRfhyGtq55vW2h19/MkEBZAkAwU9WROh6tdPaATKz2+y8/nhXHfnJWok6kknvOtCOjSYZ7t7Iw6WWnEsNBeUHN0ac8880TNbZNZ+7iP0Zn7g99aBFahLG/nSvKWWlWo1giiAmOzup7SwAPjU2GQkgzVZSgNBXOihNANXMCb8PzFVkJBT1hIMWPqqfDqEmB58rfhQloZbBzDq6ie4U/PVZpfVHcKchyu1HMPcMVC47Y0/FqgVnuOVgkLyqrOLr15yqriqxkWsMJNGGwMMpC0nhQdhJBo12VthOVKeNQ5JZOrjhasMkHrCmbzIh1lXNBH+Ez/rqHCuzBNW9vIK2UqGqCFeGio8L+FQ7ofrk96TKjwvQp/4jdU5labWQCL5Tz1M8O6ihnEAtjjP5NQjChK80D309+ho0ssYN6ehAL6MiSYJsbxJOuluNbYxjeIblCwZuDyIuO6mtgOphQtxFoPnwqL+xWW+s2gIVxKLSO0DWrK6JScXrDLTTxKb1A+uVAVOQE2qg+71qEnSFSMvfHboZwpSg9dZKbfV5+MD11zFlyi/5QmyGmyB1ekOZX7SgSkeICj+7QO0q1NDKEmsnVN3lfozP3fea0CquYP72uYdKG0zAbSbBPEKOpv8AVNV3N+n7wTrGqRxPJPZ66ZJk3s6rfsryuTJ30xH2lf4z8KVN1MGGGNjqQb3M8uJvSfRaZiPbUTLhjWKnaVbWfD41yJFhuDclOvlUzdgo/smvG37GRPf7o4UnHBkV90+yhIaOwQQ/Yd1SMPgGs1Lth3V6Ha6zn9ms8+Fa1UdSOBqmXajW/QpjWj1xvtqJbQqNTpNOcaMTRyBUSKxFauxldYGsfAYQuKga1dUlTKoMiKhyL0jp4p1s6ts9YUExW443aK57uxt9Iss6VtP72oKghEkqIAA4k2AHM1z+NlJNXg82qlWHWmP1Z0/Z5ju93dRDs98ECYiKCN/NqraUw2sxmkqT32mez403ZG3ljqxmjt91VjFxyxOylg6a2RwqHEvAA0OYbajhEBtXmPjT8QlS4K1dwBt+NO+XGBVxl5WInThUKU8eJP8AQV4IiLAVv7JwEQtQv9Ue81opzZpSUUCnyjtpa2cEK/WOOpjsIBJ8ABHequPNuWou+UbeL51iiEGWmZQg8FGfpF9xIAHYkHjQktudNeXPurpaxg5k85INuXU32tJ/3hVFJ07/AHo+NXtrC7P90j+Nfxqg2LDsj/b+BoLRmWGE9VNjoPZSpNrgAdgryiY6U2sgaSI4xFXNnt5+zS3CqCXL6XqZCranytXJRayw+0Mwy+I1FqgePUcP7KvYajbeF6Y84OieIv1Few0JIaLyAXTW4+NNDtV5pV2HOT568z16y4ONPWkHSsYY2q9aYIKayFpIpBZPGhRjS2UotuhXI0Qbw7Tw60C/X7PwoO6U6cKZNBwT2MpNFv51Ho11H5Id2SQcc8JJlLAPAXC3PG6R2BXMVyJWhA14V9H7HxjLSGSFJSyppsIM9UDKnoxOgEH108UkK2zl/wAqOCccxq8iSsJCU2uRYG6Rf6wvQtgMcULidLTziuv7W2ElWKxOdSsrgQYTqTB4nhYW7aF9ublNKBLSl5wLSoKKjyvckfnStKHYCnTK2D3jIia1sJtFx5UISpR4BIJPeeQ7TQxsTdZ97EpY6RKYUQ4b9WAVEQQApUA2B1Gtdq2PsRvCN9GyLWKlKMqWrmr8IAnSuZfHtl/PSKexdhZIW8ZVwTwT3nifV31k/KXvJ82w/RoMPPApTGqUaLX2HgO0zwouxD6UoLiyEpSkqUToABJJ7AAa+d95ttqxeJcfVIzGEJ+wgeinyue0mumMVBUiDk5O2ZoNOCqhDlJS6Jj3bh6zX92n+MfGsoHqnuH8P/bWlttV2+xpP+lVZyuPj/uClWgsjeX1j3mlTXmjmV3mlWMdHWoyoSoka205SY7JqunaiZjrG/A8PKauOYNJCikuSRxcXHGJ61xfSsNOBWiVL5TAJgDj6vbXNY7Ts3MC82owCrMZtJJt28KnxTAQy8QDdtfP7J5mh3YWHCypVyJ7dbcRE1uYhkBp6ER9GsTOvVOl9KWTwNBM5+KU08JpqhXWiQpqRtdRivaJiVb00w6d9MmncKxjylNKlWMOQK6tu1hl4vZ2GaOiSoE80oWoNp9g7kGuXtN20knSvoPcvZHzbDMNq1i/3lST4ST50UrA3QG4varmHcLTeqcraCqScnFdzYE5iAIgQOBm0xtNSCVuFtNwJUJ4TpnhOsETqNYiZt7ED5y6tZCG0lsSdSUpB6oFyeuUxx01tQ3t8uKIayOQopJAgKuYT1iCLqEx26jQHr7E9mhiN4GWMS29mJyquBAAzL+kURNgGyoAczEwK624q1fP2I2EpWKThlAqW5GSPRElQPScoAJPYD2V3TCt9EykLXIbbAUs2kISAVK5TE1shOffKVvIUYc4UWW6slXMMgyPFSrdyVCuTFWta+9G2DisS68bJUYQOSBZAjgYue0msY0GMeZopTSTXhNAItsK6yexpv1tE+6qh1V4+1Q99XNsCV/8tof/AFqHvqmk3749ZR8aVaMyw0gFIPMCvKcweqnuHspUTBu++YJGsWvae2q6n5SNA5AzdYxPHwmvcPhiu1+U399aCMC2hEkAdw1765CjM/YuDLiVFBCBOt4HMZZv7L9lbW0mkjDqAmSlUyZPokc6HsDilJKw3F1KIP1QCTFaTLJuVKKlEHXS/IeVCbwNx7ApzDHlUCmjRa9hBwArbwO5BdRhVJcT+kFYuk/RlAWTJm/oGn45yfoM4xRzXojXobPKumq+T53MnI4ypCkLX0kqCAGykKCjlMGVeo8qtvbhpGD6ZMqdCAow4ktayTdOacsdXgeJq3af4TqP6cp6A8qaquh7S3DxjSCotpuUoELRdS1BCBrxUoCe2hbF7pYxsvBbCh0CUqd6yCEJVmymyrg5VejOl6MG3sEkloxDXrYkxW7ity8e2kqXhXEpESeqQJIA0UeJAqJW6+MQ4lpWGdDiwooRl6ygn0iANYkT304pu/Jvsf5xjEkiUM9dXKR6A87/ALtdrxkx1eFx30JfJvsNeGw5ztqS6tUrBBlP2Unla8ftGi0XBmxqiWBGzB3h2U2t0OO3bXCkCSAFwASSP2UyO9VVVFlas+ZJUmyYupIuZI48Yoow7KXG1suCQPOD6JB4EGY5QKGt2ULWegUc3QmHFwBmItCo+sTPka1+gUS7obv5XFYtYhxYISDwTbrRaCoJTbv5wM35XNvdEwMMg9d+641DQ1/xHq9wXR1i8QlptTizlQhJUo8gLk1857ybZVin3HlfXPVT9lAshPgNeZk8aDYyRlk3qNw07NURNKMOBpGmg06gzDtp/rVDkUj/AA9GP9VUmeHh7G/hV7an650/tn2tfy1RBgdw9iT/AC0Fow1LsCOVKonR1j3mvKxjomI2zdSUCwgJA1JF1GdI4eBqs9ndu5MfZ4ePP2VnNmLg2M+rWrqnoTx84rkseP6SNpFgOrHAce+PZ21pYWJta3ZWVg8QLgpPE2NvG9SNbRSFdYqSOBUCE2ItmIjx40jTZSMlZpqjNRnuftdpvCr6RaErZW4ttJUApQLZskEyZJVpzoI6UKMpIVOkGfZRTg9zelbwqw6R085urIQci1iLiR1I8a6eK/Qs2hbP2ipOx8QnMJDmQDjkWWyu3bmX5mtTFbGdZwTLLKZSVJcxKwUjikwASCRppwQOdDOE3ZWvDO4kLTDfSdWDKkt+koHzt2VNht0cQppDjamz0iM6UBZDhEA2BETccYuKpn8EwF28uDzYppfzZUh7D/pHSdWOkR1S1PhMUzejIvC7RcEZ8gYX/wAtS1Jntyvigx/ZWPcabDSnCXkFbQDxB6uU5jKgEkSkgnjHGhvA7L2u6y6poYhxpa1dKQ6lQcWghKjBXLhGQDMmZyiJinTFZ0X5RHP0htCU7RzlWH6zeb5jl6dOYPQYzZc3D7FFDgSvEF22bDqUyOY6dOFVPr9dcTxG2dsKw3TrdxBw1lFwpQUdVYgklM2WB4ii7c87QBdXi+mBdWhUONhJWtCUgKAyjgEC32aKyKzpJX+uJKh103T6Xoo0qBK7m5Pfr41loxb6VR1wpRmCmCbRIEch6qtNuLJJKVTN7HXgDax0qlUKabJGaeym4LBttBeQRnWtxXMqWSSfd3Cqzajcwba2076jxuMUltSkNrcKRZCBJUeAB0E9tLQQH+WHeSEpwbZuqFvdiQeojxIzHsSOdclUaJWd38dj3n1hvrhZDpWQgJXbqdYzIEADgI7Kq7F3fdXj0YRxvrhcOoKssJAzLlaZjq3BEzI51N7GMFVNArob/wAnqXn1/NXUBkNYdbZSS6XA6pSCpSiRlIKSswIykQKWG3FwymnlJedUpXzn5uoZQn9HhKlOCLhTkxB9GON6ILOepFT4dMrSP2k+0UZ47YeHZxu0WUo6jOBUtAUSopcKGCFgkzMrMd9BjCT0jYSdVJvrBkcCOHjQloKZW2g5K3O0r/3f5agXx/e/3aMEbISZ+iGpnOvvnTNzPnU7ezgNEMp8M3tApbRrAB4dZXeaVdGGHVzb/wAs/wA9e1rRrBdp+359tWA/IrOaTlufLj3/ANaeocL66fk+qudxMW2n4vFXdjKCnCNeqfamsPOYvr+fiPOtfdwguqt9S/mmllGk2Ug/9kaa9ktEk9Gie4X766hu7vGwlOGbU4kZWTnJBAS4CgASRFwpenKgRKJJrwtidR51Tjm0NKNnQdjYrDBGHY6UZlMuhQSpJRLhClhwzZQIMDtNWtjkAYNqB0nzRUOAyUFIZBCRoZJB/drm4w81K3hOVV8gvQO2E59ns4dtfR4h7BK6JXEQlvNB4XUjS/HhWbu4yvLsIISoJQ090sAwlQZCYXyOfMIPEVzPezHONOtBDriVISSkpWoFOa3VINrJ4Vl4befGNoWhGJeSlZUVALN1KMqVJuCSSSQQSSTrVE7EaO5bPw7b2FGHMFt9eLjkQMSpQjsyk1rOnpVsK4ZnFeAPUPj1fOvnnA71YxlLSWn1JSyFdEAlBCMwIVEpMzJ1mu7bJLiWWQFaNpAsNMqZuRxgU0QaNN9pRcYWoQcywe7rFOnYPXXm0FQ04pOpUnzSpKf9NVcPnSkAGwMiwsb/ABNOSFnqk9UnMRA1mfbTUJZZxz3UTA9OCfAD8PKhvEY9T7LicPnKmsbhm1FEzZ1hTun1QFKB4QDNql322180wqlz1/QZB+0RYxxCQCo90ca4zs3eHFMIUhl9xtK1FSoIkqIAKiqM0kAcaVusDJHYNpJLycUhlJUpO08LnCbmE/M1KUY4CFSf2TyoPxeIUd4nlMvNMqBgKcTmbUUsoSttQCk3MKGoMp5xQEztF5sqLbzqCv0yhxSSu5MrKTKjJJk8zVJd9bzr+NK2GjtI3lweDefcBYQ+pvC9MhoyhS+kc6fIUjrKShZJMfZm9DuI3uwTLDjWH6RSkDFIw8Iyt5cSoLzHNChkMpAi+Xtkc3A5U4Jo2agx3h3xaxC3Vt4NKFutqbW4pZUsghsJVEQkpDYAidaGMD+tb++n2iokpqfAo+lb++n+IUr0FB58xVJlSR+e+vEbPOpX5J9smthDYNovyvPek/nwrxeHI0PnYjyF6mlgUzP7P/aV5ClWl8yHNPmPhSo4MciU4ALC5PwvFSMtqWZvJ7J49nGiRhBiUsQOZRl9ZF6uv4TFE5UoTBMA57cbkfCfGlGoGkbIdUICFkCRJEcuJ/PlWvsPZ7ja1qWAJSAOsCTcHRJ9tbOF2Q4TC1QcpNraEAScpjU8OFOVgMildYqAt1iPSgEwBwM8eVJyfVjcf2PcPqahc9I959tSt61As3PeaPCPIcKmbdPM+dQJqRuuihAV3jczvqm8AD1D3k1lKQKubUV9M598jyMVReVAJ5A0BRyUa13/AGftJXQtWT6COf2R21ybbG64YU8M6j9L0WGRllx9UpCyANEJnLIBlRAHGunbOwrgZZSpJzBtEiJ4AHTW9qtx17EkaydpGPRT6/jXre1FSTlT6/jVRvDqJSCCAVATFrmKpbRxrbLDjrpIQgDNlEq6ygkZRIvKhcmB26GjURTnvyhbdOLxMSMjMoSBoTPXV5gD90UMZBW2/sJbrqzhAl1qU5SkpQkdIMyGz0i56QXTlkkkcalwu7xU2gpStS3GkEJkJCHFvutJzTfKA0THMkkgC8CgNuAUwiinBbsoWkhT7eZbuHS06jOtCul+cJy5YSZztiSoCAg87+4LYqENB+VqJbfSrMiGyThMUuWibnIpGUqiCrTStQLBQUppUqAT0Gp8B+tb++n2iq9TYL9Y399PtFCTwFbOoonS5I7DblFJQUOHsnyqUJkDXTX+lNX2wDz+M++orQpD85H2keYryp8p7PX8KVYxWDSSUAJ1M3SZATB4jnlHjVpxQnISqYkxAsTGouND5VA02Q4pZNoCQCqAOKiLcZHlTuiUSo5hKiLhMwBMDUzqb9tGwpD2T1lRFglMFRN7kxPYpPfFV9qaC+qidCOAHHXSrGETCZBNyTJAkibTaNAOFUNpOEoaNyVAm/gR2canyfUeH2KLrsVSOIuac6o1mrTJ0oQlRVqzQGJFSJxQqFvBg8a9Xs5XA1XyITqCuKVLizzWr2mq7lSPK6yvvH21EpXbVCZ0PG7ew2MxKi++UJaxKVMOjMgqYUUhbYKUgoKVBLgUbiXONHGxn0/NWQktiGAgBpRUgQpNkKUSVCOJJmDXBEmus7hlSsGzYmM405LVVePLEkGqX0goMoAlvnm6sTN4ERyrmOL26XsU8WcUGFtJCGCpQS04M304cJSQZsQDY5B2Vsb8bYOHYyizjkpTzA+sodwMd5FcqSaM3WDRR0R53Dqbzh1ptKMXhVOrQhQbccbaWXiwhCbEkqKRCQSDpNVcPveylQXCiSG8yQLj9IxjjgBNpCH0xwJtagYvmMuY5ZmJtOkxpMcabmqdjUEbW2GWQ2lhC1Bt5h0qX1S6pnpiSpIKsk9IkCCYDfMmmYvehakZEttplAStXWKlQyrDyJVCQW1GwGt6wCuvCqt2BQ4UppgpEUAjs9SYNX0jf30+0VCkSQBJ7Br4VqbP2K8paFZYAUDexsQdNfVU5ySWRksnSkJsIFrW94r0EcCCOXq091QpTIHMcDz5GvQvlZQ1HsmOHbSrQj2PDY/a/wCoeqlTfnH5t8aVYJ43KEZjlskqVxkmSb24zap3CUoJJuEkmOYHDX21EqSOVweehm+nKvH3JgZrlSRAjSRPM6TWCSNoASBCjAA15W7KqbTSkBAywL6cNKtrRzJ1A1jUgapA515iWxlVYTBvqdOZvSyVqgxdOwfWzy9dRBnsojxCQQeqnQxzHqqFeBQYmE8bGPWT7ql45lfJExkIqYCKv/2ckqOUq0HCeduA4VErAqBgK4cbeya3WS2g9ov2cvUuSTzM00ij5zdVsmMiZgnqqI0jtA4iqbu6iJiFjuUD7jVfMltMTp/QMRXZPknxyU4FwrISlpa8yibAQFknzNArm6QGinPFI+Aq0nAuN4VzDJcKUOOBa+rdQAACNdJAPgPF4/IggPikY29m3lY3EreMhPotpP1UCYHebk9pPZWNm5Vu/wDhv/i/9P8A3V6N3QBd3/pH81B80AdGjDFe0Qp3fR9tR7o+BqX+xWkiSlR7yfdFbzR/pugNDtqVnDLX6KVHtAt56UV7LwzSnAgNhMg9YgSIBOpn20RYbCNyUxJ1BOkeyQfaOdDyyekaor2AWG3fcVrCezU+Qt663MHugNVZleoHuj40WoQEmLQdI9Yp0xoQB2iR5WoVJ7f/AAHZekZuG2IhsdVInlYA95F6vNp+zlHhp31IoGLk+wfH11EABdN/EmR338DTKCQrbY4pniQfzy1FM42Ekc9YngTwqRV4I1/NjXiwTpA5HWKZow6/L1/hSqHKefrH8tKlAOcQImBPOKaVHM1fVR/hVXlKhIYtvm3iPbVYLJTfmkeZE0qVZGJsUgBCvun2U4iBalSqiAxrKuse4f6qYv0k/dV7U17SrMI11V0ePsNSD4UqVIw+irtFwpQSNQJHeLj1gVlb0pGcfdH8VKlQQCihIq5h0CdOFKlVFskPRp4/CvMWLHvNKlSTMV9l/r0eP8KqJMUIIPEKTHiQD6iR417SpY6KPY3FHqGo8KcyZPL86UqVOgIlZTYHjKhPGyiBJ7gKYg9ZQ4CCPGZpUqZGGuLIIjjPq0pyDOv5v2UqVCWjD8o5ClSpVMJ//9k="/>
          <p:cNvSpPr>
            <a:spLocks noChangeAspect="1" noChangeArrowheads="1"/>
          </p:cNvSpPr>
          <p:nvPr/>
        </p:nvSpPr>
        <p:spPr bwMode="auto">
          <a:xfrm>
            <a:off x="990599" y="2391203"/>
            <a:ext cx="2933719" cy="293372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8" name="Picture 10" descr="http://img.blesk.cz/img/1/full/2096415_volby-komunalni-volby-senatni-volby-kampan-billboard-vtip-vtipek.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0456" y="365125"/>
            <a:ext cx="4537768" cy="6050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3722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https://scontent-b-mxp.xx.fbcdn.net/hphotos-xpf1/v/t1.0-9/10170875_289410921247436_8187694802666615742_n.jpg?oh=29dda2bf2a30ec18f96d2307763f107a&amp;oe=54F828E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152" y="169574"/>
            <a:ext cx="6361135" cy="4254009"/>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fbcdn-sphotos-g-a.akamaihd.net/hphotos-ak-xpa1/v/t1.0-9/10511281_289101751278353_9094327592446453778_n.jpg?oh=8dadffaf492cf1300f8ff546cc24fd41&amp;oe=54BC3963&amp;__gda__=1424864987_36bdededaa05a300d019c3e98b1b85a7"/>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8727" y="327803"/>
            <a:ext cx="5910016" cy="3937549"/>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fbcdn-sphotos-a-a.akamaihd.net/hphotos-ak-xpa1/v/t1.0-9/10639465_285123825009479_1839359131400666041_n.jpg?oh=3ca68d77a1f9e8d45ea553a20ef37e20&amp;oe=54F18E29&amp;__gda__=1420482705_8c968741d730aa9a65bffbf468fea20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49262" y="3622445"/>
            <a:ext cx="8525814" cy="31261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3180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3510" y="4991771"/>
            <a:ext cx="2705100" cy="1685925"/>
          </a:xfrm>
          <a:prstGeom prst="rect">
            <a:avLst/>
          </a:prstGeom>
        </p:spPr>
      </p:pic>
      <p:sp>
        <p:nvSpPr>
          <p:cNvPr id="2" name="Nadpis 1"/>
          <p:cNvSpPr>
            <a:spLocks noGrp="1"/>
          </p:cNvSpPr>
          <p:nvPr>
            <p:ph type="title"/>
          </p:nvPr>
        </p:nvSpPr>
        <p:spPr/>
        <p:txBody>
          <a:bodyPr/>
          <a:lstStyle/>
          <a:p>
            <a:pPr algn="ctr"/>
            <a:r>
              <a:rPr lang="cs-CZ" b="1" dirty="0" smtClean="0">
                <a:solidFill>
                  <a:schemeClr val="tx1">
                    <a:lumMod val="85000"/>
                    <a:lumOff val="15000"/>
                  </a:schemeClr>
                </a:solidFill>
              </a:rPr>
              <a:t>ABYCHOM TO ASI SHRNULI…</a:t>
            </a:r>
            <a:endParaRPr lang="cs-CZ" b="1" dirty="0">
              <a:solidFill>
                <a:schemeClr val="tx1">
                  <a:lumMod val="85000"/>
                  <a:lumOff val="15000"/>
                </a:schemeClr>
              </a:solidFill>
            </a:endParaRPr>
          </a:p>
        </p:txBody>
      </p:sp>
      <p:sp>
        <p:nvSpPr>
          <p:cNvPr id="3" name="Zástupný symbol pro obsah 2"/>
          <p:cNvSpPr>
            <a:spLocks noGrp="1"/>
          </p:cNvSpPr>
          <p:nvPr>
            <p:ph idx="1"/>
          </p:nvPr>
        </p:nvSpPr>
        <p:spPr/>
        <p:txBody>
          <a:bodyPr>
            <a:normAutofit lnSpcReduction="10000"/>
          </a:bodyPr>
          <a:lstStyle/>
          <a:p>
            <a:pPr marL="0" indent="0">
              <a:buNone/>
            </a:pPr>
            <a:r>
              <a:rPr lang="cs-CZ" dirty="0" smtClean="0">
                <a:solidFill>
                  <a:schemeClr val="tx1">
                    <a:lumMod val="85000"/>
                    <a:lumOff val="15000"/>
                  </a:schemeClr>
                </a:solidFill>
              </a:rPr>
              <a:t>Velké naděje spojené s novými médii – revoluce v oblasti politické komunikace a politických kampaní</a:t>
            </a:r>
          </a:p>
          <a:p>
            <a:pPr marL="0" indent="0">
              <a:buNone/>
            </a:pPr>
            <a:r>
              <a:rPr lang="cs-CZ" dirty="0" smtClean="0">
                <a:solidFill>
                  <a:schemeClr val="tx1">
                    <a:lumMod val="85000"/>
                    <a:lumOff val="15000"/>
                  </a:schemeClr>
                </a:solidFill>
              </a:rPr>
              <a:t>Zlomem kampaň B. Obamy 2008 – ale už dříve např. H. Dean</a:t>
            </a:r>
          </a:p>
          <a:p>
            <a:pPr marL="0" indent="0">
              <a:buNone/>
            </a:pPr>
            <a:r>
              <a:rPr lang="cs-CZ" dirty="0" smtClean="0">
                <a:solidFill>
                  <a:schemeClr val="tx1">
                    <a:lumMod val="85000"/>
                    <a:lumOff val="15000"/>
                  </a:schemeClr>
                </a:solidFill>
              </a:rPr>
              <a:t>Do ČR zasahují hlavně až v roce 2013 (prezidentské a předčasné volby)</a:t>
            </a:r>
          </a:p>
          <a:p>
            <a:pPr marL="0" indent="0">
              <a:buNone/>
            </a:pPr>
            <a:r>
              <a:rPr lang="cs-CZ" dirty="0" smtClean="0">
                <a:solidFill>
                  <a:schemeClr val="tx1">
                    <a:lumMod val="85000"/>
                    <a:lumOff val="15000"/>
                  </a:schemeClr>
                </a:solidFill>
              </a:rPr>
              <a:t>Mobilizační potenciál a interakce (obousměrná komunikace)</a:t>
            </a:r>
          </a:p>
          <a:p>
            <a:pPr marL="0" indent="0">
              <a:buNone/>
            </a:pPr>
            <a:r>
              <a:rPr lang="cs-CZ" dirty="0" smtClean="0">
                <a:solidFill>
                  <a:schemeClr val="tx1">
                    <a:lumMod val="85000"/>
                    <a:lumOff val="15000"/>
                  </a:schemeClr>
                </a:solidFill>
              </a:rPr>
              <a:t>Nicméně limity (technická zdatnost, čas, jiný komunikační styl, inovativnost)</a:t>
            </a:r>
          </a:p>
          <a:p>
            <a:pPr marL="0" indent="0">
              <a:buNone/>
            </a:pPr>
            <a:r>
              <a:rPr lang="cs-CZ" dirty="0" smtClean="0">
                <a:solidFill>
                  <a:schemeClr val="tx1">
                    <a:lumMod val="85000"/>
                    <a:lumOff val="15000"/>
                  </a:schemeClr>
                </a:solidFill>
              </a:rPr>
              <a:t>			Nová média spíše jako součást celého 						komunikačního balíčku</a:t>
            </a:r>
          </a:p>
          <a:p>
            <a:pPr marL="0" indent="0">
              <a:buNone/>
            </a:pPr>
            <a:r>
              <a:rPr lang="cs-CZ" b="1" dirty="0" smtClean="0">
                <a:solidFill>
                  <a:schemeClr val="tx1">
                    <a:lumMod val="85000"/>
                    <a:lumOff val="15000"/>
                  </a:schemeClr>
                </a:solidFill>
              </a:rPr>
              <a:t>				Jaký je reálný dopad?</a:t>
            </a:r>
          </a:p>
        </p:txBody>
      </p:sp>
    </p:spTree>
    <p:extLst>
      <p:ext uri="{BB962C8B-B14F-4D97-AF65-F5344CB8AC3E}">
        <p14:creationId xmlns:p14="http://schemas.microsoft.com/office/powerpoint/2010/main" xmlns="" val="231146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648951"/>
          </a:xfrm>
        </p:spPr>
        <p:txBody>
          <a:bodyPr/>
          <a:lstStyle/>
          <a:p>
            <a:r>
              <a:rPr lang="cs-CZ" dirty="0" smtClean="0"/>
              <a:t>					</a:t>
            </a:r>
            <a:r>
              <a:rPr lang="cs-CZ" sz="8000" dirty="0" smtClean="0">
                <a:solidFill>
                  <a:schemeClr val="tx1">
                    <a:lumMod val="85000"/>
                    <a:lumOff val="15000"/>
                  </a:schemeClr>
                </a:solidFill>
              </a:rPr>
              <a:t>4 %</a:t>
            </a:r>
            <a:r>
              <a:rPr lang="cs-CZ" sz="7200" dirty="0" smtClean="0">
                <a:solidFill>
                  <a:schemeClr val="tx1">
                    <a:lumMod val="65000"/>
                    <a:lumOff val="35000"/>
                  </a:schemeClr>
                </a:solidFill>
              </a:rPr>
              <a:t> </a:t>
            </a:r>
            <a:endParaRPr lang="cs-CZ" sz="7200" dirty="0">
              <a:solidFill>
                <a:schemeClr val="tx1">
                  <a:lumMod val="65000"/>
                  <a:lumOff val="35000"/>
                </a:schemeClr>
              </a:solidFill>
            </a:endParaRPr>
          </a:p>
        </p:txBody>
      </p:sp>
      <p:sp>
        <p:nvSpPr>
          <p:cNvPr id="3" name="Zástupný symbol pro obsah 2"/>
          <p:cNvSpPr>
            <a:spLocks noGrp="1"/>
          </p:cNvSpPr>
          <p:nvPr>
            <p:ph idx="1"/>
          </p:nvPr>
        </p:nvSpPr>
        <p:spPr/>
        <p:txBody>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p:txBody>
      </p:sp>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93767" y="2108302"/>
            <a:ext cx="7590390" cy="3974435"/>
          </a:xfrm>
          <a:prstGeom prst="rect">
            <a:avLst/>
          </a:prstGeom>
        </p:spPr>
      </p:pic>
    </p:spTree>
    <p:extLst>
      <p:ext uri="{BB962C8B-B14F-4D97-AF65-F5344CB8AC3E}">
        <p14:creationId xmlns:p14="http://schemas.microsoft.com/office/powerpoint/2010/main" xmlns="" val="228376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pPr marL="0" indent="0" algn="ctr">
              <a:buNone/>
            </a:pPr>
            <a:endParaRPr lang="cs-CZ" dirty="0" smtClean="0"/>
          </a:p>
          <a:p>
            <a:pPr marL="0" indent="0" algn="ctr">
              <a:buNone/>
            </a:pPr>
            <a:endParaRPr lang="cs-CZ" dirty="0"/>
          </a:p>
          <a:p>
            <a:pPr marL="0" indent="0" algn="ctr">
              <a:buNone/>
            </a:pPr>
            <a:endParaRPr lang="cs-CZ" dirty="0" smtClean="0"/>
          </a:p>
          <a:p>
            <a:pPr marL="0" indent="0" algn="ctr">
              <a:buNone/>
            </a:pPr>
            <a:r>
              <a:rPr lang="cs-CZ" sz="4400" dirty="0">
                <a:solidFill>
                  <a:schemeClr val="tx1">
                    <a:lumMod val="85000"/>
                    <a:lumOff val="15000"/>
                  </a:schemeClr>
                </a:solidFill>
              </a:rPr>
              <a:t>1. ÚKOL</a:t>
            </a:r>
          </a:p>
        </p:txBody>
      </p:sp>
    </p:spTree>
    <p:extLst>
      <p:ext uri="{BB962C8B-B14F-4D97-AF65-F5344CB8AC3E}">
        <p14:creationId xmlns:p14="http://schemas.microsoft.com/office/powerpoint/2010/main" xmlns="" val="143450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tx1">
                    <a:lumMod val="85000"/>
                    <a:lumOff val="15000"/>
                  </a:schemeClr>
                </a:solidFill>
              </a:rPr>
              <a:t>KOMUNIKACE</a:t>
            </a:r>
            <a:endParaRPr lang="cs-CZ" b="1" dirty="0">
              <a:solidFill>
                <a:schemeClr val="tx1">
                  <a:lumMod val="85000"/>
                  <a:lumOff val="15000"/>
                </a:schemeClr>
              </a:solidFill>
            </a:endParaRPr>
          </a:p>
        </p:txBody>
      </p:sp>
      <p:sp>
        <p:nvSpPr>
          <p:cNvPr id="3" name="Zástupný symbol pro obsah 2"/>
          <p:cNvSpPr>
            <a:spLocks noGrp="1"/>
          </p:cNvSpPr>
          <p:nvPr>
            <p:ph idx="1"/>
          </p:nvPr>
        </p:nvSpPr>
        <p:spPr>
          <a:xfrm>
            <a:off x="540913" y="1468192"/>
            <a:ext cx="11359166" cy="5112911"/>
          </a:xfrm>
        </p:spPr>
        <p:txBody>
          <a:bodyPr>
            <a:normAutofit lnSpcReduction="10000"/>
          </a:bodyPr>
          <a:lstStyle/>
          <a:p>
            <a:r>
              <a:rPr lang="cs-CZ" dirty="0" err="1">
                <a:solidFill>
                  <a:schemeClr val="tx1">
                    <a:lumMod val="85000"/>
                    <a:lumOff val="15000"/>
                  </a:schemeClr>
                </a:solidFill>
              </a:rPr>
              <a:t>Mediovaná</a:t>
            </a:r>
            <a:r>
              <a:rPr lang="cs-CZ" dirty="0">
                <a:solidFill>
                  <a:schemeClr val="tx1">
                    <a:lumMod val="85000"/>
                    <a:lumOff val="15000"/>
                  </a:schemeClr>
                </a:solidFill>
              </a:rPr>
              <a:t> komunikace – důl. role ve vývoji moderní </a:t>
            </a:r>
            <a:r>
              <a:rPr lang="cs-CZ" dirty="0" smtClean="0">
                <a:solidFill>
                  <a:schemeClr val="tx1">
                    <a:lumMod val="85000"/>
                    <a:lumOff val="15000"/>
                  </a:schemeClr>
                </a:solidFill>
              </a:rPr>
              <a:t>společnosti (časové a prostorové bariéry)</a:t>
            </a:r>
            <a:endParaRPr lang="cs-CZ" dirty="0">
              <a:solidFill>
                <a:schemeClr val="tx1">
                  <a:lumMod val="85000"/>
                  <a:lumOff val="15000"/>
                </a:schemeClr>
              </a:solidFill>
            </a:endParaRPr>
          </a:p>
          <a:p>
            <a:r>
              <a:rPr lang="cs-CZ" dirty="0">
                <a:solidFill>
                  <a:schemeClr val="tx1">
                    <a:lumMod val="85000"/>
                    <a:lumOff val="15000"/>
                  </a:schemeClr>
                </a:solidFill>
              </a:rPr>
              <a:t>Komunikace, média – strukturuje naše životy</a:t>
            </a:r>
          </a:p>
          <a:p>
            <a:r>
              <a:rPr lang="cs-CZ" dirty="0">
                <a:solidFill>
                  <a:schemeClr val="tx1">
                    <a:lumMod val="85000"/>
                    <a:lumOff val="15000"/>
                  </a:schemeClr>
                </a:solidFill>
              </a:rPr>
              <a:t>Masová média (terciární)</a:t>
            </a:r>
          </a:p>
          <a:p>
            <a:r>
              <a:rPr lang="cs-CZ" dirty="0">
                <a:solidFill>
                  <a:schemeClr val="tx1">
                    <a:lumMod val="85000"/>
                    <a:lumOff val="15000"/>
                  </a:schemeClr>
                </a:solidFill>
              </a:rPr>
              <a:t>Nová média (</a:t>
            </a:r>
            <a:r>
              <a:rPr lang="cs-CZ" dirty="0" smtClean="0">
                <a:solidFill>
                  <a:schemeClr val="tx1">
                    <a:lumMod val="85000"/>
                    <a:lumOff val="15000"/>
                  </a:schemeClr>
                </a:solidFill>
              </a:rPr>
              <a:t>kvartérní): </a:t>
            </a:r>
          </a:p>
          <a:p>
            <a:pPr lvl="8">
              <a:buFont typeface="Courier New" panose="02070309020205020404" pitchFamily="49" charset="0"/>
              <a:buChar char="o"/>
            </a:pPr>
            <a:r>
              <a:rPr lang="cs-CZ" sz="2400" dirty="0" smtClean="0">
                <a:solidFill>
                  <a:schemeClr val="tx1">
                    <a:lumMod val="85000"/>
                    <a:lumOff val="15000"/>
                  </a:schemeClr>
                </a:solidFill>
              </a:rPr>
              <a:t>Proměnlivost</a:t>
            </a:r>
            <a:endParaRPr lang="cs-CZ" sz="2400" dirty="0">
              <a:solidFill>
                <a:schemeClr val="tx1">
                  <a:lumMod val="85000"/>
                  <a:lumOff val="15000"/>
                </a:schemeClr>
              </a:solidFill>
            </a:endParaRPr>
          </a:p>
          <a:p>
            <a:pPr lvl="8">
              <a:buFont typeface="Courier New" panose="02070309020205020404" pitchFamily="49" charset="0"/>
              <a:buChar char="o"/>
            </a:pPr>
            <a:r>
              <a:rPr lang="cs-CZ" sz="2400" dirty="0" smtClean="0">
                <a:solidFill>
                  <a:schemeClr val="tx1">
                    <a:lumMod val="85000"/>
                    <a:lumOff val="15000"/>
                  </a:schemeClr>
                </a:solidFill>
              </a:rPr>
              <a:t>Mnohost (+ široké pole jednání)</a:t>
            </a:r>
          </a:p>
          <a:p>
            <a:pPr lvl="8">
              <a:buFont typeface="Courier New" panose="02070309020205020404" pitchFamily="49" charset="0"/>
              <a:buChar char="o"/>
            </a:pPr>
            <a:endParaRPr lang="cs-CZ" sz="2400" dirty="0">
              <a:solidFill>
                <a:schemeClr val="tx1">
                  <a:lumMod val="85000"/>
                  <a:lumOff val="15000"/>
                </a:schemeClr>
              </a:solidFill>
            </a:endParaRPr>
          </a:p>
          <a:p>
            <a:pPr lvl="8">
              <a:buFont typeface="Courier New" panose="02070309020205020404" pitchFamily="49" charset="0"/>
              <a:buChar char="o"/>
            </a:pPr>
            <a:r>
              <a:rPr lang="cs-CZ" sz="2400" dirty="0" smtClean="0">
                <a:solidFill>
                  <a:schemeClr val="tx1">
                    <a:lumMod val="85000"/>
                    <a:lumOff val="15000"/>
                  </a:schemeClr>
                </a:solidFill>
              </a:rPr>
              <a:t>Digitální</a:t>
            </a:r>
            <a:endParaRPr lang="cs-CZ" sz="2400" dirty="0">
              <a:solidFill>
                <a:schemeClr val="tx1">
                  <a:lumMod val="85000"/>
                  <a:lumOff val="15000"/>
                </a:schemeClr>
              </a:solidFill>
            </a:endParaRPr>
          </a:p>
          <a:p>
            <a:pPr lvl="8">
              <a:buFont typeface="Courier New" panose="02070309020205020404" pitchFamily="49" charset="0"/>
              <a:buChar char="o"/>
            </a:pPr>
            <a:r>
              <a:rPr lang="cs-CZ" sz="2400" dirty="0" smtClean="0">
                <a:solidFill>
                  <a:schemeClr val="tx1">
                    <a:lumMod val="85000"/>
                    <a:lumOff val="15000"/>
                  </a:schemeClr>
                </a:solidFill>
              </a:rPr>
              <a:t>Konvergentní</a:t>
            </a:r>
            <a:endParaRPr lang="cs-CZ" sz="2400" dirty="0">
              <a:solidFill>
                <a:schemeClr val="tx1">
                  <a:lumMod val="85000"/>
                  <a:lumOff val="15000"/>
                </a:schemeClr>
              </a:solidFill>
            </a:endParaRPr>
          </a:p>
          <a:p>
            <a:pPr lvl="8">
              <a:buFont typeface="Courier New" panose="02070309020205020404" pitchFamily="49" charset="0"/>
              <a:buChar char="o"/>
            </a:pPr>
            <a:r>
              <a:rPr lang="cs-CZ" sz="2400" dirty="0" smtClean="0">
                <a:solidFill>
                  <a:schemeClr val="tx1">
                    <a:lumMod val="85000"/>
                    <a:lumOff val="15000"/>
                  </a:schemeClr>
                </a:solidFill>
              </a:rPr>
              <a:t>Interaktivní, variabilní</a:t>
            </a:r>
          </a:p>
          <a:p>
            <a:pPr lvl="8">
              <a:buFont typeface="Courier New" panose="02070309020205020404" pitchFamily="49" charset="0"/>
              <a:buChar char="o"/>
            </a:pPr>
            <a:r>
              <a:rPr lang="cs-CZ" sz="2400" dirty="0" smtClean="0">
                <a:solidFill>
                  <a:schemeClr val="tx1">
                    <a:lumMod val="85000"/>
                    <a:lumOff val="15000"/>
                  </a:schemeClr>
                </a:solidFill>
              </a:rPr>
              <a:t>Přenositelná</a:t>
            </a:r>
            <a:endParaRPr lang="cs-CZ" sz="2400" dirty="0">
              <a:solidFill>
                <a:schemeClr val="tx1">
                  <a:lumMod val="85000"/>
                  <a:lumOff val="15000"/>
                </a:schemeClr>
              </a:solidFill>
            </a:endParaRPr>
          </a:p>
          <a:p>
            <a:pPr lvl="8">
              <a:buFont typeface="Courier New" panose="02070309020205020404" pitchFamily="49" charset="0"/>
              <a:buChar char="o"/>
            </a:pPr>
            <a:r>
              <a:rPr lang="cs-CZ" sz="2400" dirty="0" err="1" smtClean="0">
                <a:solidFill>
                  <a:schemeClr val="tx1">
                    <a:lumMod val="85000"/>
                    <a:lumOff val="15000"/>
                  </a:schemeClr>
                </a:solidFill>
              </a:rPr>
              <a:t>Síťovatelná</a:t>
            </a:r>
            <a:endParaRPr lang="cs-CZ" sz="2400" dirty="0" smtClean="0">
              <a:solidFill>
                <a:schemeClr val="tx1">
                  <a:lumMod val="85000"/>
                  <a:lumOff val="15000"/>
                </a:schemeClr>
              </a:solidFill>
            </a:endParaRPr>
          </a:p>
          <a:p>
            <a:endParaRPr lang="cs-CZ" dirty="0">
              <a:solidFill>
                <a:schemeClr val="tx1">
                  <a:lumMod val="75000"/>
                  <a:lumOff val="25000"/>
                </a:schemeClr>
              </a:solidFill>
            </a:endParaRPr>
          </a:p>
        </p:txBody>
      </p:sp>
    </p:spTree>
    <p:extLst>
      <p:ext uri="{BB962C8B-B14F-4D97-AF65-F5344CB8AC3E}">
        <p14:creationId xmlns:p14="http://schemas.microsoft.com/office/powerpoint/2010/main" xmlns="" val="367701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06772" y="1603683"/>
            <a:ext cx="5765748" cy="4351338"/>
          </a:xfrm>
        </p:spPr>
      </p:pic>
      <p:pic>
        <p:nvPicPr>
          <p:cNvPr id="5" name="Obráze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36202" y="1473694"/>
            <a:ext cx="4333968" cy="4333968"/>
          </a:xfrm>
          <a:prstGeom prst="rect">
            <a:avLst/>
          </a:prstGeom>
        </p:spPr>
      </p:pic>
    </p:spTree>
    <p:extLst>
      <p:ext uri="{BB962C8B-B14F-4D97-AF65-F5344CB8AC3E}">
        <p14:creationId xmlns:p14="http://schemas.microsoft.com/office/powerpoint/2010/main" xmlns="" val="145683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a:solidFill>
                  <a:schemeClr val="tx1">
                    <a:lumMod val="85000"/>
                    <a:lumOff val="15000"/>
                  </a:schemeClr>
                </a:solidFill>
              </a:rPr>
              <a:t>REVOLUCE?</a:t>
            </a:r>
          </a:p>
        </p:txBody>
      </p:sp>
      <p:sp>
        <p:nvSpPr>
          <p:cNvPr id="3" name="Zástupný symbol pro obsah 2"/>
          <p:cNvSpPr>
            <a:spLocks noGrp="1"/>
          </p:cNvSpPr>
          <p:nvPr>
            <p:ph idx="1"/>
          </p:nvPr>
        </p:nvSpPr>
        <p:spPr>
          <a:xfrm>
            <a:off x="838200" y="1365162"/>
            <a:ext cx="10515600" cy="5267458"/>
          </a:xfrm>
        </p:spPr>
        <p:txBody>
          <a:bodyPr>
            <a:normAutofit/>
          </a:bodyPr>
          <a:lstStyle/>
          <a:p>
            <a:r>
              <a:rPr lang="en-GB" dirty="0">
                <a:solidFill>
                  <a:schemeClr val="tx1">
                    <a:lumMod val="85000"/>
                    <a:lumOff val="15000"/>
                  </a:schemeClr>
                </a:solidFill>
              </a:rPr>
              <a:t>Jay Blumler (2013): </a:t>
            </a:r>
            <a:r>
              <a:rPr lang="cs-CZ" dirty="0" smtClean="0">
                <a:solidFill>
                  <a:schemeClr val="tx1">
                    <a:lumMod val="85000"/>
                    <a:lumOff val="15000"/>
                  </a:schemeClr>
                </a:solidFill>
              </a:rPr>
              <a:t>podstatou </a:t>
            </a:r>
            <a:r>
              <a:rPr lang="en-GB" dirty="0" smtClean="0">
                <a:solidFill>
                  <a:schemeClr val="tx1">
                    <a:lumMod val="85000"/>
                    <a:lumOff val="15000"/>
                  </a:schemeClr>
                </a:solidFill>
              </a:rPr>
              <a:t>“</a:t>
            </a:r>
            <a:r>
              <a:rPr lang="cs-CZ" dirty="0" smtClean="0">
                <a:solidFill>
                  <a:schemeClr val="tx1">
                    <a:lumMod val="85000"/>
                    <a:lumOff val="15000"/>
                  </a:schemeClr>
                </a:solidFill>
              </a:rPr>
              <a:t>čtvrtého věku politické komunikace</a:t>
            </a:r>
            <a:r>
              <a:rPr lang="en-GB" dirty="0" smtClean="0">
                <a:solidFill>
                  <a:schemeClr val="tx1">
                    <a:lumMod val="85000"/>
                    <a:lumOff val="15000"/>
                  </a:schemeClr>
                </a:solidFill>
              </a:rPr>
              <a:t>” </a:t>
            </a:r>
            <a:r>
              <a:rPr lang="cs-CZ" dirty="0" smtClean="0">
                <a:solidFill>
                  <a:schemeClr val="tx1">
                    <a:lumMod val="85000"/>
                    <a:lumOff val="15000"/>
                  </a:schemeClr>
                </a:solidFill>
              </a:rPr>
              <a:t>je </a:t>
            </a:r>
            <a:r>
              <a:rPr lang="en-GB" dirty="0" smtClean="0">
                <a:solidFill>
                  <a:schemeClr val="tx1">
                    <a:lumMod val="85000"/>
                    <a:lumOff val="15000"/>
                  </a:schemeClr>
                </a:solidFill>
              </a:rPr>
              <a:t>“the </a:t>
            </a:r>
            <a:r>
              <a:rPr lang="en-GB" dirty="0">
                <a:solidFill>
                  <a:schemeClr val="tx1">
                    <a:lumMod val="85000"/>
                    <a:lumOff val="15000"/>
                  </a:schemeClr>
                </a:solidFill>
              </a:rPr>
              <a:t>ever-expanding diffusion and utilization of Internet facilities throughout society</a:t>
            </a:r>
            <a:r>
              <a:rPr lang="en-GB" dirty="0" smtClean="0">
                <a:solidFill>
                  <a:schemeClr val="tx1">
                    <a:lumMod val="85000"/>
                    <a:lumOff val="15000"/>
                  </a:schemeClr>
                </a:solidFill>
              </a:rPr>
              <a:t>”</a:t>
            </a:r>
            <a:endParaRPr lang="cs-CZ" dirty="0" smtClean="0">
              <a:solidFill>
                <a:schemeClr val="tx1">
                  <a:lumMod val="85000"/>
                  <a:lumOff val="15000"/>
                </a:schemeClr>
              </a:solidFill>
            </a:endParaRPr>
          </a:p>
          <a:p>
            <a:r>
              <a:rPr lang="cs-CZ" dirty="0" smtClean="0">
                <a:solidFill>
                  <a:schemeClr val="tx1">
                    <a:lumMod val="85000"/>
                    <a:lumOff val="15000"/>
                  </a:schemeClr>
                </a:solidFill>
              </a:rPr>
              <a:t>Pátý informační věk (4. informační revoluce) (</a:t>
            </a:r>
            <a:r>
              <a:rPr lang="cs-CZ" dirty="0" err="1" smtClean="0">
                <a:solidFill>
                  <a:schemeClr val="tx1">
                    <a:lumMod val="85000"/>
                    <a:lumOff val="15000"/>
                  </a:schemeClr>
                </a:solidFill>
              </a:rPr>
              <a:t>Bimber</a:t>
            </a:r>
            <a:r>
              <a:rPr lang="cs-CZ" dirty="0" smtClean="0">
                <a:solidFill>
                  <a:schemeClr val="tx1">
                    <a:lumMod val="85000"/>
                    <a:lumOff val="15000"/>
                  </a:schemeClr>
                </a:solidFill>
              </a:rPr>
              <a:t> 2003; Smith 2010) – </a:t>
            </a:r>
            <a:r>
              <a:rPr lang="cs-CZ" sz="2000" dirty="0" smtClean="0">
                <a:solidFill>
                  <a:schemeClr val="tx1">
                    <a:lumMod val="85000"/>
                    <a:lumOff val="15000"/>
                  </a:schemeClr>
                </a:solidFill>
              </a:rPr>
              <a:t>poč. od r. 1992 v USA – Bush-Clinton-</a:t>
            </a:r>
            <a:r>
              <a:rPr lang="cs-CZ" sz="2000" dirty="0" err="1" smtClean="0">
                <a:solidFill>
                  <a:schemeClr val="tx1">
                    <a:lumMod val="85000"/>
                    <a:lumOff val="15000"/>
                  </a:schemeClr>
                </a:solidFill>
              </a:rPr>
              <a:t>Perot</a:t>
            </a:r>
            <a:endParaRPr lang="cs-CZ" dirty="0" smtClean="0">
              <a:solidFill>
                <a:schemeClr val="tx1">
                  <a:lumMod val="85000"/>
                  <a:lumOff val="15000"/>
                </a:schemeClr>
              </a:solidFill>
            </a:endParaRPr>
          </a:p>
          <a:p>
            <a:r>
              <a:rPr lang="cs-CZ" dirty="0" smtClean="0">
                <a:solidFill>
                  <a:schemeClr val="tx1">
                    <a:lumMod val="85000"/>
                    <a:lumOff val="15000"/>
                  </a:schemeClr>
                </a:solidFill>
              </a:rPr>
              <a:t>Digitální věk (</a:t>
            </a:r>
            <a:r>
              <a:rPr lang="cs-CZ" dirty="0" err="1" smtClean="0">
                <a:solidFill>
                  <a:schemeClr val="tx1">
                    <a:lumMod val="85000"/>
                    <a:lumOff val="15000"/>
                  </a:schemeClr>
                </a:solidFill>
              </a:rPr>
              <a:t>Farrell</a:t>
            </a:r>
            <a:r>
              <a:rPr lang="cs-CZ" dirty="0" smtClean="0">
                <a:solidFill>
                  <a:schemeClr val="tx1">
                    <a:lumMod val="85000"/>
                    <a:lumOff val="15000"/>
                  </a:schemeClr>
                </a:solidFill>
              </a:rPr>
              <a:t>, </a:t>
            </a:r>
            <a:r>
              <a:rPr lang="cs-CZ" dirty="0" err="1" smtClean="0">
                <a:solidFill>
                  <a:schemeClr val="tx1">
                    <a:lumMod val="85000"/>
                    <a:lumOff val="15000"/>
                  </a:schemeClr>
                </a:solidFill>
              </a:rPr>
              <a:t>Kolodny</a:t>
            </a:r>
            <a:r>
              <a:rPr lang="cs-CZ" dirty="0" smtClean="0">
                <a:solidFill>
                  <a:schemeClr val="tx1">
                    <a:lumMod val="85000"/>
                    <a:lumOff val="15000"/>
                  </a:schemeClr>
                </a:solidFill>
              </a:rPr>
              <a:t>, </a:t>
            </a:r>
            <a:r>
              <a:rPr lang="cs-CZ" dirty="0" err="1" smtClean="0">
                <a:solidFill>
                  <a:schemeClr val="tx1">
                    <a:lumMod val="85000"/>
                    <a:lumOff val="15000"/>
                  </a:schemeClr>
                </a:solidFill>
              </a:rPr>
              <a:t>Medvic</a:t>
            </a:r>
            <a:r>
              <a:rPr lang="cs-CZ" dirty="0" smtClean="0">
                <a:solidFill>
                  <a:schemeClr val="tx1">
                    <a:lumMod val="85000"/>
                    <a:lumOff val="15000"/>
                  </a:schemeClr>
                </a:solidFill>
              </a:rPr>
              <a:t> 2001)</a:t>
            </a:r>
          </a:p>
          <a:p>
            <a:pPr lvl="2"/>
            <a:r>
              <a:rPr lang="cs-CZ" dirty="0" smtClean="0">
                <a:solidFill>
                  <a:schemeClr val="tx1">
                    <a:lumMod val="85000"/>
                    <a:lumOff val="15000"/>
                  </a:schemeClr>
                </a:solidFill>
              </a:rPr>
              <a:t>Věk novin – předmoderní (tradiční) model kampaní</a:t>
            </a:r>
          </a:p>
          <a:p>
            <a:pPr lvl="2"/>
            <a:r>
              <a:rPr lang="cs-CZ" dirty="0" smtClean="0">
                <a:solidFill>
                  <a:schemeClr val="tx1">
                    <a:lumMod val="85000"/>
                    <a:lumOff val="15000"/>
                  </a:schemeClr>
                </a:solidFill>
              </a:rPr>
              <a:t>Televizní věk – moderní model kampaní </a:t>
            </a:r>
          </a:p>
          <a:p>
            <a:pPr lvl="2"/>
            <a:r>
              <a:rPr lang="cs-CZ" dirty="0" smtClean="0">
                <a:solidFill>
                  <a:schemeClr val="tx1">
                    <a:lumMod val="85000"/>
                    <a:lumOff val="15000"/>
                  </a:schemeClr>
                </a:solidFill>
              </a:rPr>
              <a:t>Digitální věk – postmoderní model kampaní</a:t>
            </a:r>
          </a:p>
          <a:p>
            <a:endParaRPr lang="cs-CZ" dirty="0" smtClean="0">
              <a:solidFill>
                <a:schemeClr val="tx1">
                  <a:lumMod val="75000"/>
                  <a:lumOff val="25000"/>
                </a:schemeClr>
              </a:solidFill>
            </a:endParaRPr>
          </a:p>
          <a:p>
            <a:endParaRPr lang="cs-CZ" dirty="0">
              <a:solidFill>
                <a:schemeClr val="tx1">
                  <a:lumMod val="75000"/>
                  <a:lumOff val="25000"/>
                </a:schemeClr>
              </a:solidFill>
            </a:endParaRPr>
          </a:p>
        </p:txBody>
      </p:sp>
    </p:spTree>
    <p:extLst>
      <p:ext uri="{BB962C8B-B14F-4D97-AF65-F5344CB8AC3E}">
        <p14:creationId xmlns:p14="http://schemas.microsoft.com/office/powerpoint/2010/main" xmlns="" val="138592719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tx1">
                    <a:lumMod val="85000"/>
                    <a:lumOff val="15000"/>
                  </a:schemeClr>
                </a:solidFill>
              </a:rPr>
              <a:t>DŮSLEDKY</a:t>
            </a:r>
            <a:endParaRPr lang="cs-CZ" b="1" dirty="0">
              <a:solidFill>
                <a:schemeClr val="tx1">
                  <a:lumMod val="85000"/>
                  <a:lumOff val="15000"/>
                </a:schemeClr>
              </a:solidFill>
            </a:endParaRPr>
          </a:p>
        </p:txBody>
      </p:sp>
      <p:sp>
        <p:nvSpPr>
          <p:cNvPr id="3" name="Zástupný symbol pro obsah 2"/>
          <p:cNvSpPr>
            <a:spLocks noGrp="1"/>
          </p:cNvSpPr>
          <p:nvPr>
            <p:ph idx="1"/>
          </p:nvPr>
        </p:nvSpPr>
        <p:spPr/>
        <p:txBody>
          <a:bodyPr>
            <a:normAutofit fontScale="92500" lnSpcReduction="20000"/>
          </a:bodyPr>
          <a:lstStyle/>
          <a:p>
            <a:r>
              <a:rPr lang="en-GB" dirty="0" smtClean="0">
                <a:solidFill>
                  <a:schemeClr val="tx1">
                    <a:lumMod val="85000"/>
                    <a:lumOff val="15000"/>
                  </a:schemeClr>
                </a:solidFill>
              </a:rPr>
              <a:t>“Web 2.0 campaigning” (</a:t>
            </a:r>
            <a:r>
              <a:rPr lang="en-GB" dirty="0" err="1" smtClean="0">
                <a:solidFill>
                  <a:schemeClr val="tx1">
                    <a:lumMod val="85000"/>
                    <a:lumOff val="15000"/>
                  </a:schemeClr>
                </a:solidFill>
              </a:rPr>
              <a:t>Lilleker</a:t>
            </a:r>
            <a:r>
              <a:rPr lang="en-GB" dirty="0" smtClean="0">
                <a:solidFill>
                  <a:schemeClr val="tx1">
                    <a:lumMod val="85000"/>
                    <a:lumOff val="15000"/>
                  </a:schemeClr>
                </a:solidFill>
              </a:rPr>
              <a:t> &amp; Jackson, 2010)</a:t>
            </a:r>
            <a:endParaRPr lang="cs-CZ" dirty="0" smtClean="0">
              <a:solidFill>
                <a:schemeClr val="tx1">
                  <a:lumMod val="85000"/>
                  <a:lumOff val="15000"/>
                </a:schemeClr>
              </a:solidFill>
            </a:endParaRPr>
          </a:p>
          <a:p>
            <a:r>
              <a:rPr lang="cs-CZ" dirty="0" smtClean="0">
                <a:solidFill>
                  <a:schemeClr val="tx1">
                    <a:lumMod val="85000"/>
                    <a:lumOff val="15000"/>
                  </a:schemeClr>
                </a:solidFill>
              </a:rPr>
              <a:t>Mobilizační teze</a:t>
            </a:r>
          </a:p>
          <a:p>
            <a:r>
              <a:rPr lang="en-GB" dirty="0" smtClean="0">
                <a:solidFill>
                  <a:schemeClr val="tx1">
                    <a:lumMod val="85000"/>
                    <a:lumOff val="15000"/>
                  </a:schemeClr>
                </a:solidFill>
              </a:rPr>
              <a:t>“</a:t>
            </a:r>
            <a:r>
              <a:rPr lang="cs-CZ" dirty="0" smtClean="0">
                <a:solidFill>
                  <a:schemeClr val="tx1">
                    <a:lumMod val="85000"/>
                    <a:lumOff val="15000"/>
                  </a:schemeClr>
                </a:solidFill>
              </a:rPr>
              <a:t>C</a:t>
            </a:r>
            <a:r>
              <a:rPr lang="en-GB" dirty="0" smtClean="0">
                <a:solidFill>
                  <a:schemeClr val="tx1">
                    <a:lumMod val="85000"/>
                    <a:lumOff val="15000"/>
                  </a:schemeClr>
                </a:solidFill>
              </a:rPr>
              <a:t>o-created campaigns”</a:t>
            </a:r>
            <a:endParaRPr lang="cs-CZ" dirty="0" smtClean="0">
              <a:solidFill>
                <a:schemeClr val="tx1">
                  <a:lumMod val="85000"/>
                  <a:lumOff val="15000"/>
                </a:schemeClr>
              </a:solidFill>
            </a:endParaRPr>
          </a:p>
          <a:p>
            <a:r>
              <a:rPr lang="cs-CZ" dirty="0">
                <a:solidFill>
                  <a:schemeClr val="tx1">
                    <a:lumMod val="85000"/>
                    <a:lumOff val="15000"/>
                  </a:schemeClr>
                </a:solidFill>
              </a:rPr>
              <a:t>Komunikační modely – </a:t>
            </a:r>
            <a:r>
              <a:rPr lang="cs-CZ" dirty="0" err="1">
                <a:solidFill>
                  <a:schemeClr val="tx1">
                    <a:lumMod val="85000"/>
                    <a:lumOff val="15000"/>
                  </a:schemeClr>
                </a:solidFill>
              </a:rPr>
              <a:t>one</a:t>
            </a:r>
            <a:r>
              <a:rPr lang="cs-CZ" dirty="0">
                <a:solidFill>
                  <a:schemeClr val="tx1">
                    <a:lumMod val="85000"/>
                    <a:lumOff val="15000"/>
                  </a:schemeClr>
                </a:solidFill>
              </a:rPr>
              <a:t> to </a:t>
            </a:r>
            <a:r>
              <a:rPr lang="cs-CZ" dirty="0" err="1">
                <a:solidFill>
                  <a:schemeClr val="tx1">
                    <a:lumMod val="85000"/>
                    <a:lumOff val="15000"/>
                  </a:schemeClr>
                </a:solidFill>
              </a:rPr>
              <a:t>one</a:t>
            </a:r>
            <a:r>
              <a:rPr lang="cs-CZ" dirty="0">
                <a:solidFill>
                  <a:schemeClr val="tx1">
                    <a:lumMod val="85000"/>
                    <a:lumOff val="15000"/>
                  </a:schemeClr>
                </a:solidFill>
              </a:rPr>
              <a:t>, </a:t>
            </a:r>
            <a:r>
              <a:rPr lang="cs-CZ" dirty="0" err="1">
                <a:solidFill>
                  <a:schemeClr val="tx1">
                    <a:lumMod val="85000"/>
                    <a:lumOff val="15000"/>
                  </a:schemeClr>
                </a:solidFill>
              </a:rPr>
              <a:t>one</a:t>
            </a:r>
            <a:r>
              <a:rPr lang="cs-CZ" dirty="0">
                <a:solidFill>
                  <a:schemeClr val="tx1">
                    <a:lumMod val="85000"/>
                    <a:lumOff val="15000"/>
                  </a:schemeClr>
                </a:solidFill>
              </a:rPr>
              <a:t> to many, many to many</a:t>
            </a:r>
          </a:p>
          <a:p>
            <a:r>
              <a:rPr lang="cs-CZ" dirty="0">
                <a:solidFill>
                  <a:schemeClr val="tx1">
                    <a:lumMod val="85000"/>
                    <a:lumOff val="15000"/>
                  </a:schemeClr>
                </a:solidFill>
              </a:rPr>
              <a:t>Long-</a:t>
            </a:r>
            <a:r>
              <a:rPr lang="cs-CZ" dirty="0" err="1">
                <a:solidFill>
                  <a:schemeClr val="tx1">
                    <a:lumMod val="85000"/>
                    <a:lumOff val="15000"/>
                  </a:schemeClr>
                </a:solidFill>
              </a:rPr>
              <a:t>tail</a:t>
            </a:r>
            <a:r>
              <a:rPr lang="cs-CZ" dirty="0">
                <a:solidFill>
                  <a:schemeClr val="tx1">
                    <a:lumMod val="85000"/>
                    <a:lumOff val="15000"/>
                  </a:schemeClr>
                </a:solidFill>
              </a:rPr>
              <a:t> a cílení</a:t>
            </a:r>
          </a:p>
          <a:p>
            <a:r>
              <a:rPr lang="cs-CZ" dirty="0">
                <a:solidFill>
                  <a:schemeClr val="tx1">
                    <a:lumMod val="85000"/>
                    <a:lumOff val="15000"/>
                  </a:schemeClr>
                </a:solidFill>
              </a:rPr>
              <a:t>Přímý marketing</a:t>
            </a:r>
          </a:p>
          <a:p>
            <a:r>
              <a:rPr lang="cs-CZ" dirty="0">
                <a:solidFill>
                  <a:schemeClr val="tx1">
                    <a:lumMod val="85000"/>
                    <a:lumOff val="15000"/>
                  </a:schemeClr>
                </a:solidFill>
              </a:rPr>
              <a:t>Budování </a:t>
            </a:r>
            <a:r>
              <a:rPr lang="cs-CZ" dirty="0" smtClean="0">
                <a:solidFill>
                  <a:schemeClr val="tx1">
                    <a:lumMod val="85000"/>
                    <a:lumOff val="15000"/>
                  </a:schemeClr>
                </a:solidFill>
              </a:rPr>
              <a:t>vztahu s voliči a překonání komunikační propasti</a:t>
            </a:r>
          </a:p>
          <a:p>
            <a:pPr marL="0" indent="0">
              <a:buNone/>
            </a:pPr>
            <a:r>
              <a:rPr lang="cs-CZ" dirty="0" smtClean="0">
                <a:solidFill>
                  <a:schemeClr val="tx1">
                    <a:lumMod val="85000"/>
                    <a:lumOff val="15000"/>
                  </a:schemeClr>
                </a:solidFill>
              </a:rPr>
              <a:t>…</a:t>
            </a:r>
          </a:p>
          <a:p>
            <a:r>
              <a:rPr lang="cs-CZ" dirty="0">
                <a:solidFill>
                  <a:schemeClr val="tx1">
                    <a:lumMod val="85000"/>
                    <a:lumOff val="15000"/>
                  </a:schemeClr>
                </a:solidFill>
              </a:rPr>
              <a:t>Digitální </a:t>
            </a:r>
            <a:r>
              <a:rPr lang="cs-CZ" dirty="0" smtClean="0">
                <a:solidFill>
                  <a:schemeClr val="tx1">
                    <a:lumMod val="85000"/>
                    <a:lumOff val="15000"/>
                  </a:schemeClr>
                </a:solidFill>
              </a:rPr>
              <a:t>propast (proč by neměla fungovat i v oblasti kampaní?)</a:t>
            </a:r>
            <a:endParaRPr lang="cs-CZ" dirty="0">
              <a:solidFill>
                <a:schemeClr val="tx1">
                  <a:lumMod val="85000"/>
                  <a:lumOff val="15000"/>
                </a:schemeClr>
              </a:solidFill>
            </a:endParaRPr>
          </a:p>
          <a:p>
            <a:r>
              <a:rPr lang="cs-CZ" dirty="0">
                <a:solidFill>
                  <a:schemeClr val="tx1">
                    <a:lumMod val="85000"/>
                    <a:lumOff val="15000"/>
                  </a:schemeClr>
                </a:solidFill>
              </a:rPr>
              <a:t>E. </a:t>
            </a:r>
            <a:r>
              <a:rPr lang="cs-CZ" dirty="0" err="1">
                <a:solidFill>
                  <a:schemeClr val="tx1">
                    <a:lumMod val="85000"/>
                    <a:lumOff val="15000"/>
                  </a:schemeClr>
                </a:solidFill>
              </a:rPr>
              <a:t>Rogers</a:t>
            </a:r>
            <a:r>
              <a:rPr lang="cs-CZ" dirty="0">
                <a:solidFill>
                  <a:schemeClr val="tx1">
                    <a:lumMod val="85000"/>
                    <a:lumOff val="15000"/>
                  </a:schemeClr>
                </a:solidFill>
              </a:rPr>
              <a:t> a teorie šíření inovací</a:t>
            </a:r>
          </a:p>
          <a:p>
            <a:endParaRPr lang="cs-CZ" dirty="0"/>
          </a:p>
        </p:txBody>
      </p:sp>
    </p:spTree>
    <p:extLst>
      <p:ext uri="{BB962C8B-B14F-4D97-AF65-F5344CB8AC3E}">
        <p14:creationId xmlns:p14="http://schemas.microsoft.com/office/powerpoint/2010/main" xmlns="" val="189352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02514" y="1941979"/>
            <a:ext cx="2755609" cy="1966397"/>
          </a:xfrm>
          <a:prstGeom prst="rect">
            <a:avLst/>
          </a:prstGeom>
        </p:spPr>
      </p:pic>
      <p:sp>
        <p:nvSpPr>
          <p:cNvPr id="2" name="Nadpis 1"/>
          <p:cNvSpPr>
            <a:spLocks noGrp="1"/>
          </p:cNvSpPr>
          <p:nvPr>
            <p:ph type="title"/>
          </p:nvPr>
        </p:nvSpPr>
        <p:spPr/>
        <p:txBody>
          <a:bodyPr/>
          <a:lstStyle/>
          <a:p>
            <a:r>
              <a:rPr lang="cs-CZ" dirty="0" smtClean="0"/>
              <a:t>				</a:t>
            </a:r>
            <a:r>
              <a:rPr lang="cs-CZ" dirty="0"/>
              <a:t>	</a:t>
            </a:r>
            <a:r>
              <a:rPr lang="cs-CZ" b="1" dirty="0" smtClean="0"/>
              <a:t>2.</a:t>
            </a:r>
            <a:r>
              <a:rPr lang="cs-CZ" dirty="0" smtClean="0"/>
              <a:t> </a:t>
            </a:r>
            <a:r>
              <a:rPr lang="cs-CZ" b="1" dirty="0" smtClean="0">
                <a:solidFill>
                  <a:schemeClr val="tx1">
                    <a:lumMod val="85000"/>
                    <a:lumOff val="15000"/>
                  </a:schemeClr>
                </a:solidFill>
              </a:rPr>
              <a:t>ÚKOL</a:t>
            </a:r>
            <a:endParaRPr lang="cs-CZ" b="1" dirty="0">
              <a:solidFill>
                <a:schemeClr val="tx1">
                  <a:lumMod val="85000"/>
                  <a:lumOff val="15000"/>
                </a:schemeClr>
              </a:solidFill>
            </a:endParaRPr>
          </a:p>
        </p:txBody>
      </p:sp>
      <p:sp>
        <p:nvSpPr>
          <p:cNvPr id="3" name="Zástupný symbol pro obsah 2"/>
          <p:cNvSpPr>
            <a:spLocks noGrp="1"/>
          </p:cNvSpPr>
          <p:nvPr>
            <p:ph idx="1"/>
          </p:nvPr>
        </p:nvSpPr>
        <p:spPr>
          <a:xfrm>
            <a:off x="838200" y="1336228"/>
            <a:ext cx="10515600" cy="5038814"/>
          </a:xfrm>
        </p:spPr>
        <p:txBody>
          <a:bodyPr>
            <a:normAutofit fontScale="77500" lnSpcReduction="20000"/>
          </a:bodyPr>
          <a:lstStyle/>
          <a:p>
            <a:pPr marL="0" indent="0">
              <a:buNone/>
            </a:pPr>
            <a:r>
              <a:rPr lang="cs-CZ" sz="3600" b="1" dirty="0">
                <a:solidFill>
                  <a:schemeClr val="tx1">
                    <a:lumMod val="85000"/>
                    <a:lumOff val="15000"/>
                  </a:schemeClr>
                </a:solidFill>
              </a:rPr>
              <a:t>Jan Zahradil</a:t>
            </a:r>
          </a:p>
          <a:p>
            <a:pPr marL="0" indent="0">
              <a:buNone/>
            </a:pPr>
            <a:r>
              <a:rPr lang="cs-CZ" sz="3400" dirty="0">
                <a:solidFill>
                  <a:schemeClr val="tx1">
                    <a:lumMod val="85000"/>
                    <a:lumOff val="15000"/>
                  </a:schemeClr>
                </a:solidFill>
              </a:rPr>
              <a:t>https://www.facebook.com/zahradil</a:t>
            </a:r>
          </a:p>
          <a:p>
            <a:endParaRPr lang="cs-CZ" sz="3600" dirty="0">
              <a:solidFill>
                <a:schemeClr val="tx1">
                  <a:lumMod val="85000"/>
                  <a:lumOff val="15000"/>
                </a:schemeClr>
              </a:solidFill>
            </a:endParaRPr>
          </a:p>
          <a:p>
            <a:pPr marL="0" indent="0">
              <a:buNone/>
            </a:pPr>
            <a:r>
              <a:rPr lang="cs-CZ" sz="3600" b="1" dirty="0" smtClean="0">
                <a:solidFill>
                  <a:schemeClr val="tx1">
                    <a:lumMod val="85000"/>
                    <a:lumOff val="15000"/>
                  </a:schemeClr>
                </a:solidFill>
              </a:rPr>
              <a:t>Bohuslav Sobotka</a:t>
            </a:r>
          </a:p>
          <a:p>
            <a:pPr marL="0" indent="0">
              <a:buNone/>
            </a:pPr>
            <a:r>
              <a:rPr lang="cs-CZ" sz="3400" dirty="0">
                <a:solidFill>
                  <a:schemeClr val="tx1">
                    <a:lumMod val="85000"/>
                    <a:lumOff val="15000"/>
                  </a:schemeClr>
                </a:solidFill>
              </a:rPr>
              <a:t>https://www.facebook.com/sobotka.bohuslav</a:t>
            </a:r>
          </a:p>
          <a:p>
            <a:pPr marL="0" indent="0">
              <a:buNone/>
            </a:pPr>
            <a:endParaRPr lang="cs-CZ" sz="3600" dirty="0" smtClean="0">
              <a:solidFill>
                <a:schemeClr val="tx1">
                  <a:lumMod val="85000"/>
                  <a:lumOff val="15000"/>
                </a:schemeClr>
              </a:solidFill>
            </a:endParaRPr>
          </a:p>
          <a:p>
            <a:pPr marL="0" indent="0">
              <a:buNone/>
            </a:pPr>
            <a:r>
              <a:rPr lang="cs-CZ" sz="3600" b="1" dirty="0" smtClean="0">
                <a:solidFill>
                  <a:schemeClr val="tx1">
                    <a:lumMod val="85000"/>
                    <a:lumOff val="15000"/>
                  </a:schemeClr>
                </a:solidFill>
              </a:rPr>
              <a:t>Zdeněk Škromach</a:t>
            </a:r>
          </a:p>
          <a:p>
            <a:pPr marL="0" indent="0">
              <a:buNone/>
            </a:pPr>
            <a:r>
              <a:rPr lang="cs-CZ" sz="3100" dirty="0">
                <a:solidFill>
                  <a:schemeClr val="tx1">
                    <a:lumMod val="85000"/>
                    <a:lumOff val="15000"/>
                  </a:schemeClr>
                </a:solidFill>
              </a:rPr>
              <a:t>https://</a:t>
            </a:r>
            <a:r>
              <a:rPr lang="cs-CZ" sz="3100" dirty="0" smtClean="0">
                <a:solidFill>
                  <a:schemeClr val="tx1">
                    <a:lumMod val="85000"/>
                    <a:lumOff val="15000"/>
                  </a:schemeClr>
                </a:solidFill>
              </a:rPr>
              <a:t>www.facebook.com/zdenek.skromach</a:t>
            </a:r>
          </a:p>
          <a:p>
            <a:pPr marL="0" indent="0">
              <a:buNone/>
            </a:pPr>
            <a:endParaRPr lang="cs-CZ" sz="3600" dirty="0">
              <a:solidFill>
                <a:schemeClr val="tx1">
                  <a:lumMod val="85000"/>
                  <a:lumOff val="15000"/>
                </a:schemeClr>
              </a:solidFill>
            </a:endParaRPr>
          </a:p>
          <a:p>
            <a:pPr marL="0" indent="0">
              <a:buNone/>
            </a:pPr>
            <a:r>
              <a:rPr lang="cs-CZ" sz="3600" b="1" dirty="0" smtClean="0">
                <a:solidFill>
                  <a:schemeClr val="tx1">
                    <a:lumMod val="85000"/>
                    <a:lumOff val="15000"/>
                  </a:schemeClr>
                </a:solidFill>
              </a:rPr>
              <a:t>Jiří </a:t>
            </a:r>
            <a:r>
              <a:rPr lang="cs-CZ" sz="3600" b="1" dirty="0" err="1" smtClean="0">
                <a:solidFill>
                  <a:schemeClr val="tx1">
                    <a:lumMod val="85000"/>
                    <a:lumOff val="15000"/>
                  </a:schemeClr>
                </a:solidFill>
              </a:rPr>
              <a:t>Mihola</a:t>
            </a:r>
            <a:r>
              <a:rPr lang="cs-CZ" sz="3600" b="1" dirty="0" smtClean="0">
                <a:solidFill>
                  <a:schemeClr val="tx1">
                    <a:lumMod val="85000"/>
                    <a:lumOff val="15000"/>
                  </a:schemeClr>
                </a:solidFill>
              </a:rPr>
              <a:t> </a:t>
            </a:r>
          </a:p>
          <a:p>
            <a:pPr marL="0" indent="0">
              <a:buNone/>
            </a:pPr>
            <a:r>
              <a:rPr lang="cs-CZ" sz="3100" dirty="0" smtClean="0">
                <a:solidFill>
                  <a:schemeClr val="tx1">
                    <a:lumMod val="85000"/>
                    <a:lumOff val="15000"/>
                  </a:schemeClr>
                </a:solidFill>
              </a:rPr>
              <a:t>https://www.facebook.com/jiri.mihola2</a:t>
            </a:r>
          </a:p>
          <a:p>
            <a:pPr marL="0" indent="0">
              <a:buNone/>
            </a:pPr>
            <a:r>
              <a:rPr lang="cs-CZ" sz="3100" dirty="0" smtClean="0">
                <a:solidFill>
                  <a:schemeClr val="tx1">
                    <a:lumMod val="85000"/>
                    <a:lumOff val="15000"/>
                  </a:schemeClr>
                </a:solidFill>
              </a:rPr>
              <a:t>https://www.facebook.com/jiri.mihola</a:t>
            </a:r>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46593" y="390708"/>
            <a:ext cx="2769226" cy="2058580"/>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03480" y="3964129"/>
            <a:ext cx="2915454" cy="1943636"/>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834326" y="4522158"/>
            <a:ext cx="2165193" cy="2165193"/>
          </a:xfrm>
          <a:prstGeom prst="rect">
            <a:avLst/>
          </a:prstGeom>
        </p:spPr>
      </p:pic>
    </p:spTree>
    <p:extLst>
      <p:ext uri="{BB962C8B-B14F-4D97-AF65-F5344CB8AC3E}">
        <p14:creationId xmlns:p14="http://schemas.microsoft.com/office/powerpoint/2010/main" xmlns="" val="208299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smtClean="0">
                <a:solidFill>
                  <a:schemeClr val="tx1">
                    <a:lumMod val="85000"/>
                    <a:lumOff val="15000"/>
                  </a:schemeClr>
                </a:solidFill>
              </a:rPr>
              <a:t>STRANY – VOLBY 2013</a:t>
            </a:r>
            <a:endParaRPr lang="cs-CZ" b="1" dirty="0">
              <a:solidFill>
                <a:schemeClr val="tx1">
                  <a:lumMod val="85000"/>
                  <a:lumOff val="15000"/>
                </a:schemeClr>
              </a:solidFill>
            </a:endParaRPr>
          </a:p>
        </p:txBody>
      </p:sp>
      <p:graphicFrame>
        <p:nvGraphicFramePr>
          <p:cNvPr id="4" name="Graf 3"/>
          <p:cNvGraphicFramePr>
            <a:graphicFrameLocks/>
          </p:cNvGraphicFramePr>
          <p:nvPr>
            <p:extLst/>
          </p:nvPr>
        </p:nvGraphicFramePr>
        <p:xfrm>
          <a:off x="-1" y="1371600"/>
          <a:ext cx="12192001" cy="38147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ovéPole 4"/>
          <p:cNvSpPr txBox="1"/>
          <p:nvPr/>
        </p:nvSpPr>
        <p:spPr>
          <a:xfrm>
            <a:off x="214313" y="4643437"/>
            <a:ext cx="12087225" cy="461665"/>
          </a:xfrm>
          <a:prstGeom prst="rect">
            <a:avLst/>
          </a:prstGeom>
          <a:noFill/>
        </p:spPr>
        <p:txBody>
          <a:bodyPr wrap="square" rtlCol="0">
            <a:spAutoFit/>
          </a:bodyPr>
          <a:lstStyle/>
          <a:p>
            <a:r>
              <a:rPr lang="cs-CZ" sz="2400" dirty="0" smtClean="0"/>
              <a:t>          </a:t>
            </a:r>
            <a:r>
              <a:rPr lang="cs-CZ" sz="2000" b="1" dirty="0" smtClean="0">
                <a:solidFill>
                  <a:schemeClr val="accent5">
                    <a:lumMod val="75000"/>
                  </a:schemeClr>
                </a:solidFill>
              </a:rPr>
              <a:t>CSSD</a:t>
            </a:r>
            <a:r>
              <a:rPr lang="cs-CZ" sz="2000" dirty="0" smtClean="0"/>
              <a:t>        	</a:t>
            </a:r>
            <a:r>
              <a:rPr lang="cs-CZ" sz="2000" b="1" dirty="0" smtClean="0">
                <a:solidFill>
                  <a:srgbClr val="FF0000"/>
                </a:solidFill>
              </a:rPr>
              <a:t>YES 2011 </a:t>
            </a:r>
            <a:r>
              <a:rPr lang="cs-CZ" sz="2000" dirty="0" smtClean="0"/>
              <a:t> </a:t>
            </a:r>
            <a:r>
              <a:rPr lang="cs-CZ" sz="2000" b="1" dirty="0">
                <a:solidFill>
                  <a:schemeClr val="accent5">
                    <a:lumMod val="75000"/>
                  </a:schemeClr>
                </a:solidFill>
              </a:rPr>
              <a:t>KSCM	</a:t>
            </a:r>
            <a:r>
              <a:rPr lang="cs-CZ" sz="2000" dirty="0" smtClean="0"/>
              <a:t>       </a:t>
            </a:r>
            <a:r>
              <a:rPr lang="cs-CZ" sz="2000" b="1" dirty="0">
                <a:solidFill>
                  <a:schemeClr val="accent5">
                    <a:lumMod val="75000"/>
                  </a:schemeClr>
                </a:solidFill>
              </a:rPr>
              <a:t>TOP09</a:t>
            </a:r>
            <a:r>
              <a:rPr lang="cs-CZ" sz="2000" dirty="0" smtClean="0"/>
              <a:t>          </a:t>
            </a:r>
            <a:r>
              <a:rPr lang="cs-CZ" sz="2000" b="1" dirty="0">
                <a:solidFill>
                  <a:schemeClr val="accent5">
                    <a:lumMod val="75000"/>
                  </a:schemeClr>
                </a:solidFill>
              </a:rPr>
              <a:t>ODS </a:t>
            </a:r>
            <a:r>
              <a:rPr lang="cs-CZ" sz="2000" dirty="0" smtClean="0"/>
              <a:t>          </a:t>
            </a:r>
            <a:r>
              <a:rPr lang="cs-CZ" sz="2000" b="1" dirty="0" smtClean="0">
                <a:solidFill>
                  <a:srgbClr val="FF0000"/>
                </a:solidFill>
              </a:rPr>
              <a:t>USVIT</a:t>
            </a:r>
            <a:r>
              <a:rPr lang="cs-CZ" sz="2000" dirty="0" smtClean="0"/>
              <a:t>        </a:t>
            </a:r>
            <a:r>
              <a:rPr lang="cs-CZ" sz="2000" b="1" dirty="0">
                <a:solidFill>
                  <a:schemeClr val="accent5">
                    <a:lumMod val="75000"/>
                  </a:schemeClr>
                </a:solidFill>
              </a:rPr>
              <a:t>KDU-CSL</a:t>
            </a:r>
            <a:r>
              <a:rPr lang="cs-CZ" sz="2000" dirty="0" smtClean="0"/>
              <a:t>    </a:t>
            </a:r>
            <a:r>
              <a:rPr lang="cs-CZ" sz="2000" b="1" dirty="0" smtClean="0">
                <a:solidFill>
                  <a:schemeClr val="accent6">
                    <a:lumMod val="75000"/>
                  </a:schemeClr>
                </a:solidFill>
              </a:rPr>
              <a:t>GREENS   PIRATES  SVOBODNI</a:t>
            </a:r>
            <a:endParaRPr lang="cs-CZ" sz="2000" b="1" dirty="0">
              <a:solidFill>
                <a:schemeClr val="accent6">
                  <a:lumMod val="75000"/>
                </a:schemeClr>
              </a:solidFill>
            </a:endParaRPr>
          </a:p>
        </p:txBody>
      </p:sp>
      <p:sp>
        <p:nvSpPr>
          <p:cNvPr id="6" name="TextovéPole 5"/>
          <p:cNvSpPr txBox="1"/>
          <p:nvPr/>
        </p:nvSpPr>
        <p:spPr>
          <a:xfrm>
            <a:off x="666750" y="4946152"/>
            <a:ext cx="1219200" cy="615553"/>
          </a:xfrm>
          <a:prstGeom prst="rect">
            <a:avLst/>
          </a:prstGeom>
          <a:noFill/>
        </p:spPr>
        <p:txBody>
          <a:bodyPr wrap="square" rtlCol="0">
            <a:spAutoFit/>
          </a:bodyPr>
          <a:lstStyle/>
          <a:p>
            <a:pPr algn="ctr"/>
            <a:r>
              <a:rPr lang="cs-CZ" sz="1600" dirty="0" err="1" smtClean="0"/>
              <a:t>Social</a:t>
            </a:r>
            <a:r>
              <a:rPr lang="cs-CZ" dirty="0" smtClean="0"/>
              <a:t> </a:t>
            </a:r>
            <a:r>
              <a:rPr lang="cs-CZ" sz="1600" dirty="0" err="1" smtClean="0"/>
              <a:t>Democrats</a:t>
            </a:r>
            <a:endParaRPr lang="cs-CZ" dirty="0"/>
          </a:p>
        </p:txBody>
      </p:sp>
      <p:sp>
        <p:nvSpPr>
          <p:cNvPr id="7" name="Zástupný symbol pro obsah 6"/>
          <p:cNvSpPr txBox="1">
            <a:spLocks noGrp="1"/>
          </p:cNvSpPr>
          <p:nvPr>
            <p:ph idx="1"/>
          </p:nvPr>
        </p:nvSpPr>
        <p:spPr>
          <a:xfrm>
            <a:off x="1" y="6129244"/>
            <a:ext cx="12215812" cy="369332"/>
          </a:xfrm>
          <a:prstGeom prst="rect">
            <a:avLst/>
          </a:prstGeom>
          <a:noFill/>
        </p:spPr>
        <p:txBody>
          <a:bodyPr wrap="square" rtlCol="0">
            <a:spAutoFit/>
          </a:bodyPr>
          <a:lstStyle/>
          <a:p>
            <a:pPr marL="457200" lvl="1" indent="0">
              <a:buNone/>
              <a:defRPr/>
            </a:pPr>
            <a:r>
              <a:rPr lang="cs-CZ" sz="2000" dirty="0">
                <a:solidFill>
                  <a:schemeClr val="accent5">
                    <a:lumMod val="75000"/>
                  </a:schemeClr>
                </a:solidFill>
              </a:rPr>
              <a:t>„</a:t>
            </a:r>
            <a:r>
              <a:rPr lang="cs-CZ" sz="2000" dirty="0" err="1">
                <a:solidFill>
                  <a:schemeClr val="accent5">
                    <a:lumMod val="75000"/>
                  </a:schemeClr>
                </a:solidFill>
              </a:rPr>
              <a:t>Traditional</a:t>
            </a:r>
            <a:r>
              <a:rPr lang="cs-CZ" sz="2000" dirty="0">
                <a:solidFill>
                  <a:schemeClr val="accent5">
                    <a:lumMod val="75000"/>
                  </a:schemeClr>
                </a:solidFill>
              </a:rPr>
              <a:t>/</a:t>
            </a:r>
            <a:r>
              <a:rPr lang="cs-CZ" sz="2000" dirty="0" err="1">
                <a:solidFill>
                  <a:schemeClr val="accent5">
                    <a:lumMod val="75000"/>
                  </a:schemeClr>
                </a:solidFill>
              </a:rPr>
              <a:t>mainstream</a:t>
            </a:r>
            <a:r>
              <a:rPr lang="cs-CZ" sz="2000" dirty="0">
                <a:solidFill>
                  <a:schemeClr val="accent5">
                    <a:lumMod val="75000"/>
                  </a:schemeClr>
                </a:solidFill>
              </a:rPr>
              <a:t>“ </a:t>
            </a:r>
            <a:r>
              <a:rPr lang="cs-CZ" sz="2000" dirty="0" err="1" smtClean="0">
                <a:solidFill>
                  <a:schemeClr val="accent5">
                    <a:lumMod val="75000"/>
                  </a:schemeClr>
                </a:solidFill>
              </a:rPr>
              <a:t>parties</a:t>
            </a:r>
            <a:r>
              <a:rPr lang="cs-CZ" sz="2000" dirty="0">
                <a:solidFill>
                  <a:schemeClr val="accent5">
                    <a:lumMod val="75000"/>
                  </a:schemeClr>
                </a:solidFill>
              </a:rPr>
              <a:t> </a:t>
            </a:r>
            <a:r>
              <a:rPr lang="cs-CZ" sz="2000" dirty="0" smtClean="0">
                <a:solidFill>
                  <a:schemeClr val="accent5">
                    <a:lumMod val="75000"/>
                  </a:schemeClr>
                </a:solidFill>
              </a:rPr>
              <a:t>    </a:t>
            </a:r>
            <a:r>
              <a:rPr lang="cs-CZ" sz="2000" dirty="0" smtClean="0">
                <a:solidFill>
                  <a:srgbClr val="FF0000"/>
                </a:solidFill>
              </a:rPr>
              <a:t>„</a:t>
            </a:r>
            <a:r>
              <a:rPr lang="en-GB" sz="2000" dirty="0">
                <a:solidFill>
                  <a:srgbClr val="FF0000"/>
                </a:solidFill>
              </a:rPr>
              <a:t>New/p</a:t>
            </a:r>
            <a:r>
              <a:rPr lang="cs-CZ" sz="2000" dirty="0" err="1">
                <a:solidFill>
                  <a:srgbClr val="FF0000"/>
                </a:solidFill>
              </a:rPr>
              <a:t>rotest</a:t>
            </a:r>
            <a:r>
              <a:rPr lang="en-GB" sz="2000" dirty="0">
                <a:solidFill>
                  <a:srgbClr val="FF0000"/>
                </a:solidFill>
              </a:rPr>
              <a:t>-</a:t>
            </a:r>
            <a:r>
              <a:rPr lang="cs-CZ" sz="2000" dirty="0" err="1">
                <a:solidFill>
                  <a:srgbClr val="FF0000"/>
                </a:solidFill>
              </a:rPr>
              <a:t>populist</a:t>
            </a:r>
            <a:r>
              <a:rPr lang="cs-CZ" sz="2000" dirty="0" smtClean="0">
                <a:solidFill>
                  <a:srgbClr val="FF0000"/>
                </a:solidFill>
              </a:rPr>
              <a:t>“ </a:t>
            </a:r>
            <a:r>
              <a:rPr lang="cs-CZ" sz="2000" dirty="0" err="1" smtClean="0">
                <a:solidFill>
                  <a:srgbClr val="FF0000"/>
                </a:solidFill>
              </a:rPr>
              <a:t>parties</a:t>
            </a:r>
            <a:r>
              <a:rPr lang="cs-CZ" sz="2000" dirty="0">
                <a:solidFill>
                  <a:srgbClr val="FF0000"/>
                </a:solidFill>
              </a:rPr>
              <a:t> </a:t>
            </a:r>
            <a:r>
              <a:rPr lang="cs-CZ" sz="2000" dirty="0" smtClean="0">
                <a:solidFill>
                  <a:srgbClr val="FF0000"/>
                </a:solidFill>
              </a:rPr>
              <a:t>       </a:t>
            </a:r>
            <a:r>
              <a:rPr lang="cs-CZ" sz="2000" dirty="0" smtClean="0">
                <a:solidFill>
                  <a:schemeClr val="accent6">
                    <a:lumMod val="75000"/>
                  </a:schemeClr>
                </a:solidFill>
              </a:rPr>
              <a:t>„</a:t>
            </a:r>
            <a:r>
              <a:rPr lang="cs-CZ" sz="2000" dirty="0" err="1" smtClean="0">
                <a:solidFill>
                  <a:schemeClr val="accent6">
                    <a:lumMod val="75000"/>
                  </a:schemeClr>
                </a:solidFill>
              </a:rPr>
              <a:t>Alternative</a:t>
            </a:r>
            <a:r>
              <a:rPr lang="cs-CZ" sz="2000" dirty="0" smtClean="0">
                <a:solidFill>
                  <a:schemeClr val="accent6">
                    <a:lumMod val="75000"/>
                  </a:schemeClr>
                </a:solidFill>
              </a:rPr>
              <a:t>/non-</a:t>
            </a:r>
            <a:r>
              <a:rPr lang="cs-CZ" sz="2000" dirty="0" err="1" smtClean="0">
                <a:solidFill>
                  <a:schemeClr val="accent6">
                    <a:lumMod val="75000"/>
                  </a:schemeClr>
                </a:solidFill>
              </a:rPr>
              <a:t>parliamentary</a:t>
            </a:r>
            <a:r>
              <a:rPr lang="cs-CZ" sz="2000" dirty="0">
                <a:solidFill>
                  <a:schemeClr val="accent6">
                    <a:lumMod val="75000"/>
                  </a:schemeClr>
                </a:solidFill>
              </a:rPr>
              <a:t>“ </a:t>
            </a:r>
            <a:r>
              <a:rPr lang="cs-CZ" sz="2000" dirty="0" err="1" smtClean="0">
                <a:solidFill>
                  <a:schemeClr val="accent6">
                    <a:lumMod val="75000"/>
                  </a:schemeClr>
                </a:solidFill>
              </a:rPr>
              <a:t>parties</a:t>
            </a:r>
            <a:endParaRPr lang="cs-CZ" sz="2000" dirty="0">
              <a:solidFill>
                <a:schemeClr val="accent6">
                  <a:lumMod val="75000"/>
                </a:schemeClr>
              </a:solidFill>
            </a:endParaRPr>
          </a:p>
        </p:txBody>
      </p:sp>
      <p:sp>
        <p:nvSpPr>
          <p:cNvPr id="8" name="TextovéPole 7"/>
          <p:cNvSpPr txBox="1"/>
          <p:nvPr/>
        </p:nvSpPr>
        <p:spPr>
          <a:xfrm>
            <a:off x="3114676" y="4976930"/>
            <a:ext cx="1128711" cy="584775"/>
          </a:xfrm>
          <a:prstGeom prst="rect">
            <a:avLst/>
          </a:prstGeom>
          <a:noFill/>
        </p:spPr>
        <p:txBody>
          <a:bodyPr wrap="square" rtlCol="0">
            <a:spAutoFit/>
          </a:bodyPr>
          <a:lstStyle/>
          <a:p>
            <a:pPr algn="ctr"/>
            <a:r>
              <a:rPr lang="cs-CZ" sz="1600" dirty="0" err="1" smtClean="0"/>
              <a:t>Communist</a:t>
            </a:r>
            <a:r>
              <a:rPr lang="cs-CZ" sz="1600" dirty="0" smtClean="0"/>
              <a:t> party</a:t>
            </a:r>
            <a:endParaRPr lang="cs-CZ" sz="1600" dirty="0"/>
          </a:p>
        </p:txBody>
      </p:sp>
      <p:sp>
        <p:nvSpPr>
          <p:cNvPr id="9" name="TextovéPole 8"/>
          <p:cNvSpPr txBox="1"/>
          <p:nvPr/>
        </p:nvSpPr>
        <p:spPr>
          <a:xfrm>
            <a:off x="5264946" y="4961540"/>
            <a:ext cx="1128711" cy="584775"/>
          </a:xfrm>
          <a:prstGeom prst="rect">
            <a:avLst/>
          </a:prstGeom>
          <a:noFill/>
        </p:spPr>
        <p:txBody>
          <a:bodyPr wrap="square" rtlCol="0">
            <a:spAutoFit/>
          </a:bodyPr>
          <a:lstStyle/>
          <a:p>
            <a:pPr algn="ctr"/>
            <a:r>
              <a:rPr lang="cs-CZ" sz="1600" dirty="0" err="1" smtClean="0"/>
              <a:t>Civic</a:t>
            </a:r>
            <a:r>
              <a:rPr lang="cs-CZ" sz="1600" dirty="0" smtClean="0"/>
              <a:t> </a:t>
            </a:r>
            <a:r>
              <a:rPr lang="cs-CZ" sz="1600" dirty="0" err="1" smtClean="0"/>
              <a:t>Democrats</a:t>
            </a:r>
            <a:endParaRPr lang="cs-CZ" sz="1600" dirty="0"/>
          </a:p>
        </p:txBody>
      </p:sp>
      <p:sp>
        <p:nvSpPr>
          <p:cNvPr id="10" name="TextovéPole 9"/>
          <p:cNvSpPr txBox="1"/>
          <p:nvPr/>
        </p:nvSpPr>
        <p:spPr>
          <a:xfrm>
            <a:off x="6172200" y="4961539"/>
            <a:ext cx="1657350" cy="584775"/>
          </a:xfrm>
          <a:prstGeom prst="rect">
            <a:avLst/>
          </a:prstGeom>
          <a:noFill/>
        </p:spPr>
        <p:txBody>
          <a:bodyPr wrap="square" rtlCol="0">
            <a:spAutoFit/>
          </a:bodyPr>
          <a:lstStyle/>
          <a:p>
            <a:pPr algn="ctr"/>
            <a:r>
              <a:rPr lang="cs-CZ" sz="1600" dirty="0" err="1" smtClean="0"/>
              <a:t>Dawn</a:t>
            </a:r>
            <a:r>
              <a:rPr lang="cs-CZ" sz="1600" dirty="0" smtClean="0"/>
              <a:t> </a:t>
            </a:r>
            <a:r>
              <a:rPr lang="cs-CZ" sz="1600" dirty="0" err="1" smtClean="0"/>
              <a:t>of</a:t>
            </a:r>
            <a:r>
              <a:rPr lang="cs-CZ" sz="1600" dirty="0" smtClean="0"/>
              <a:t> Direct </a:t>
            </a:r>
            <a:r>
              <a:rPr lang="cs-CZ" sz="1600" dirty="0" err="1" smtClean="0"/>
              <a:t>Democracy</a:t>
            </a:r>
            <a:endParaRPr lang="cs-CZ" sz="1600" dirty="0"/>
          </a:p>
        </p:txBody>
      </p:sp>
      <p:sp>
        <p:nvSpPr>
          <p:cNvPr id="11" name="TextovéPole 10"/>
          <p:cNvSpPr txBox="1"/>
          <p:nvPr/>
        </p:nvSpPr>
        <p:spPr>
          <a:xfrm>
            <a:off x="7622383" y="4961539"/>
            <a:ext cx="1123949" cy="584775"/>
          </a:xfrm>
          <a:prstGeom prst="rect">
            <a:avLst/>
          </a:prstGeom>
          <a:noFill/>
        </p:spPr>
        <p:txBody>
          <a:bodyPr wrap="square" rtlCol="0">
            <a:spAutoFit/>
          </a:bodyPr>
          <a:lstStyle/>
          <a:p>
            <a:pPr algn="ctr"/>
            <a:r>
              <a:rPr lang="cs-CZ" sz="1600" dirty="0" smtClean="0"/>
              <a:t>Christian </a:t>
            </a:r>
            <a:r>
              <a:rPr lang="cs-CZ" sz="1600" dirty="0" err="1" smtClean="0"/>
              <a:t>Democrats</a:t>
            </a:r>
            <a:endParaRPr lang="cs-CZ" sz="1600" dirty="0"/>
          </a:p>
        </p:txBody>
      </p:sp>
      <p:sp>
        <p:nvSpPr>
          <p:cNvPr id="12" name="TextovéPole 11"/>
          <p:cNvSpPr txBox="1"/>
          <p:nvPr/>
        </p:nvSpPr>
        <p:spPr>
          <a:xfrm>
            <a:off x="10939464" y="4946152"/>
            <a:ext cx="1128711" cy="584775"/>
          </a:xfrm>
          <a:prstGeom prst="rect">
            <a:avLst/>
          </a:prstGeom>
          <a:noFill/>
        </p:spPr>
        <p:txBody>
          <a:bodyPr wrap="square" rtlCol="0">
            <a:spAutoFit/>
          </a:bodyPr>
          <a:lstStyle/>
          <a:p>
            <a:pPr algn="ctr"/>
            <a:r>
              <a:rPr lang="cs-CZ" sz="1600" dirty="0" smtClean="0"/>
              <a:t>Free </a:t>
            </a:r>
            <a:r>
              <a:rPr lang="cs-CZ" sz="1600" dirty="0" err="1" smtClean="0"/>
              <a:t>Citizens</a:t>
            </a:r>
            <a:endParaRPr lang="cs-CZ" sz="1600" dirty="0"/>
          </a:p>
        </p:txBody>
      </p:sp>
    </p:spTree>
    <p:extLst>
      <p:ext uri="{BB962C8B-B14F-4D97-AF65-F5344CB8AC3E}">
        <p14:creationId xmlns:p14="http://schemas.microsoft.com/office/powerpoint/2010/main" xmlns="" val="1833083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378</TotalTime>
  <Words>991</Words>
  <Application>Microsoft Office PowerPoint</Application>
  <PresentationFormat>Vlastní</PresentationFormat>
  <Paragraphs>139</Paragraphs>
  <Slides>29</Slides>
  <Notes>3</Notes>
  <HiddenSlides>0</HiddenSlides>
  <MMClips>0</MMClips>
  <ScaleCrop>false</ScaleCrop>
  <HeadingPairs>
    <vt:vector size="4" baseType="variant">
      <vt:variant>
        <vt:lpstr>Motiv</vt:lpstr>
      </vt:variant>
      <vt:variant>
        <vt:i4>1</vt:i4>
      </vt:variant>
      <vt:variant>
        <vt:lpstr>Nadpisy snímků</vt:lpstr>
      </vt:variant>
      <vt:variant>
        <vt:i4>29</vt:i4>
      </vt:variant>
    </vt:vector>
  </HeadingPairs>
  <TitlesOfParts>
    <vt:vector size="30" baseType="lpstr">
      <vt:lpstr>Motiv Office</vt:lpstr>
      <vt:lpstr>Snímek 1</vt:lpstr>
      <vt:lpstr>Snímek 2</vt:lpstr>
      <vt:lpstr>Snímek 3</vt:lpstr>
      <vt:lpstr>KOMUNIKACE</vt:lpstr>
      <vt:lpstr>Snímek 5</vt:lpstr>
      <vt:lpstr>REVOLUCE?</vt:lpstr>
      <vt:lpstr>DŮSLEDKY</vt:lpstr>
      <vt:lpstr>     2. ÚKOL</vt:lpstr>
      <vt:lpstr>STRANY – VOLBY 2013</vt:lpstr>
      <vt:lpstr>POLITICI NA SÍTI – VOLBY 2013</vt:lpstr>
      <vt:lpstr>Snímek 11</vt:lpstr>
      <vt:lpstr>Snímek 12</vt:lpstr>
      <vt:lpstr>Snímek 13</vt:lpstr>
      <vt:lpstr>Snímek 14</vt:lpstr>
      <vt:lpstr>Snímek 15</vt:lpstr>
      <vt:lpstr>Snímek 16</vt:lpstr>
      <vt:lpstr>Snímek 17</vt:lpstr>
      <vt:lpstr>Snímek 18</vt:lpstr>
      <vt:lpstr>Snímek 19</vt:lpstr>
      <vt:lpstr>Snímek 20</vt:lpstr>
      <vt:lpstr>CO-CREATED CAMPAING, 2.0</vt:lpstr>
      <vt:lpstr>Snímek 22</vt:lpstr>
      <vt:lpstr>Snímek 23</vt:lpstr>
      <vt:lpstr>Snímek 24</vt:lpstr>
      <vt:lpstr>Snímek 25</vt:lpstr>
      <vt:lpstr>Snímek 26</vt:lpstr>
      <vt:lpstr>Snímek 27</vt:lpstr>
      <vt:lpstr>ABYCHOM TO ASI SHRNULI…</vt:lpstr>
      <vt:lpstr>     4 %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Alena Macková</dc:creator>
  <cp:lastModifiedBy>Alena Macková</cp:lastModifiedBy>
  <cp:revision>34</cp:revision>
  <dcterms:created xsi:type="dcterms:W3CDTF">2015-11-09T14:35:20Z</dcterms:created>
  <dcterms:modified xsi:type="dcterms:W3CDTF">2015-11-10T14:03:57Z</dcterms:modified>
</cp:coreProperties>
</file>