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  <p:sldId id="28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0" r:id="rId20"/>
    <p:sldId id="281" r:id="rId21"/>
    <p:sldId id="274" r:id="rId22"/>
    <p:sldId id="275" r:id="rId23"/>
    <p:sldId id="276" r:id="rId24"/>
    <p:sldId id="277" r:id="rId25"/>
    <p:sldId id="278" r:id="rId26"/>
    <p:sldId id="272" r:id="rId27"/>
    <p:sldId id="27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30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821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840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281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50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38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26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829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757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980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57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65C0-CF9F-4410-9F01-E66BD050BFAE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B2FC-F93A-413C-826F-1A53940C77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02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ckova@fss.muni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cvSNg0HZw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430" y="1962007"/>
            <a:ext cx="10277341" cy="1442434"/>
          </a:xfrm>
        </p:spPr>
        <p:txBody>
          <a:bodyPr>
            <a:normAutofit/>
          </a:bodyPr>
          <a:lstStyle/>
          <a:p>
            <a:r>
              <a:rPr lang="cs-CZ" b="1" dirty="0" smtClean="0"/>
              <a:t>VÝZKUM POLITICKÝCH KAMPANÍ</a:t>
            </a:r>
            <a:endParaRPr lang="cs-CZ" b="1" dirty="0"/>
          </a:p>
        </p:txBody>
      </p:sp>
      <p:pic>
        <p:nvPicPr>
          <p:cNvPr id="1026" name="Picture 2" descr="http://acsm-vu.nl/wp-content/uploads/2013/06/Schermafbeelding-2013-06-09-om-12.47.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72" y="3404442"/>
            <a:ext cx="11101589" cy="32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463639" y="296214"/>
            <a:ext cx="10204361" cy="29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POL505 Teorie a koncepty politického marketingu</a:t>
            </a:r>
          </a:p>
          <a:p>
            <a:pPr algn="l"/>
            <a:r>
              <a:rPr lang="cs-CZ" dirty="0" smtClean="0"/>
              <a:t>Alena Macková (</a:t>
            </a:r>
            <a:r>
              <a:rPr lang="cs-CZ" dirty="0" smtClean="0">
                <a:hlinkClick r:id="rId3"/>
              </a:rPr>
              <a:t>amackova@fss.muni.cz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945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KVANTITATIVNÍ VÝZKUM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Experimentální vs. neexperimentální data</a:t>
            </a:r>
          </a:p>
          <a:p>
            <a:endParaRPr lang="cs-CZ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Kauzální vztah</a:t>
            </a:r>
            <a:endParaRPr lang="cs-CZ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Příčina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následek</a:t>
            </a:r>
          </a:p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Kampaň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efekt na voliče</a:t>
            </a:r>
          </a:p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Debata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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preference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785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217374\Dropbox\Výuka\nicolas c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096294"/>
            <a:ext cx="66484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881" y="1352282"/>
            <a:ext cx="11410681" cy="53189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Laboratorní experiment vs. terénní experiment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Závislá vs. nezávislá proměnná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Klasický experiment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Mnoho typů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Cílem ustavení kauzálního vztahu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Př. </a:t>
            </a:r>
            <a:r>
              <a:rPr lang="cs-CZ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</a:t>
            </a: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xperimentu - Efekt formátu politické reklamy a distribučního kanálu (Kaid 2003)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George W. Bush a Al Gore v roce 2000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Efektivita různých formátů – informování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Nástrojem dotazník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Nezávislé proměnné = formát a kanál reklamy</a:t>
            </a:r>
          </a:p>
          <a:p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5660933" y="5069079"/>
            <a:ext cx="2592288" cy="1088720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183" tIns="25337" rIns="460510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 smtClean="0"/>
              <a:t>1. měření (</a:t>
            </a:r>
            <a:r>
              <a:rPr lang="cs-CZ" sz="2000" b="1" kern="1200" dirty="0" err="1" smtClean="0"/>
              <a:t>pretest</a:t>
            </a:r>
            <a:r>
              <a:rPr lang="cs-CZ" sz="2000" b="1" kern="1200" dirty="0" smtClean="0"/>
              <a:t>)</a:t>
            </a:r>
            <a:endParaRPr lang="cs-CZ" sz="2000" b="1" kern="1200" dirty="0"/>
          </a:p>
        </p:txBody>
      </p:sp>
      <p:sp>
        <p:nvSpPr>
          <p:cNvPr id="5" name="Volný tvar 4"/>
          <p:cNvSpPr/>
          <p:nvPr/>
        </p:nvSpPr>
        <p:spPr>
          <a:xfrm>
            <a:off x="7807167" y="5069079"/>
            <a:ext cx="2317667" cy="1066977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183" tIns="25337" rIns="460510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dirty="0" smtClean="0"/>
              <a:t>Manipulace</a:t>
            </a:r>
            <a:endParaRPr lang="cs-CZ" sz="2000" b="1" kern="1200" dirty="0"/>
          </a:p>
        </p:txBody>
      </p:sp>
      <p:sp>
        <p:nvSpPr>
          <p:cNvPr id="6" name="Volný tvar 5"/>
          <p:cNvSpPr/>
          <p:nvPr/>
        </p:nvSpPr>
        <p:spPr>
          <a:xfrm>
            <a:off x="9664027" y="5069079"/>
            <a:ext cx="2304256" cy="1091860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183" tIns="25337" rIns="460510" bIns="2533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 smtClean="0"/>
              <a:t>2. měření</a:t>
            </a:r>
            <a:endParaRPr lang="cs-CZ" sz="2000" b="1" kern="1200" dirty="0"/>
          </a:p>
        </p:txBody>
      </p:sp>
    </p:spTree>
    <p:extLst>
      <p:ext uri="{BB962C8B-B14F-4D97-AF65-F5344CB8AC3E}">
        <p14:creationId xmlns:p14="http://schemas.microsoft.com/office/powerpoint/2010/main" xmlns="" val="159859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SLABÉ STRÁNKY EXPERIMENTU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₋"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Umělá situace – nízká validita (př. Hra na diktátora)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Nákladnost a náročnost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 vše se dá zkoumat experimentálně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Etika -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Manipulace s proměnnými u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lidí (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Stanley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Milgram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Výzkum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poslušnosti vůči autoritě - 1961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http://www.youtube.com/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watch?v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=BcvSNg0HZwk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Calibri" panose="020F0502020204030204" pitchFamily="34" charset="0"/>
              <a:buChar char="₋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₋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7181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OBSERVAČNÍ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Kvantitativní popis trendů, postojů a názorů populace provedený na jejím vzorku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Sběr dat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Konstrukce vzorku (pravděpodobnostní vs. nepravděpodobnostní)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Časová dimenze (průřezové vs. longitudinální studie)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27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PRŮŘEZOVÉ STUDIE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 jediném časovém úseku</a:t>
            </a:r>
          </a:p>
          <a:p>
            <a:r>
              <a:rPr lang="cs-CZ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Cross-section</a:t>
            </a:r>
            <a:endParaRPr lang="cs-CZ" sz="3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cs-CZ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Př. Efekt politické reklamy – Senátní volby v USA 1996 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Televizní zvyky + reklama 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měřítko vystavení reklamě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Dotazníkové šetření  koho lidé volili? (i další preference)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Více reklam pro kandidáta  větší pravděpodobnost volby pro něj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Limity? </a:t>
            </a:r>
            <a:endParaRPr lang="cs-CZ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9200" y="1043782"/>
            <a:ext cx="2514600" cy="27051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2051" y="5672138"/>
            <a:ext cx="501898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LONGITUDINÁLNÍ STUDIE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Opakovaná šetření – časová dimenze</a:t>
            </a:r>
          </a:p>
          <a:p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„Opakované empirické výzkumy založené na dlouhodobém pozorování cílové skupiny za použití konstantní techniky (např. rozhovor, dotazník) a stejné tematiky“</a:t>
            </a:r>
          </a:p>
          <a:p>
            <a:pPr marL="0" lvl="0" indent="0">
              <a:buNone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Různé designy – panelové nebo postupující průřezové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57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PANELOVÉ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Stejný vzorek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Sledování efektu</a:t>
            </a:r>
          </a:p>
          <a:p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Kohortní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studie vs. panelová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Úmrtnost panelu a panelový efekt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Př.  Efekt politické reklamy – Prezidentské a senátní volby v USA 2004 </a:t>
            </a:r>
          </a:p>
          <a:p>
            <a:pPr marL="0" lv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vliv politické reklamy na rozhodnutí voličů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vlny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sledování posunů v preferencích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2967" y="1232728"/>
            <a:ext cx="3790833" cy="23089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2077" y="4305501"/>
            <a:ext cx="45815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9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POSTUPUJÍCÍ PRŮŘEZOVÉ STUDIE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 zachycení dynamiky – den po dni, navyšování vzorku</a:t>
            </a:r>
          </a:p>
          <a:p>
            <a:pPr marL="0" lvl="0" indent="0">
              <a:buNone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Prezidentské volby USA 2000 - vliv politické reklamy na rozhodnutí voličů – Bush vs. Gore</a:t>
            </a:r>
          </a:p>
          <a:p>
            <a:pPr marL="0" lvl="0" indent="0">
              <a:buNone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Efekt reklamy den po dni – liší se?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421689"/>
            <a:ext cx="5429250" cy="2755274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3795" y="2562897"/>
            <a:ext cx="4062120" cy="4295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07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 ŠETŘENÍ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Nová média nejen jako kanály politické komunikace, ale i jako nástroje ke zkoumání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Kvali i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kvanti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designy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 virtuální etnografie, obsahových analýz, až po rozsáhlá kvantitativní šetření</a:t>
            </a:r>
          </a:p>
          <a:p>
            <a:pPr>
              <a:spcBef>
                <a:spcPts val="0"/>
              </a:spcBef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Kdy dělat výzkum online?</a:t>
            </a:r>
          </a:p>
          <a:p>
            <a:pPr lvl="4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Když sledujeme internetovou populaci</a:t>
            </a:r>
          </a:p>
          <a:p>
            <a:pPr lvl="4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Když sledujeme internetovou komunikaci, kampaň…</a:t>
            </a:r>
          </a:p>
          <a:p>
            <a:pPr lvl="4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Jindy…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03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VÝZKUM KAMPANÍ 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VS. 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VÝZKUM V KAMPANÍCH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80104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ONLINE ŠETŘENÍ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75" y="1690688"/>
            <a:ext cx="11701463" cy="4638675"/>
          </a:xfrm>
        </p:spPr>
        <p:txBody>
          <a:bodyPr numCol="2">
            <a:normAutofit fontScale="62500" lnSpcReduction="20000"/>
          </a:bodyPr>
          <a:lstStyle/>
          <a:p>
            <a:pPr>
              <a:buFont typeface="Calibri" panose="020F0502020204030204" pitchFamily="34" charset="0"/>
              <a:buChar char="₊"/>
            </a:pP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Levné a rychlé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Geograficky neomezené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jednoduše získat i velké vzorky 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Umožňuje jednoduchou a rychlou komunikaci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Anonymní </a:t>
            </a: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příjemnější pro respondenty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cs-CZ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Neobtrusivní</a:t>
            </a:r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>
              <a:buFont typeface="Calibri" panose="020F0502020204030204" pitchFamily="34" charset="0"/>
              <a:buChar char="₊"/>
            </a:pPr>
            <a:endParaRPr lang="cs-CZ" sz="40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>
              <a:buFont typeface="Calibri" panose="020F0502020204030204" pitchFamily="34" charset="0"/>
              <a:buChar char="₊"/>
            </a:pPr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>
              <a:buFont typeface="Calibri" panose="020F0502020204030204" pitchFamily="34" charset="0"/>
              <a:buChar char="₊"/>
            </a:pPr>
            <a:endParaRPr lang="cs-CZ" sz="40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>
              <a:buFont typeface="Calibri" panose="020F0502020204030204" pitchFamily="34" charset="0"/>
              <a:buChar char="₋"/>
            </a:pP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Všichni nemají přístup </a:t>
            </a: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dovednosti 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divide</a:t>
            </a: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</a:t>
            </a: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inclusion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₋"/>
            </a:pP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Zkreslení vzorku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Anonymita 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není kontrola </a:t>
            </a: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nad 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tím, kdo např. vyplňuje dotazník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Není osobní kontakt s výzkumníkem  nedůvěra  velmi malá </a:t>
            </a: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návratnost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(Etika sběru dalších dat)</a:t>
            </a:r>
            <a:endParaRPr lang="cs-CZ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₊"/>
            </a:pPr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>
              <a:buFont typeface="Calibri" panose="020F0502020204030204" pitchFamily="34" charset="0"/>
              <a:buChar char="₊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>
              <a:buFont typeface="Calibri" panose="020F0502020204030204" pitchFamily="34" charset="0"/>
              <a:buChar char="₊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313" y="4156546"/>
            <a:ext cx="3312368" cy="24907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35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OBSAHOVÉ ANALÝZY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Dokumenty, vizuály, programy…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Audiovizuální obsahy v TV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 – vizuální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bias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Mediální obsahy -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bias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Kvalitativní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kvantitativní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4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0166"/>
            <a:ext cx="5502995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4004" y="915060"/>
            <a:ext cx="62388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1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81" y="2900933"/>
            <a:ext cx="6048375" cy="39052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473" y="230646"/>
            <a:ext cx="6914205" cy="3568622"/>
          </a:xfrm>
        </p:spPr>
      </p:pic>
    </p:spTree>
    <p:extLst>
      <p:ext uri="{BB962C8B-B14F-4D97-AF65-F5344CB8AC3E}">
        <p14:creationId xmlns:p14="http://schemas.microsoft.com/office/powerpoint/2010/main" xmlns="" val="7356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4085344" cy="593307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454" y="2218007"/>
            <a:ext cx="6459764" cy="35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1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7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FOCUS GROUPS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800" dirty="0" smtClean="0"/>
              <a:t>A DALŠÍ…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xmlns="" val="3770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MŮŽEME ZKOUMAT?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(1) politické obsahy médií</a:t>
            </a:r>
          </a:p>
          <a:p>
            <a:pPr marL="0" lvl="0" indent="0" algn="ctr">
              <a:buNone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(2) aktéry a jednání zapojené do produkce obsahů</a:t>
            </a:r>
          </a:p>
          <a:p>
            <a:pPr marL="0" lvl="0" indent="0" algn="ctr">
              <a:buNone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(3) </a:t>
            </a: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efekt politické komunikace</a:t>
            </a:r>
          </a:p>
          <a:p>
            <a:pPr marL="0" lvl="0" indent="0" algn="ctr">
              <a:buNone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(4) dopad politického systému na mediální…</a:t>
            </a:r>
          </a:p>
          <a:p>
            <a:pPr marL="0" lvl="0" indent="0" algn="ctr">
              <a:buNone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(5) … a naopak dopad médií na politický systém 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29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Kampaň jako prototyp situace politické komunikace</a:t>
            </a:r>
          </a:p>
          <a:p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Lazarsfeld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kol. -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People`s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Choice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Voter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Makes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 His Mind in a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Presidential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Election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(1944)</a:t>
            </a:r>
          </a:p>
          <a:p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study on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election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campaigns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as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opposed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elections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major gap in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literature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</a:p>
          <a:p>
            <a:pPr marL="0" indent="0" algn="r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Harrop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Miller 1987: 240)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9422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Image result for kampaň čssd 20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Image result for kampaň čssd 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507"/>
            <a:ext cx="5540933" cy="31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ampaň čssd 20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888" y="160338"/>
            <a:ext cx="4928518" cy="32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ampaň čssd 2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888" y="3654580"/>
            <a:ext cx="5161119" cy="28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ampaň čssd 2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24" y="3654580"/>
            <a:ext cx="4635366" cy="29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34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ROLE KAMPANÍ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Farrell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Schmitt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-Beck: </a:t>
            </a:r>
            <a:r>
              <a:rPr lang="cs-CZ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</a:t>
            </a:r>
            <a:r>
              <a:rPr lang="cs-CZ" sz="4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Political</a:t>
            </a:r>
            <a:r>
              <a:rPr lang="cs-CZ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4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Campaigns</a:t>
            </a:r>
            <a:r>
              <a:rPr lang="cs-CZ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4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Matter</a:t>
            </a:r>
            <a:r>
              <a:rPr lang="cs-CZ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(2002).</a:t>
            </a:r>
          </a:p>
          <a:p>
            <a:endParaRPr lang="cs-CZ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POHLED 1 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Kampaň rozhoduje volby</a:t>
            </a:r>
          </a:p>
          <a:p>
            <a:pPr marL="0" indent="0">
              <a:buNone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POHLED 2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Kampaně nemají význam</a:t>
            </a:r>
          </a:p>
          <a:p>
            <a:pPr>
              <a:buNone/>
            </a:pPr>
            <a:endParaRPr lang="cs-CZ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ALE…</a:t>
            </a:r>
          </a:p>
          <a:p>
            <a:pPr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Německo 5% (1965) – 18% (2002)</a:t>
            </a:r>
          </a:p>
          <a:p>
            <a:pPr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Velká Británie 12% (1964) – 26% (1997)</a:t>
            </a:r>
          </a:p>
          <a:p>
            <a:pPr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USA 28% (1948) – 44% (2000)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601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6823"/>
            <a:ext cx="10515600" cy="55201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POHLED 3</a:t>
            </a:r>
            <a:r>
              <a:rPr lang="cs-CZ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Na kampaních záleží</a:t>
            </a:r>
            <a:r>
              <a:rPr lang="cs-CZ" sz="35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, ale…</a:t>
            </a:r>
          </a:p>
          <a:p>
            <a:pPr marL="0" indent="0">
              <a:buNone/>
            </a:pPr>
            <a:r>
              <a:rPr lang="cs-CZ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POHLED 4 </a:t>
            </a:r>
            <a:r>
              <a:rPr lang="cs-CZ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Nový pohled – „podmíněný efekt kampaně“</a:t>
            </a:r>
          </a:p>
          <a:p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Ultimately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campaigns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affect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election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Thus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strategic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decisions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are not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merely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empty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exercises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collective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war-room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intellect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Both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inputs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outputs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campaign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consequential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." 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(Brady &amp;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Johnston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2006: 18)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ultimately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want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know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after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whether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campaign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has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electoral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preferences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whether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these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effects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matter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Election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Day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." 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Wlezien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Erikson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2002: 972-3)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39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A JAK ZKOUMAT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 měřit úsilí?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je propojit s individuálním voličským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chováním?</a:t>
            </a:r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Efekty: přímé/nepřímé, zamýšlené/nezamýšlené, dočasné/trvalé, pozorovatelné/latentní, negativní/pozitivní…</a:t>
            </a:r>
          </a:p>
          <a:p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MŮŽEME POZOROVAT?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342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VÝZKUMNÉ DESIGNY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4" name="Picture 6" descr="https://s-media-cache-ak0.pinimg.com/236x/bb/60/e3/bb60e3e16c05d38982fb417ffeef8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144" y="1690688"/>
            <a:ext cx="4558092" cy="45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098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590</Words>
  <Application>Microsoft Office PowerPoint</Application>
  <PresentationFormat>Vlastní</PresentationFormat>
  <Paragraphs>150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Office</vt:lpstr>
      <vt:lpstr>VÝZKUM POLITICKÝCH KAMPANÍ</vt:lpstr>
      <vt:lpstr>Snímek 2</vt:lpstr>
      <vt:lpstr>CO MŮŽEME ZKOUMAT?</vt:lpstr>
      <vt:lpstr>Snímek 4</vt:lpstr>
      <vt:lpstr>Snímek 5</vt:lpstr>
      <vt:lpstr>ROLE KAMPANÍ</vt:lpstr>
      <vt:lpstr>Snímek 7</vt:lpstr>
      <vt:lpstr>CO A JAK ZKOUMAT?</vt:lpstr>
      <vt:lpstr>VÝZKUMNÉ DESIGNY</vt:lpstr>
      <vt:lpstr>KVANTITATIVNÍ VÝZKUM</vt:lpstr>
      <vt:lpstr>Snímek 11</vt:lpstr>
      <vt:lpstr>EXPERIMENT</vt:lpstr>
      <vt:lpstr>SLABÉ STRÁNKY EXPERIMENTU</vt:lpstr>
      <vt:lpstr>OBSERVAČNÍ STUDIE</vt:lpstr>
      <vt:lpstr>PRŮŘEZOVÉ STUDIE</vt:lpstr>
      <vt:lpstr>LONGITUDINÁLNÍ STUDIE</vt:lpstr>
      <vt:lpstr>PANELOVÉ STUDIE</vt:lpstr>
      <vt:lpstr>POSTUPUJÍCÍ PRŮŘEZOVÉ STUDIE</vt:lpstr>
      <vt:lpstr>ONLINE ŠETŘENÍ</vt:lpstr>
      <vt:lpstr>ONLINE ŠETŘENÍ</vt:lpstr>
      <vt:lpstr>OBSAHOVÉ ANALÝZY</vt:lpstr>
      <vt:lpstr>Snímek 22</vt:lpstr>
      <vt:lpstr>Snímek 23</vt:lpstr>
      <vt:lpstr>Snímek 24</vt:lpstr>
      <vt:lpstr>Snímek 25</vt:lpstr>
      <vt:lpstr>FOCUS GROUPS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Macková</dc:creator>
  <cp:lastModifiedBy>Alena Macková</cp:lastModifiedBy>
  <cp:revision>23</cp:revision>
  <dcterms:created xsi:type="dcterms:W3CDTF">2015-11-23T14:05:50Z</dcterms:created>
  <dcterms:modified xsi:type="dcterms:W3CDTF">2015-11-24T14:03:44Z</dcterms:modified>
</cp:coreProperties>
</file>