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81" r:id="rId3"/>
    <p:sldId id="257" r:id="rId4"/>
    <p:sldId id="273" r:id="rId5"/>
    <p:sldId id="274" r:id="rId6"/>
    <p:sldId id="276" r:id="rId7"/>
    <p:sldId id="277" r:id="rId8"/>
    <p:sldId id="279" r:id="rId9"/>
    <p:sldId id="278" r:id="rId10"/>
    <p:sldId id="271" r:id="rId11"/>
    <p:sldId id="280" r:id="rId12"/>
    <p:sldId id="258" r:id="rId13"/>
    <p:sldId id="259" r:id="rId14"/>
    <p:sldId id="260" r:id="rId15"/>
    <p:sldId id="261" r:id="rId16"/>
    <p:sldId id="262" r:id="rId17"/>
    <p:sldId id="275" r:id="rId18"/>
    <p:sldId id="263" r:id="rId19"/>
    <p:sldId id="264" r:id="rId20"/>
    <p:sldId id="265" r:id="rId21"/>
    <p:sldId id="283" r:id="rId22"/>
    <p:sldId id="284" r:id="rId23"/>
    <p:sldId id="266" r:id="rId24"/>
    <p:sldId id="267" r:id="rId25"/>
    <p:sldId id="268" r:id="rId26"/>
    <p:sldId id="270" r:id="rId27"/>
    <p:sldId id="272" r:id="rId28"/>
    <p:sldId id="269" r:id="rId29"/>
    <p:sldId id="282" r:id="rId30"/>
    <p:sldId id="285" r:id="rId31"/>
  </p:sldIdLst>
  <p:sldSz cx="9906000" cy="6858000" type="A4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14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o918\Documents\survey_prelim_result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o918\Documents\survey_prelim_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Ethnic conflict is explained more by instrumental calculation than cultural factors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Sheet1!$A$64</c:f>
              <c:strCache>
                <c:ptCount val="1"/>
                <c:pt idx="0">
                  <c:v>Ethnic conflict is explained more by instrumental calculation than cultural factors</c:v>
                </c:pt>
              </c:strCache>
            </c:strRef>
          </c:tx>
          <c:invertIfNegative val="0"/>
          <c:cat>
            <c:strRef>
              <c:f>Sheet1!$B$63:$F$63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Sheet1!$B$64:$F$64</c:f>
              <c:numCache>
                <c:formatCode>General</c:formatCode>
                <c:ptCount val="5"/>
                <c:pt idx="0">
                  <c:v>12.7</c:v>
                </c:pt>
                <c:pt idx="1">
                  <c:v>43.9</c:v>
                </c:pt>
                <c:pt idx="2">
                  <c:v>19.7</c:v>
                </c:pt>
                <c:pt idx="3">
                  <c:v>16.600000000000001</c:v>
                </c:pt>
                <c:pt idx="4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77312"/>
        <c:axId val="39681024"/>
      </c:barChart>
      <c:catAx>
        <c:axId val="3967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681024"/>
        <c:crosses val="autoZero"/>
        <c:auto val="1"/>
        <c:lblAlgn val="ctr"/>
        <c:lblOffset val="100"/>
        <c:noMultiLvlLbl val="0"/>
      </c:catAx>
      <c:valAx>
        <c:axId val="3968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677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err="1"/>
              <a:t>Consociationalism</a:t>
            </a:r>
            <a:r>
              <a:rPr lang="en-US" sz="2400" dirty="0"/>
              <a:t> is the best available solution to ethnic conflict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Sheet1!$A$68</c:f>
              <c:strCache>
                <c:ptCount val="1"/>
                <c:pt idx="0">
                  <c:v>Consociationalism is the best available solution to ethnic conflict</c:v>
                </c:pt>
              </c:strCache>
            </c:strRef>
          </c:tx>
          <c:invertIfNegative val="0"/>
          <c:cat>
            <c:strRef>
              <c:f>Sheet1!$B$67:$F$67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Sheet1!$B$68:$F$68</c:f>
              <c:numCache>
                <c:formatCode>General</c:formatCode>
                <c:ptCount val="5"/>
                <c:pt idx="0">
                  <c:v>2.9</c:v>
                </c:pt>
                <c:pt idx="1">
                  <c:v>26</c:v>
                </c:pt>
                <c:pt idx="2">
                  <c:v>30.5</c:v>
                </c:pt>
                <c:pt idx="3">
                  <c:v>24.1</c:v>
                </c:pt>
                <c:pt idx="4">
                  <c:v>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807808"/>
        <c:axId val="82813696"/>
      </c:barChart>
      <c:catAx>
        <c:axId val="82807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813696"/>
        <c:crosses val="autoZero"/>
        <c:auto val="1"/>
        <c:lblAlgn val="ctr"/>
        <c:lblOffset val="100"/>
        <c:noMultiLvlLbl val="0"/>
      </c:catAx>
      <c:valAx>
        <c:axId val="82813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807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5C3D27-1595-49EC-957F-C3C349AB6B6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0168C2-E449-4660-A389-38D0FF59F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73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12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42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8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86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42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07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96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21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20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BE5E-3987-482E-90DC-52993424F811}" type="datetimeFigureOut">
              <a:rPr lang="cs-CZ" smtClean="0"/>
              <a:t>11.12.2015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5EF5B-C9AC-465F-8FD4-55208100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5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Institutions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societies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Lesson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10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579961"/>
              </p:ext>
            </p:extLst>
          </p:nvPr>
        </p:nvGraphicFramePr>
        <p:xfrm>
          <a:off x="990600" y="914400"/>
          <a:ext cx="54483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8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solutions to ethnic conflict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Worries about majoritarian rule for divided societies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for permanent exclusion of minority</a:t>
            </a:r>
          </a:p>
          <a:p>
            <a:r>
              <a:rPr lang="en-US" dirty="0" smtClean="0"/>
              <a:t>No room for shifting coalitions</a:t>
            </a:r>
          </a:p>
          <a:p>
            <a:r>
              <a:rPr lang="en-US" dirty="0" smtClean="0"/>
              <a:t>Ethnic outbidding</a:t>
            </a:r>
          </a:p>
          <a:p>
            <a:r>
              <a:rPr lang="en-US" dirty="0" smtClean="0"/>
              <a:t>Elections very high stakes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Consociational</a:t>
            </a:r>
            <a:r>
              <a:rPr lang="en-US" dirty="0" smtClean="0"/>
              <a:t> 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extreme version of </a:t>
            </a:r>
            <a:r>
              <a:rPr lang="en-US" dirty="0" smtClean="0"/>
              <a:t>consensus patterns</a:t>
            </a:r>
            <a:endParaRPr lang="en-US" dirty="0" smtClean="0"/>
          </a:p>
          <a:p>
            <a:r>
              <a:rPr lang="en-US" dirty="0" smtClean="0"/>
              <a:t>Based on broad agreement and </a:t>
            </a:r>
            <a:r>
              <a:rPr lang="en-US" dirty="0" err="1" smtClean="0"/>
              <a:t>powersharing</a:t>
            </a:r>
            <a:r>
              <a:rPr lang="en-US" dirty="0" smtClean="0"/>
              <a:t> among elites</a:t>
            </a:r>
          </a:p>
          <a:p>
            <a:r>
              <a:rPr lang="en-US" dirty="0" smtClean="0"/>
              <a:t>Assumes that ethnic identity is permanent</a:t>
            </a:r>
          </a:p>
          <a:p>
            <a:r>
              <a:rPr lang="en-US" dirty="0" smtClean="0"/>
              <a:t>Encourages cooperation among elites</a:t>
            </a:r>
            <a:endParaRPr lang="cs-CZ" dirty="0"/>
          </a:p>
        </p:txBody>
      </p:sp>
      <p:pic>
        <p:nvPicPr>
          <p:cNvPr id="1026" name="Picture 2" descr="Arend Lijphart.jpg (219×29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335" y="3257165"/>
            <a:ext cx="192996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cKhMhFpHDU-2TeK6FMjkQ.jpg (225×22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530" y="4229782"/>
            <a:ext cx="1741289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6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Consociational</a:t>
            </a:r>
            <a:r>
              <a:rPr lang="en-US" dirty="0" smtClean="0"/>
              <a:t> institutions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Grand coalition: all groups included in cabinet</a:t>
            </a:r>
          </a:p>
          <a:p>
            <a:pPr lvl="1"/>
            <a:r>
              <a:rPr lang="en-US" dirty="0" smtClean="0"/>
              <a:t>Also possible: surplus majority, council (Switzerland)</a:t>
            </a:r>
          </a:p>
          <a:p>
            <a:pPr lvl="1"/>
            <a:r>
              <a:rPr lang="en-US" dirty="0" smtClean="0"/>
              <a:t>Can it work with </a:t>
            </a:r>
            <a:r>
              <a:rPr lang="en-US" dirty="0" err="1" smtClean="0"/>
              <a:t>presidentialism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Government versus opposition depends on shifting coalitions and floating voters which may not exist</a:t>
            </a:r>
          </a:p>
          <a:p>
            <a:r>
              <a:rPr lang="en-US" dirty="0" smtClean="0"/>
              <a:t>Mutual veto: all groups can veto legislation</a:t>
            </a:r>
          </a:p>
          <a:p>
            <a:pPr lvl="1"/>
            <a:r>
              <a:rPr lang="en-US" dirty="0" smtClean="0"/>
              <a:t>How does it avoid </a:t>
            </a:r>
            <a:r>
              <a:rPr lang="en-US" dirty="0" err="1" smtClean="0"/>
              <a:t>immobilism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 be limited to certain policies</a:t>
            </a:r>
          </a:p>
          <a:p>
            <a:r>
              <a:rPr lang="en-US" dirty="0" smtClean="0"/>
              <a:t>Proportionality: elections, civil service, and financial resources</a:t>
            </a:r>
          </a:p>
          <a:p>
            <a:pPr lvl="1"/>
            <a:r>
              <a:rPr lang="en-US" dirty="0" smtClean="0"/>
              <a:t>Quotas for groups</a:t>
            </a:r>
          </a:p>
          <a:p>
            <a:r>
              <a:rPr lang="en-US" dirty="0" smtClean="0"/>
              <a:t>Segmental autonomy and federalism</a:t>
            </a:r>
          </a:p>
          <a:p>
            <a:pPr lvl="1"/>
            <a:r>
              <a:rPr lang="en-US" dirty="0" smtClean="0"/>
              <a:t>Each group has own territory and governs itself</a:t>
            </a:r>
          </a:p>
          <a:p>
            <a:pPr lvl="1"/>
            <a:r>
              <a:rPr lang="en-US" dirty="0" smtClean="0"/>
              <a:t>Cultural and group rights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0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</a:t>
            </a:r>
            <a:r>
              <a:rPr lang="en-US" dirty="0" err="1" smtClean="0"/>
              <a:t>consociationalism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democratic – no opposition</a:t>
            </a:r>
          </a:p>
          <a:p>
            <a:r>
              <a:rPr lang="en-US" dirty="0" smtClean="0"/>
              <a:t>Groups can be oppressive to own members</a:t>
            </a:r>
          </a:p>
          <a:p>
            <a:r>
              <a:rPr lang="en-US" dirty="0" smtClean="0"/>
              <a:t>Requires organized elites and deferential non-elites</a:t>
            </a:r>
          </a:p>
          <a:p>
            <a:r>
              <a:rPr lang="en-US" dirty="0" err="1" smtClean="0"/>
              <a:t>Immobilism</a:t>
            </a:r>
            <a:r>
              <a:rPr lang="en-US" dirty="0" smtClean="0"/>
              <a:t>, slow decisions</a:t>
            </a:r>
          </a:p>
          <a:p>
            <a:r>
              <a:rPr lang="en-US" dirty="0" smtClean="0"/>
              <a:t>Creates large, non-merit-based bureaucracy</a:t>
            </a:r>
          </a:p>
          <a:p>
            <a:r>
              <a:rPr lang="en-US" dirty="0" smtClean="0"/>
              <a:t>Reifies ethnic identity</a:t>
            </a:r>
          </a:p>
          <a:p>
            <a:r>
              <a:rPr lang="en-US" dirty="0" smtClean="0"/>
              <a:t>Encourages secession</a:t>
            </a:r>
          </a:p>
          <a:p>
            <a:r>
              <a:rPr lang="en-US" dirty="0" smtClean="0"/>
              <a:t>Requires cultural traditions of accommodation that may be foreign to developing countries</a:t>
            </a:r>
          </a:p>
        </p:txBody>
      </p:sp>
    </p:spTree>
    <p:extLst>
      <p:ext uri="{BB962C8B-B14F-4D97-AF65-F5344CB8AC3E}">
        <p14:creationId xmlns:p14="http://schemas.microsoft.com/office/powerpoint/2010/main" val="2931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</a:t>
            </a:r>
            <a:r>
              <a:rPr lang="en-US" dirty="0" err="1" smtClean="0"/>
              <a:t>consociationalism</a:t>
            </a:r>
            <a:r>
              <a:rPr lang="en-US" dirty="0" smtClean="0"/>
              <a:t> work?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Leaders committed to unity, cooperation</a:t>
            </a:r>
          </a:p>
          <a:p>
            <a:r>
              <a:rPr lang="en-US" dirty="0" smtClean="0"/>
              <a:t>Leaders can control followers</a:t>
            </a:r>
          </a:p>
          <a:p>
            <a:r>
              <a:rPr lang="en-US" dirty="0" smtClean="0"/>
              <a:t>Balance of power: 3-4 groups without single majority</a:t>
            </a:r>
          </a:p>
          <a:p>
            <a:r>
              <a:rPr lang="en-US" dirty="0" smtClean="0"/>
              <a:t>Multiparty systems that represent segments</a:t>
            </a:r>
          </a:p>
          <a:p>
            <a:r>
              <a:rPr lang="en-US" dirty="0" smtClean="0"/>
              <a:t>Better for small countries</a:t>
            </a:r>
          </a:p>
          <a:p>
            <a:pPr lvl="1"/>
            <a:r>
              <a:rPr lang="en-US" dirty="0" smtClean="0"/>
              <a:t>External threat, personal relations, fewer decisions</a:t>
            </a:r>
          </a:p>
          <a:p>
            <a:r>
              <a:rPr lang="en-US" dirty="0" smtClean="0"/>
              <a:t>Cross-cutting cleavages</a:t>
            </a:r>
          </a:p>
          <a:p>
            <a:r>
              <a:rPr lang="en-US" dirty="0" smtClean="0"/>
              <a:t>Overarching loyalties</a:t>
            </a:r>
          </a:p>
          <a:p>
            <a:r>
              <a:rPr lang="en-US" dirty="0" smtClean="0"/>
              <a:t>Clear boundaries</a:t>
            </a:r>
          </a:p>
          <a:p>
            <a:r>
              <a:rPr lang="en-US" dirty="0" smtClean="0"/>
              <a:t>Traditions of elite accommodation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9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1475" y="274638"/>
            <a:ext cx="766711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tx2"/>
                </a:solidFill>
                <a:latin typeface="+mn-lt"/>
              </a:rPr>
              <a:t>Overlapping </a:t>
            </a:r>
            <a:r>
              <a:rPr lang="en-US" sz="4400" dirty="0" err="1">
                <a:solidFill>
                  <a:schemeClr val="tx2"/>
                </a:solidFill>
                <a:latin typeface="+mn-lt"/>
              </a:rPr>
              <a:t>vs</a:t>
            </a:r>
            <a:r>
              <a:rPr lang="en-US" sz="4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4400" dirty="0" smtClean="0">
                <a:solidFill>
                  <a:schemeClr val="tx2"/>
                </a:solidFill>
                <a:latin typeface="+mn-lt"/>
              </a:rPr>
              <a:t>Cross-Cutting Cleavages</a:t>
            </a:r>
            <a:endParaRPr lang="en-US" sz="4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831284"/>
              </p:ext>
            </p:extLst>
          </p:nvPr>
        </p:nvGraphicFramePr>
        <p:xfrm>
          <a:off x="371475" y="1600201"/>
          <a:ext cx="3580039" cy="4525963"/>
        </p:xfrm>
        <a:graphic>
          <a:graphicData uri="http://schemas.openxmlformats.org/drawingml/2006/table">
            <a:tbl>
              <a:tblPr/>
              <a:tblGrid>
                <a:gridCol w="1367518"/>
                <a:gridCol w="1028700"/>
                <a:gridCol w="1183821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Rich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Poor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Protestant</a:t>
                      </a: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Catholic</a:t>
                      </a: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919581"/>
              </p:ext>
            </p:extLst>
          </p:nvPr>
        </p:nvGraphicFramePr>
        <p:xfrm>
          <a:off x="4394334" y="1641023"/>
          <a:ext cx="3859759" cy="4525963"/>
        </p:xfrm>
        <a:graphic>
          <a:graphicData uri="http://schemas.openxmlformats.org/drawingml/2006/table">
            <a:tbl>
              <a:tblPr/>
              <a:tblGrid>
                <a:gridCol w="1426802"/>
                <a:gridCol w="1094014"/>
                <a:gridCol w="1338943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Rich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Poor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Protestant</a:t>
                      </a: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Catholic</a:t>
                      </a:r>
                    </a:p>
                  </a:txBody>
                  <a:tcPr marL="74295" marR="742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74295" marR="7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cases?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Belgium</a:t>
            </a:r>
          </a:p>
          <a:p>
            <a:r>
              <a:rPr lang="en-US" dirty="0" smtClean="0"/>
              <a:t>Austria</a:t>
            </a:r>
          </a:p>
          <a:p>
            <a:r>
              <a:rPr lang="en-US" dirty="0" smtClean="0"/>
              <a:t>Switzerland</a:t>
            </a:r>
          </a:p>
          <a:p>
            <a:r>
              <a:rPr lang="en-US" dirty="0" smtClean="0"/>
              <a:t>Lebanon</a:t>
            </a:r>
          </a:p>
          <a:p>
            <a:r>
              <a:rPr lang="en-US" dirty="0" smtClean="0"/>
              <a:t>Malaysia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43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Centripetal/integrative 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Accommodation through position shifts</a:t>
            </a:r>
          </a:p>
          <a:p>
            <a:r>
              <a:rPr lang="en-US" dirty="0" smtClean="0"/>
              <a:t>Tries to break down salience of ethnicity</a:t>
            </a:r>
          </a:p>
          <a:p>
            <a:r>
              <a:rPr lang="en-US" dirty="0" smtClean="0"/>
              <a:t>Creates incentives for interethnic cooperation</a:t>
            </a:r>
          </a:p>
          <a:p>
            <a:pPr lvl="1"/>
            <a:r>
              <a:rPr lang="en-US" dirty="0" smtClean="0"/>
              <a:t>Force parties to center</a:t>
            </a:r>
          </a:p>
          <a:p>
            <a:pPr lvl="1"/>
            <a:r>
              <a:rPr lang="en-US" dirty="0" smtClean="0"/>
              <a:t>Encourage alternative alignments</a:t>
            </a:r>
          </a:p>
          <a:p>
            <a:pPr lvl="1"/>
            <a:r>
              <a:rPr lang="en-US" dirty="0" smtClean="0"/>
              <a:t>Moderation</a:t>
            </a:r>
          </a:p>
          <a:p>
            <a:pPr lvl="1"/>
            <a:r>
              <a:rPr lang="en-US" dirty="0" smtClean="0"/>
              <a:t>Contact =&gt; engagement</a:t>
            </a:r>
            <a:endParaRPr lang="cs-CZ" dirty="0"/>
          </a:p>
        </p:txBody>
      </p:sp>
      <p:pic>
        <p:nvPicPr>
          <p:cNvPr id="2050" name="Picture 2" descr="u1578.jpg (133×2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853" y="1911178"/>
            <a:ext cx="1263804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thnic-groups-in-conflict-donald-l-horowitz-paperback-cover-art.jpg (200×29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319" y="3881492"/>
            <a:ext cx="1791081" cy="276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31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Nationalism and ethnicity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1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Integrative institutions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Vote pooling: alternative vote or mixed lists</a:t>
            </a:r>
          </a:p>
          <a:p>
            <a:pPr lvl="1"/>
            <a:r>
              <a:rPr lang="en-US" dirty="0" smtClean="0"/>
              <a:t>Strong incentive for multiethnic coalitions and moderation</a:t>
            </a:r>
          </a:p>
          <a:p>
            <a:r>
              <a:rPr lang="en-US" dirty="0" smtClean="0"/>
              <a:t>Presidential system</a:t>
            </a:r>
          </a:p>
          <a:p>
            <a:pPr lvl="1"/>
            <a:r>
              <a:rPr lang="en-US" dirty="0" smtClean="0"/>
              <a:t>But require broad support for election</a:t>
            </a:r>
          </a:p>
          <a:p>
            <a:r>
              <a:rPr lang="en-US" dirty="0" smtClean="0"/>
              <a:t>Federalism with heterogeneous units or unitary state</a:t>
            </a:r>
          </a:p>
          <a:p>
            <a:pPr lvl="1"/>
            <a:r>
              <a:rPr lang="en-US" dirty="0" smtClean="0"/>
              <a:t>Local politics as training ground</a:t>
            </a:r>
          </a:p>
          <a:p>
            <a:pPr lvl="1"/>
            <a:r>
              <a:rPr lang="en-US" dirty="0" smtClean="0"/>
              <a:t>Encourages party proliferation</a:t>
            </a:r>
          </a:p>
          <a:p>
            <a:pPr lvl="1"/>
            <a:r>
              <a:rPr lang="en-US" dirty="0" smtClean="0"/>
              <a:t>Disperse </a:t>
            </a:r>
            <a:r>
              <a:rPr lang="en-US" dirty="0" smtClean="0"/>
              <a:t>conflict</a:t>
            </a:r>
          </a:p>
          <a:p>
            <a:pPr lvl="1"/>
            <a:r>
              <a:rPr lang="en-US" dirty="0" smtClean="0"/>
              <a:t>Cooperation on low-stakes issues</a:t>
            </a:r>
            <a:endParaRPr lang="en-US" dirty="0" smtClean="0"/>
          </a:p>
          <a:p>
            <a:r>
              <a:rPr lang="en-US" dirty="0" smtClean="0"/>
              <a:t>Ethnicity-blind policies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5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320" y="315698"/>
            <a:ext cx="8543925" cy="1325563"/>
          </a:xfrm>
        </p:spPr>
        <p:txBody>
          <a:bodyPr/>
          <a:lstStyle/>
          <a:p>
            <a:r>
              <a:rPr lang="en-US" dirty="0" smtClean="0"/>
              <a:t>Preference 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Rank candidates in order of preference – first, second, third…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Forces parties to seek support from supporters of other parties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Plurality version: alternative vote (instant runoff</a:t>
            </a:r>
            <a:r>
              <a:rPr lang="en-US" kern="0" dirty="0" smtClean="0"/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If one candidate gets a majority of first preferences, then wins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If not, then eliminate candidate with fewest and redistribute their second </a:t>
            </a:r>
            <a:r>
              <a:rPr lang="en-US" kern="0" dirty="0" smtClean="0"/>
              <a:t>preferences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 smtClean="0"/>
              <a:t>Requires that districts don’t have a majority of one group</a:t>
            </a:r>
            <a:endParaRPr lang="en-US" kern="0" dirty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Proportional version: single transferable vote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330" y="424637"/>
            <a:ext cx="288667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AUS_STV.gif (620×35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79" y="424637"/>
            <a:ext cx="4798219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ew_system_clip_image002_0007.jpg (684×281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22" y="3777438"/>
            <a:ext cx="5293519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achieve?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learning</a:t>
            </a:r>
          </a:p>
          <a:p>
            <a:r>
              <a:rPr lang="en-US" dirty="0" smtClean="0"/>
              <a:t>Fairness</a:t>
            </a:r>
          </a:p>
          <a:p>
            <a:r>
              <a:rPr lang="en-US" dirty="0" smtClean="0"/>
              <a:t>Mass not elite based</a:t>
            </a:r>
          </a:p>
          <a:p>
            <a:r>
              <a:rPr lang="en-US" dirty="0" smtClean="0"/>
              <a:t>Broad, multiethnic parties</a:t>
            </a:r>
          </a:p>
          <a:p>
            <a:r>
              <a:rPr lang="en-US" dirty="0" smtClean="0"/>
              <a:t>Centralism</a:t>
            </a:r>
          </a:p>
          <a:p>
            <a:r>
              <a:rPr lang="en-US" dirty="0" smtClean="0"/>
              <a:t>Arenas of bargaining =&gt; civility, cooperation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8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integrative 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empirical examples</a:t>
            </a:r>
          </a:p>
          <a:p>
            <a:pPr lvl="1"/>
            <a:r>
              <a:rPr lang="en-US" dirty="0" smtClean="0"/>
              <a:t>Papua New Guinea? Fiji?</a:t>
            </a:r>
          </a:p>
          <a:p>
            <a:r>
              <a:rPr lang="en-US" dirty="0" smtClean="0"/>
              <a:t>Will politicians respond to incentives</a:t>
            </a:r>
          </a:p>
          <a:p>
            <a:pPr lvl="1"/>
            <a:r>
              <a:rPr lang="en-US" dirty="0" smtClean="0"/>
              <a:t>Do they gain or lose by being moderate</a:t>
            </a:r>
          </a:p>
          <a:p>
            <a:r>
              <a:rPr lang="en-US" dirty="0" smtClean="0"/>
              <a:t>Will voters cross ethnic lines if advised by leaders</a:t>
            </a:r>
          </a:p>
          <a:p>
            <a:r>
              <a:rPr lang="en-US" dirty="0" smtClean="0"/>
              <a:t>Minorities excluded</a:t>
            </a:r>
          </a:p>
          <a:p>
            <a:pPr lvl="1"/>
            <a:r>
              <a:rPr lang="en-US" dirty="0" smtClean="0"/>
              <a:t>Will they accept being represented by others</a:t>
            </a:r>
          </a:p>
          <a:p>
            <a:r>
              <a:rPr lang="en-US" dirty="0" smtClean="0"/>
              <a:t>Does contact =&gt; understanding and trust?</a:t>
            </a:r>
          </a:p>
          <a:p>
            <a:r>
              <a:rPr lang="en-US" dirty="0" smtClean="0"/>
              <a:t>Assumes part of electorate moderate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1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might it work?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Party proliferation: as many as possible</a:t>
            </a:r>
          </a:p>
          <a:p>
            <a:r>
              <a:rPr lang="en-US" dirty="0" smtClean="0"/>
              <a:t>Heterogeneous districts: groups dispersed and intermingled</a:t>
            </a:r>
          </a:p>
          <a:p>
            <a:pPr lvl="1"/>
            <a:r>
              <a:rPr lang="en-US" dirty="0" smtClean="0"/>
              <a:t>Settler and immigrant societies</a:t>
            </a:r>
          </a:p>
          <a:p>
            <a:r>
              <a:rPr lang="en-US" dirty="0" smtClean="0"/>
              <a:t>Can’t have genocidal hatred</a:t>
            </a:r>
          </a:p>
          <a:p>
            <a:r>
              <a:rPr lang="en-US" dirty="0" smtClean="0"/>
              <a:t>Hard for illiterate</a:t>
            </a:r>
          </a:p>
          <a:p>
            <a:r>
              <a:rPr lang="en-US" dirty="0" smtClean="0"/>
              <a:t>Ethnic divisions mutable</a:t>
            </a:r>
          </a:p>
          <a:p>
            <a:r>
              <a:rPr lang="en-US" dirty="0" smtClean="0"/>
              <a:t>Groups internally fragmented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66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Consociationalism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Obstacles to conflict</a:t>
            </a:r>
          </a:p>
          <a:p>
            <a:pPr lvl="1"/>
            <a:r>
              <a:rPr lang="en-US" dirty="0" smtClean="0"/>
              <a:t>Good fences make good neighbors</a:t>
            </a:r>
          </a:p>
          <a:p>
            <a:r>
              <a:rPr lang="en-US" dirty="0" smtClean="0"/>
              <a:t>Everyone gets a piece of the pie</a:t>
            </a:r>
          </a:p>
          <a:p>
            <a:r>
              <a:rPr lang="en-US" dirty="0" smtClean="0"/>
              <a:t>Elites are key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Integrative/Centripetal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Incentives for cooperation</a:t>
            </a:r>
          </a:p>
          <a:p>
            <a:pPr lvl="1"/>
            <a:r>
              <a:rPr lang="en-US" dirty="0" smtClean="0"/>
              <a:t>We can all get along</a:t>
            </a:r>
          </a:p>
          <a:p>
            <a:r>
              <a:rPr lang="en-US" dirty="0" smtClean="0"/>
              <a:t>Everyone gets a fair opportunity</a:t>
            </a:r>
          </a:p>
          <a:p>
            <a:r>
              <a:rPr lang="en-US" dirty="0" smtClean="0"/>
              <a:t>Citizens are key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750038"/>
              </p:ext>
            </p:extLst>
          </p:nvPr>
        </p:nvGraphicFramePr>
        <p:xfrm>
          <a:off x="742950" y="990600"/>
          <a:ext cx="56959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1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Assimilation</a:t>
            </a:r>
          </a:p>
          <a:p>
            <a:pPr lvl="1"/>
            <a:r>
              <a:rPr lang="en-US" dirty="0" smtClean="0"/>
              <a:t>“Making Peasants into Frenchmen”</a:t>
            </a:r>
          </a:p>
          <a:p>
            <a:pPr lvl="1"/>
            <a:r>
              <a:rPr lang="en-US" dirty="0" smtClean="0"/>
              <a:t>Too illiberal for modern times</a:t>
            </a:r>
          </a:p>
          <a:p>
            <a:r>
              <a:rPr lang="en-US" dirty="0" smtClean="0"/>
              <a:t>Partition/secession</a:t>
            </a:r>
          </a:p>
          <a:p>
            <a:pPr lvl="1"/>
            <a:r>
              <a:rPr lang="en-US" dirty="0" smtClean="0"/>
              <a:t>Good fences make good neighbors</a:t>
            </a:r>
          </a:p>
          <a:p>
            <a:pPr lvl="1"/>
            <a:r>
              <a:rPr lang="en-US" dirty="0" smtClean="0"/>
              <a:t>But hard to draw correct boundaries</a:t>
            </a:r>
          </a:p>
          <a:p>
            <a:pPr lvl="1"/>
            <a:r>
              <a:rPr lang="en-US" dirty="0" smtClean="0"/>
              <a:t>Global norm against territorial changes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45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069" y="438150"/>
            <a:ext cx="3103364" cy="598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1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nation?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Psychological bond that joins people</a:t>
            </a:r>
          </a:p>
          <a:p>
            <a:r>
              <a:rPr lang="en-US" dirty="0" smtClean="0"/>
              <a:t>Self-identification based on shared ethnicity, language, culture, history, religion</a:t>
            </a:r>
          </a:p>
          <a:p>
            <a:r>
              <a:rPr lang="en-US" dirty="0" smtClean="0"/>
              <a:t>Imagined community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3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Can we design a constitution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countries choose the opposite of what they need</a:t>
            </a:r>
          </a:p>
          <a:p>
            <a:pPr lvl="1"/>
            <a:r>
              <a:rPr lang="en-US" dirty="0" smtClean="0"/>
              <a:t>Countries that need restrictions on executive power often choose powerful executives</a:t>
            </a:r>
          </a:p>
          <a:p>
            <a:pPr lvl="1"/>
            <a:r>
              <a:rPr lang="en-US" dirty="0" smtClean="0"/>
              <a:t>Countries that need representation of minority group get majoritarian institutions</a:t>
            </a:r>
          </a:p>
          <a:p>
            <a:r>
              <a:rPr lang="en-US" dirty="0" smtClean="0"/>
              <a:t>How to get a good solution adopted?</a:t>
            </a:r>
          </a:p>
          <a:p>
            <a:pPr lvl="1"/>
            <a:r>
              <a:rPr lang="en-US" dirty="0" smtClean="0"/>
              <a:t>External pressure and advice?</a:t>
            </a:r>
          </a:p>
          <a:p>
            <a:pPr lvl="1"/>
            <a:r>
              <a:rPr lang="en-US" dirty="0" smtClean="0"/>
              <a:t>Private drafting of constitution?</a:t>
            </a:r>
          </a:p>
          <a:p>
            <a:pPr lvl="1"/>
            <a:r>
              <a:rPr lang="en-US" dirty="0" smtClean="0"/>
              <a:t>Wise leaders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8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57212" y="1259235"/>
            <a:ext cx="61293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400" dirty="0" smtClean="0">
                <a:latin typeface="+mn-lt"/>
                <a:cs typeface="Times New Roman" panose="02020603050405020304" pitchFamily="18" charset="0"/>
              </a:rPr>
              <a:t>Few Nation-States</a:t>
            </a:r>
            <a:endParaRPr lang="en-US" sz="4400" dirty="0">
              <a:latin typeface="+mn-lt"/>
              <a:cs typeface="Times New Roman" panose="02020603050405020304" pitchFamily="18" charset="0"/>
            </a:endParaRPr>
          </a:p>
          <a:p>
            <a:pPr algn="ctr" eaLnBrk="1" hangingPunct="1"/>
            <a:endParaRPr lang="en-US" sz="2000" dirty="0"/>
          </a:p>
        </p:txBody>
      </p:sp>
      <p:graphicFrame>
        <p:nvGraphicFramePr>
          <p:cNvPr id="3" name="Group 5"/>
          <p:cNvGraphicFramePr>
            <a:graphicFrameLocks noGrp="1"/>
          </p:cNvGraphicFramePr>
          <p:nvPr/>
        </p:nvGraphicFramePr>
        <p:xfrm>
          <a:off x="495300" y="3429000"/>
          <a:ext cx="6253163" cy="2987604"/>
        </p:xfrm>
        <a:graphic>
          <a:graphicData uri="http://schemas.openxmlformats.org/drawingml/2006/table">
            <a:tbl>
              <a:tblPr/>
              <a:tblGrid>
                <a:gridCol w="4829175"/>
                <a:gridCol w="1423988"/>
              </a:tblGrid>
              <a:tr h="701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 of state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Percentage of all states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Nation-state: almost all citizens belong to one nation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ethnic group &gt; 90% of population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ethnic group between 71% and 89%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Largest ethnic group between 50% and 74%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Largest ethnic group &lt; 50% of population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4295" marR="74295" marT="45731" marB="4573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Nations arise in 19</a:t>
            </a:r>
            <a:r>
              <a:rPr lang="en-US" baseline="30000" dirty="0" smtClean="0"/>
              <a:t>th</a:t>
            </a:r>
            <a:r>
              <a:rPr lang="en-US" dirty="0" smtClean="0"/>
              <a:t> c.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dirty="0" smtClean="0"/>
              <a:t>Before people don’t feel themselves to be part of nation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/>
              <a:t>Limited horizons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/>
              <a:t>Lack of national language and culture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/>
              <a:t>Society split vertically (upper versus lower classes)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600" dirty="0" smtClean="0"/>
              <a:t>Demands of industrial revolution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Mobile labor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Education and literacy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600" dirty="0" smtClean="0"/>
              <a:t>Creation of common culture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Print capitalism is key</a:t>
            </a: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600" dirty="0" smtClean="0"/>
              <a:t>Bottom Line: “Making Peasants into Frenchmen”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1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Invented traditions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dirty="0" smtClean="0"/>
              <a:t>Nationalists often borrow or adapt tradition and pass them off as age-old customs of entire group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Scottish kilt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/>
              <a:t>Chinese traditional medicine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Japanese martial arts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/>
              <a:t>Hungarians named Attila</a:t>
            </a:r>
            <a:endParaRPr lang="en-US" sz="24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dirty="0" smtClean="0"/>
              <a:t>Establish social cohesion through common history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5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nationalist conflict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Nationalism = belief that nation should have its own state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If other nation living in your state, they must leave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If part of your nation living in other state, they must join you</a:t>
            </a:r>
            <a:endParaRPr lang="en-US" sz="32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Hard to compromise: all or nothing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Portray opposition as threat to state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They are traitors – allied with people from other countries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They want to change boundaries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Danger of “Nationalizing policies”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national language or religion have special privileges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0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and </a:t>
            </a:r>
            <a:r>
              <a:rPr lang="cs-CZ" dirty="0" err="1" smtClean="0"/>
              <a:t>democracy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/>
              <a:t>Can democratization cause ethnic conflict?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800" dirty="0"/>
              <a:t>Elections are conflict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800" dirty="0"/>
              <a:t>Nationalism effective in mobilizing masses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800" dirty="0"/>
              <a:t>Who controls flow of information?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/>
              <a:t>Democratizing states most conflict prone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68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Market-dominant minorities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Minority that controls large percentage of country’s resources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Chinese in the </a:t>
            </a:r>
            <a:r>
              <a:rPr lang="en-US" sz="2800" dirty="0" smtClean="0"/>
              <a:t>Philippines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Lebanese in Sierra Leone</a:t>
            </a:r>
            <a:endParaRPr lang="en-US" sz="28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/>
              <a:t>When introduce democracy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small minority has economic but not political power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 smtClean="0"/>
              <a:t>large majority has political but not economic power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23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1016</Words>
  <Application>Microsoft Office PowerPoint</Application>
  <PresentationFormat>A4 Paper (210x297 mm)</PresentationFormat>
  <Paragraphs>207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Motiv Office</vt:lpstr>
      <vt:lpstr>Institutions for divided societies</vt:lpstr>
      <vt:lpstr>Nationalism and ethnicity</vt:lpstr>
      <vt:lpstr>What is a nation?</vt:lpstr>
      <vt:lpstr>PowerPoint Presentation</vt:lpstr>
      <vt:lpstr>Nations arise in 19th c.</vt:lpstr>
      <vt:lpstr>Invented traditions</vt:lpstr>
      <vt:lpstr>Dangers of nationalist conflict</vt:lpstr>
      <vt:lpstr>Ethnic conflict and democracy</vt:lpstr>
      <vt:lpstr>Market-dominant minorities</vt:lpstr>
      <vt:lpstr>PowerPoint Presentation</vt:lpstr>
      <vt:lpstr>Institutional solutions to ethnic conflict</vt:lpstr>
      <vt:lpstr>Worries about majoritarian rule for divided societies</vt:lpstr>
      <vt:lpstr>Consociational solution</vt:lpstr>
      <vt:lpstr>Consociational institutions</vt:lpstr>
      <vt:lpstr>Problems with consociationalism</vt:lpstr>
      <vt:lpstr>Where can consociationalism work?</vt:lpstr>
      <vt:lpstr>PowerPoint Presentation</vt:lpstr>
      <vt:lpstr>Successful cases?</vt:lpstr>
      <vt:lpstr>Centripetal/integrative approach</vt:lpstr>
      <vt:lpstr>Integrative institutions</vt:lpstr>
      <vt:lpstr>Preference voting</vt:lpstr>
      <vt:lpstr>PowerPoint Presentation</vt:lpstr>
      <vt:lpstr>What does it achieve?</vt:lpstr>
      <vt:lpstr>Problems with integrative approach</vt:lpstr>
      <vt:lpstr>Where might it work?</vt:lpstr>
      <vt:lpstr>Comparison</vt:lpstr>
      <vt:lpstr>PowerPoint Presentation</vt:lpstr>
      <vt:lpstr>Other options</vt:lpstr>
      <vt:lpstr>PowerPoint Presentation</vt:lpstr>
      <vt:lpstr>Can we design a constitution?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Institutions for divided societies</dc:title>
  <dc:creator>Andrew Roberts</dc:creator>
  <cp:lastModifiedBy>Andrew Roberts</cp:lastModifiedBy>
  <cp:revision>18</cp:revision>
  <cp:lastPrinted>2015-12-08T16:30:56Z</cp:lastPrinted>
  <dcterms:created xsi:type="dcterms:W3CDTF">2013-11-29T10:56:52Z</dcterms:created>
  <dcterms:modified xsi:type="dcterms:W3CDTF">2015-12-11T10:55:50Z</dcterms:modified>
</cp:coreProperties>
</file>