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  <p:sldMasterId id="2147483948" r:id="rId21"/>
    <p:sldMasterId id="2147483960" r:id="rId22"/>
  </p:sldMasterIdLst>
  <p:sldIdLst>
    <p:sldId id="256" r:id="rId23"/>
    <p:sldId id="259" r:id="rId24"/>
    <p:sldId id="260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7806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9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7582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775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44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291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608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251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822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272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5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1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057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5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629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616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2929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91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173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714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606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359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1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7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1239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36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498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116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319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1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838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990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3552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6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4541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42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0437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043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009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578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74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971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5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8531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913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3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23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297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233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0659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337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618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920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042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7496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18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542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1404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822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506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8327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7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0617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17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309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10.12.2015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06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12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26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05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558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10.12.2015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Logistická regrese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3.12.2015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</a:t>
            </a:r>
            <a:r>
              <a:rPr lang="cs-CZ" baseline="30000" dirty="0" smtClean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 </a:t>
            </a:r>
            <a:r>
              <a:rPr lang="sk-SK" dirty="0" err="1" smtClean="0"/>
              <a:t>lineární</a:t>
            </a:r>
            <a:r>
              <a:rPr lang="sk-SK" dirty="0" smtClean="0"/>
              <a:t> </a:t>
            </a:r>
            <a:r>
              <a:rPr lang="sk-SK" dirty="0" err="1" smtClean="0"/>
              <a:t>regresi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závislé proměnné je </a:t>
            </a:r>
            <a:r>
              <a:rPr lang="sk-SK" dirty="0" err="1" smtClean="0"/>
              <a:t>vysvětlen</a:t>
            </a:r>
            <a:r>
              <a:rPr lang="sk-SK" dirty="0" smtClean="0"/>
              <a:t> pomocí modelu</a:t>
            </a:r>
          </a:p>
          <a:p>
            <a:endParaRPr lang="sk-SK" dirty="0"/>
          </a:p>
          <a:p>
            <a:r>
              <a:rPr lang="sk-SK" dirty="0" smtClean="0"/>
              <a:t>V logistické </a:t>
            </a:r>
            <a:r>
              <a:rPr lang="sk-SK" dirty="0" err="1" smtClean="0"/>
              <a:t>regresi</a:t>
            </a:r>
            <a:r>
              <a:rPr lang="sk-SK" dirty="0" smtClean="0"/>
              <a:t> se R</a:t>
            </a:r>
            <a:r>
              <a:rPr lang="sk-SK" baseline="30000" dirty="0" smtClean="0"/>
              <a:t>2</a:t>
            </a:r>
            <a:r>
              <a:rPr lang="sk-SK" dirty="0" smtClean="0"/>
              <a:t> interpretuje </a:t>
            </a:r>
            <a:r>
              <a:rPr lang="sk-SK" dirty="0" err="1" smtClean="0"/>
              <a:t>podobně</a:t>
            </a:r>
            <a:r>
              <a:rPr lang="sk-SK" dirty="0" smtClean="0"/>
              <a:t>, ale nejde o ekvivalent</a:t>
            </a:r>
          </a:p>
          <a:p>
            <a:endParaRPr lang="sk-SK" dirty="0"/>
          </a:p>
          <a:p>
            <a:r>
              <a:rPr lang="sk-SK" dirty="0" smtClean="0"/>
              <a:t>Více variant, SPSS produkuje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Nagelkerke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Mnozí</a:t>
            </a:r>
            <a:r>
              <a:rPr lang="sk-SK" dirty="0" smtClean="0"/>
              <a:t> </a:t>
            </a:r>
            <a:r>
              <a:rPr lang="sk-SK" dirty="0" err="1" smtClean="0"/>
              <a:t>autoři</a:t>
            </a:r>
            <a:r>
              <a:rPr lang="sk-SK" dirty="0" smtClean="0"/>
              <a:t> </a:t>
            </a:r>
            <a:r>
              <a:rPr lang="sk-SK" dirty="0" err="1" smtClean="0"/>
              <a:t>výpovědní</a:t>
            </a:r>
            <a:r>
              <a:rPr lang="sk-SK" dirty="0" smtClean="0"/>
              <a:t> hodnotu R</a:t>
            </a:r>
            <a:r>
              <a:rPr lang="sk-SK" baseline="30000" dirty="0" smtClean="0"/>
              <a:t>2</a:t>
            </a:r>
            <a:r>
              <a:rPr lang="sk-SK" dirty="0" smtClean="0"/>
              <a:t> v logistické </a:t>
            </a:r>
            <a:r>
              <a:rPr lang="sk-SK" dirty="0" err="1" smtClean="0"/>
              <a:t>regresi</a:t>
            </a:r>
            <a:r>
              <a:rPr lang="sk-SK" dirty="0" smtClean="0"/>
              <a:t> </a:t>
            </a:r>
            <a:r>
              <a:rPr lang="sk-SK" dirty="0" err="1" smtClean="0"/>
              <a:t>zpochybňují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3260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Wald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Ukazuje, zda je koeficient </a:t>
            </a:r>
            <a:r>
              <a:rPr lang="sk-SK" dirty="0" err="1" smtClean="0"/>
              <a:t>prediktoru</a:t>
            </a:r>
            <a:r>
              <a:rPr lang="sk-SK" dirty="0" smtClean="0"/>
              <a:t> (</a:t>
            </a:r>
            <a:r>
              <a:rPr lang="sk-SK" i="1" dirty="0" smtClean="0"/>
              <a:t>b</a:t>
            </a:r>
            <a:r>
              <a:rPr lang="sk-SK" dirty="0" smtClean="0"/>
              <a:t>)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</a:t>
            </a:r>
            <a:r>
              <a:rPr lang="sk-SK" dirty="0" smtClean="0">
                <a:sym typeface="Wingdings" panose="05000000000000000000" pitchFamily="2" charset="2"/>
              </a:rPr>
              <a:t> v </a:t>
            </a:r>
            <a:r>
              <a:rPr lang="sk-SK" dirty="0" err="1" smtClean="0">
                <a:sym typeface="Wingdings" panose="05000000000000000000" pitchFamily="2" charset="2"/>
              </a:rPr>
              <a:t>takovém</a:t>
            </a:r>
            <a:r>
              <a:rPr lang="sk-SK" dirty="0" smtClean="0">
                <a:sym typeface="Wingdings" panose="05000000000000000000" pitchFamily="2" charset="2"/>
              </a:rPr>
              <a:t> případě </a:t>
            </a:r>
            <a:r>
              <a:rPr lang="sk-SK" dirty="0" err="1" smtClean="0">
                <a:sym typeface="Wingdings" panose="05000000000000000000" pitchFamily="2" charset="2"/>
              </a:rPr>
              <a:t>signifikantně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přispívá</a:t>
            </a:r>
            <a:r>
              <a:rPr lang="sk-SK" dirty="0" smtClean="0">
                <a:sym typeface="Wingdings" panose="05000000000000000000" pitchFamily="2" charset="2"/>
              </a:rPr>
              <a:t> k </a:t>
            </a:r>
            <a:r>
              <a:rPr lang="sk-SK" dirty="0" err="1" smtClean="0">
                <a:sym typeface="Wingdings" panose="05000000000000000000" pitchFamily="2" charset="2"/>
              </a:rPr>
              <a:t>predikci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 smtClean="0">
                <a:sym typeface="Wingdings" panose="05000000000000000000" pitchFamily="2" charset="2"/>
              </a:rPr>
              <a:t>Počítá</a:t>
            </a:r>
            <a:r>
              <a:rPr lang="sk-SK" dirty="0" smtClean="0">
                <a:sym typeface="Wingdings" panose="05000000000000000000" pitchFamily="2" charset="2"/>
              </a:rPr>
              <a:t> se jako </a:t>
            </a:r>
            <a:r>
              <a:rPr lang="sk-SK" dirty="0" err="1" smtClean="0">
                <a:sym typeface="Wingdings" panose="05000000000000000000" pitchFamily="2" charset="2"/>
              </a:rPr>
              <a:t>podíl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regresního</a:t>
            </a:r>
            <a:r>
              <a:rPr lang="sk-SK" dirty="0" smtClean="0">
                <a:sym typeface="Wingdings" panose="05000000000000000000" pitchFamily="2" charset="2"/>
              </a:rPr>
              <a:t> koeficientu (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) a jeho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Při vysokých 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 má jejich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chyba </a:t>
            </a:r>
            <a:r>
              <a:rPr lang="sk-SK" dirty="0" err="1" smtClean="0">
                <a:sym typeface="Wingdings" panose="05000000000000000000" pitchFamily="2" charset="2"/>
              </a:rPr>
              <a:t>tendenci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uměle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růst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Wald</a:t>
            </a:r>
            <a:r>
              <a:rPr lang="sk-SK" dirty="0" smtClean="0">
                <a:sym typeface="Wingdings" panose="05000000000000000000" pitchFamily="2" charset="2"/>
              </a:rPr>
              <a:t> může bez </a:t>
            </a:r>
            <a:r>
              <a:rPr lang="sk-SK" dirty="0" err="1" smtClean="0">
                <a:sym typeface="Wingdings" panose="05000000000000000000" pitchFamily="2" charset="2"/>
              </a:rPr>
              <a:t>věcného</a:t>
            </a:r>
            <a:r>
              <a:rPr lang="sk-SK" dirty="0" smtClean="0">
                <a:sym typeface="Wingdings" panose="05000000000000000000" pitchFamily="2" charset="2"/>
              </a:rPr>
              <a:t> základu ukázat </a:t>
            </a:r>
            <a:r>
              <a:rPr lang="sk-SK" dirty="0" err="1" smtClean="0">
                <a:sym typeface="Wingdings" panose="05000000000000000000" pitchFamily="2" charset="2"/>
              </a:rPr>
              <a:t>nesignifikantní</a:t>
            </a:r>
            <a:r>
              <a:rPr lang="sk-SK" dirty="0" smtClean="0">
                <a:sym typeface="Wingdings" panose="05000000000000000000" pitchFamily="2" charset="2"/>
              </a:rPr>
              <a:t> zjištění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9128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Odds</a:t>
            </a:r>
            <a:r>
              <a:rPr lang="cs-CZ" dirty="0" smtClean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Ukazatel</a:t>
            </a:r>
            <a:r>
              <a:rPr lang="sk-SK" dirty="0" smtClean="0">
                <a:sym typeface="Wingdings" panose="05000000000000000000" pitchFamily="2" charset="2"/>
              </a:rPr>
              <a:t> efektu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Ukazuje, jak se </a:t>
            </a:r>
            <a:r>
              <a:rPr lang="sk-SK" dirty="0" err="1" smtClean="0">
                <a:sym typeface="Wingdings" panose="05000000000000000000" pitchFamily="2" charset="2"/>
              </a:rPr>
              <a:t>se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změnou</a:t>
            </a:r>
            <a:r>
              <a:rPr lang="sk-SK" dirty="0" smtClean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 smtClean="0">
                <a:sym typeface="Wingdings" panose="05000000000000000000" pitchFamily="2" charset="2"/>
              </a:rPr>
              <a:t>mění</a:t>
            </a:r>
            <a:r>
              <a:rPr lang="sk-SK" dirty="0" smtClean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Hodnoty nad 1 </a:t>
            </a:r>
            <a:r>
              <a:rPr lang="sk-SK" dirty="0" err="1" smtClean="0">
                <a:sym typeface="Wingdings" panose="05000000000000000000" pitchFamily="2" charset="2"/>
              </a:rPr>
              <a:t>znamenají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nárůst</a:t>
            </a:r>
            <a:r>
              <a:rPr lang="sk-SK" dirty="0" smtClean="0">
                <a:sym typeface="Wingdings" panose="05000000000000000000" pitchFamily="2" charset="2"/>
              </a:rPr>
              <a:t> šancí, hodnoty pod 1 pokles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r>
              <a:rPr lang="sk-SK" dirty="0" smtClean="0">
                <a:sym typeface="Wingdings" panose="05000000000000000000" pitchFamily="2" charset="2"/>
              </a:rPr>
              <a:t>Ve výstupu </a:t>
            </a:r>
            <a:r>
              <a:rPr lang="sk-SK" dirty="0">
                <a:sym typeface="Wingdings" panose="05000000000000000000" pitchFamily="2" charset="2"/>
              </a:rPr>
              <a:t>SPSS </a:t>
            </a:r>
            <a:r>
              <a:rPr lang="sk-SK" dirty="0" err="1" smtClean="0">
                <a:sym typeface="Wingdings" panose="05000000000000000000" pitchFamily="2" charset="2"/>
              </a:rPr>
              <a:t>zapisováno</a:t>
            </a:r>
            <a:r>
              <a:rPr lang="sk-SK" dirty="0" smtClean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123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5183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Nedostatek</a:t>
            </a:r>
            <a:r>
              <a:rPr lang="sk-SK" dirty="0" smtClean="0">
                <a:sym typeface="Wingdings" panose="05000000000000000000" pitchFamily="2" charset="2"/>
              </a:rPr>
              <a:t> informací od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Neexistují</a:t>
            </a:r>
            <a:r>
              <a:rPr lang="sk-SK" dirty="0" smtClean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„</a:t>
            </a:r>
            <a:r>
              <a:rPr lang="sk-SK" dirty="0" err="1" smtClean="0">
                <a:sym typeface="Wingdings" panose="05000000000000000000" pitchFamily="2" charset="2"/>
              </a:rPr>
              <a:t>Prázdná</a:t>
            </a:r>
            <a:r>
              <a:rPr lang="sk-SK" dirty="0" smtClean="0">
                <a:sym typeface="Wingdings" panose="05000000000000000000" pitchFamily="2" charset="2"/>
              </a:rPr>
              <a:t> místa“ v </a:t>
            </a:r>
            <a:r>
              <a:rPr lang="sk-SK" dirty="0" err="1" smtClean="0">
                <a:sym typeface="Wingdings" panose="05000000000000000000" pitchFamily="2" charset="2"/>
              </a:rPr>
              <a:t>kombinaci</a:t>
            </a:r>
            <a:r>
              <a:rPr lang="sk-SK" dirty="0" smtClean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Kompletní </a:t>
            </a:r>
            <a:r>
              <a:rPr lang="sk-SK" dirty="0" err="1" smtClean="0">
                <a:sym typeface="Wingdings" panose="05000000000000000000" pitchFamily="2" charset="2"/>
              </a:rPr>
              <a:t>oddělení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Zdánlivý</a:t>
            </a:r>
            <a:r>
              <a:rPr lang="sk-SK" dirty="0" smtClean="0">
                <a:sym typeface="Wingdings" panose="05000000000000000000" pitchFamily="2" charset="2"/>
              </a:rPr>
              <a:t> paradox - </a:t>
            </a:r>
            <a:r>
              <a:rPr lang="sk-SK" dirty="0" err="1" smtClean="0">
                <a:sym typeface="Wingdings" panose="05000000000000000000" pitchFamily="2" charset="2"/>
              </a:rPr>
              <a:t>nastává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když</a:t>
            </a:r>
            <a:r>
              <a:rPr lang="sk-SK" dirty="0" smtClean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5120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74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2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Měření efektu </a:t>
            </a:r>
            <a:r>
              <a:rPr lang="sk-SK" dirty="0" err="1" smtClean="0">
                <a:sym typeface="Wingdings" panose="05000000000000000000" pitchFamily="2" charset="2"/>
              </a:rPr>
              <a:t>léčebného</a:t>
            </a:r>
            <a:r>
              <a:rPr lang="sk-SK" dirty="0" smtClean="0">
                <a:sym typeface="Wingdings" panose="05000000000000000000" pitchFamily="2" charset="2"/>
              </a:rPr>
              <a:t> zákroku na </a:t>
            </a:r>
            <a:r>
              <a:rPr lang="sk-SK" dirty="0" err="1" smtClean="0">
                <a:sym typeface="Wingdings" panose="05000000000000000000" pitchFamily="2" charset="2"/>
              </a:rPr>
              <a:t>úspěšné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vyléčení</a:t>
            </a:r>
            <a:r>
              <a:rPr lang="sk-SK" dirty="0" smtClean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Binární</a:t>
            </a:r>
            <a:r>
              <a:rPr lang="sk-SK" dirty="0" smtClean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Vyléčený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nevyléčený</a:t>
            </a:r>
            <a:r>
              <a:rPr lang="sk-SK" dirty="0" smtClean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Zákrok – realizovaný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nerealizovaný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Trvání</a:t>
            </a:r>
            <a:r>
              <a:rPr lang="sk-SK" dirty="0" smtClean="0">
                <a:sym typeface="Wingdings" panose="05000000000000000000" pitchFamily="2" charset="2"/>
              </a:rPr>
              <a:t> nemoci ve </a:t>
            </a:r>
            <a:r>
              <a:rPr lang="sk-SK" dirty="0" err="1" smtClean="0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757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Doporučené možnosti v </a:t>
            </a:r>
            <a:r>
              <a:rPr lang="sk-SK" i="1" dirty="0" err="1" smtClean="0">
                <a:sym typeface="Wingdings" panose="05000000000000000000" pitchFamily="2" charset="2"/>
              </a:rPr>
              <a:t>Options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i="1" dirty="0" err="1" smtClean="0">
                <a:sym typeface="Wingdings" panose="05000000000000000000" pitchFamily="2" charset="2"/>
              </a:rPr>
              <a:t>Save</a:t>
            </a:r>
            <a:r>
              <a:rPr lang="sk-SK" dirty="0" smtClean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Enter</a:t>
            </a:r>
            <a:r>
              <a:rPr lang="sk-SK" dirty="0" smtClean="0">
                <a:sym typeface="Wingdings" panose="05000000000000000000" pitchFamily="2" charset="2"/>
              </a:rPr>
              <a:t> – všechny proměnné </a:t>
            </a:r>
            <a:r>
              <a:rPr lang="sk-SK" dirty="0" err="1" smtClean="0">
                <a:sym typeface="Wingdings" panose="05000000000000000000" pitchFamily="2" charset="2"/>
              </a:rPr>
              <a:t>vstoupí</a:t>
            </a:r>
            <a:r>
              <a:rPr lang="sk-SK" dirty="0" smtClean="0">
                <a:sym typeface="Wingdings" panose="05000000000000000000" pitchFamily="2" charset="2"/>
              </a:rPr>
              <a:t> do modelu </a:t>
            </a:r>
            <a:r>
              <a:rPr lang="sk-SK" dirty="0" err="1" smtClean="0">
                <a:sym typeface="Wingdings" panose="05000000000000000000" pitchFamily="2" charset="2"/>
              </a:rPr>
              <a:t>okamžitě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Backward</a:t>
            </a:r>
            <a:r>
              <a:rPr lang="sk-SK" dirty="0" smtClean="0">
                <a:sym typeface="Wingdings" panose="05000000000000000000" pitchFamily="2" charset="2"/>
              </a:rPr>
              <a:t> – postupné </a:t>
            </a:r>
            <a:r>
              <a:rPr lang="sk-SK" dirty="0" err="1" smtClean="0">
                <a:sym typeface="Wingdings" panose="05000000000000000000" pitchFamily="2" charset="2"/>
              </a:rPr>
              <a:t>vkládání</a:t>
            </a:r>
            <a:r>
              <a:rPr lang="sk-SK" dirty="0" smtClean="0">
                <a:sym typeface="Wingdings" panose="05000000000000000000" pitchFamily="2" charset="2"/>
              </a:rPr>
              <a:t> / </a:t>
            </a:r>
            <a:r>
              <a:rPr lang="sk-SK" dirty="0" err="1" smtClean="0">
                <a:sym typeface="Wingdings" panose="05000000000000000000" pitchFamily="2" charset="2"/>
              </a:rPr>
              <a:t>ubírání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Závisí od </a:t>
            </a:r>
            <a:r>
              <a:rPr lang="sk-SK" dirty="0" err="1" smtClean="0">
                <a:sym typeface="Wingdings" panose="05000000000000000000" pitchFamily="2" charset="2"/>
              </a:rPr>
              <a:t>cílů</a:t>
            </a:r>
            <a:r>
              <a:rPr lang="sk-SK" dirty="0" smtClean="0">
                <a:sym typeface="Wingdings" panose="05000000000000000000" pitchFamily="2" charset="2"/>
              </a:rPr>
              <a:t> práce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743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- </a:t>
            </a:r>
            <a:r>
              <a:rPr lang="sk-SK" dirty="0" err="1" smtClean="0">
                <a:sym typeface="Wingdings" panose="05000000000000000000" pitchFamily="2" charset="2"/>
              </a:rPr>
              <a:t>Cured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– </a:t>
            </a:r>
            <a:r>
              <a:rPr lang="sk-SK" dirty="0" err="1" smtClean="0">
                <a:sym typeface="Wingdings" panose="05000000000000000000" pitchFamily="2" charset="2"/>
              </a:rPr>
              <a:t>Intervention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Duration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Metoda – </a:t>
            </a:r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LR (</a:t>
            </a:r>
            <a:r>
              <a:rPr lang="sk-SK" dirty="0" err="1" smtClean="0">
                <a:sym typeface="Wingdings" panose="05000000000000000000" pitchFamily="2" charset="2"/>
              </a:rPr>
              <a:t>nejdřív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vytvoří</a:t>
            </a:r>
            <a:r>
              <a:rPr lang="sk-SK" dirty="0" smtClean="0">
                <a:sym typeface="Wingdings" panose="05000000000000000000" pitchFamily="2" charset="2"/>
              </a:rPr>
              <a:t> model pouze s </a:t>
            </a:r>
            <a:r>
              <a:rPr lang="sk-SK" dirty="0" err="1" smtClean="0">
                <a:sym typeface="Wingdings" panose="05000000000000000000" pitchFamily="2" charset="2"/>
              </a:rPr>
              <a:t>konstantou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dirty="0" err="1" smtClean="0">
                <a:sym typeface="Wingdings" panose="05000000000000000000" pitchFamily="2" charset="2"/>
              </a:rPr>
              <a:t>následně</a:t>
            </a:r>
            <a:r>
              <a:rPr lang="sk-SK" dirty="0" smtClean="0">
                <a:sym typeface="Wingdings" panose="05000000000000000000" pitchFamily="2" charset="2"/>
              </a:rPr>
              <a:t> bude </a:t>
            </a:r>
            <a:r>
              <a:rPr lang="sk-SK" dirty="0" err="1" smtClean="0">
                <a:sym typeface="Wingdings" panose="05000000000000000000" pitchFamily="2" charset="2"/>
              </a:rPr>
              <a:t>přidávat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prediktory</a:t>
            </a:r>
            <a:r>
              <a:rPr lang="sk-SK" dirty="0" smtClean="0">
                <a:sym typeface="Wingdings" panose="05000000000000000000" pitchFamily="2" charset="2"/>
              </a:rPr>
              <a:t> v případě, že jsou </a:t>
            </a:r>
            <a:r>
              <a:rPr lang="sk-SK" dirty="0" err="1" smtClean="0">
                <a:sym typeface="Wingdings" panose="05000000000000000000" pitchFamily="2" charset="2"/>
              </a:rPr>
              <a:t>přínosné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47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Technika, pomocí které se zjišťuje vliv nezávislých proměnných na závislou proměnnou</a:t>
            </a:r>
          </a:p>
          <a:p>
            <a:endParaRPr lang="cs-CZ" dirty="0" smtClean="0"/>
          </a:p>
          <a:p>
            <a:r>
              <a:rPr lang="cs-CZ" dirty="0" smtClean="0"/>
              <a:t>Využívá se v jiných případech než lineární regrese</a:t>
            </a:r>
          </a:p>
          <a:p>
            <a:endParaRPr lang="cs-CZ" dirty="0" smtClean="0"/>
          </a:p>
          <a:p>
            <a:r>
              <a:rPr lang="cs-CZ" dirty="0" smtClean="0"/>
              <a:t>Rozdíl je v závislé proměnné:</a:t>
            </a:r>
          </a:p>
          <a:p>
            <a:pPr lvl="1"/>
            <a:r>
              <a:rPr lang="cs-CZ" dirty="0" smtClean="0"/>
              <a:t>Lineární – kardinální (anebo dlouhá ordinální)</a:t>
            </a:r>
          </a:p>
          <a:p>
            <a:pPr lvl="1"/>
            <a:r>
              <a:rPr lang="cs-CZ" dirty="0" smtClean="0"/>
              <a:t>Logistická – binární (0/1), krátká kategorická (0/1/2/3)</a:t>
            </a:r>
          </a:p>
          <a:p>
            <a:endParaRPr lang="cs-CZ" dirty="0" smtClean="0"/>
          </a:p>
          <a:p>
            <a:r>
              <a:rPr lang="cs-CZ" dirty="0" smtClean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xmlns="" val="3685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13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 smtClean="0"/>
              <a:t>Jako první je </a:t>
            </a:r>
            <a:r>
              <a:rPr lang="sk-SK" dirty="0" err="1" smtClean="0"/>
              <a:t>popsaný</a:t>
            </a:r>
            <a:r>
              <a:rPr lang="sk-SK" dirty="0" smtClean="0"/>
              <a:t> model pouze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Uvedený je </a:t>
            </a:r>
            <a:r>
              <a:rPr lang="sk-SK" dirty="0" err="1" smtClean="0"/>
              <a:t>log-likelihood</a:t>
            </a:r>
            <a:r>
              <a:rPr lang="sk-SK" dirty="0" smtClean="0"/>
              <a:t> (154.08) – </a:t>
            </a:r>
            <a:r>
              <a:rPr lang="sk-SK" dirty="0" err="1" smtClean="0"/>
              <a:t>udává</a:t>
            </a:r>
            <a:r>
              <a:rPr lang="sk-SK" dirty="0" smtClean="0"/>
              <a:t> se v </a:t>
            </a:r>
            <a:r>
              <a:rPr lang="sk-SK" dirty="0" err="1" smtClean="0"/>
              <a:t>podobě</a:t>
            </a:r>
            <a:r>
              <a:rPr lang="sk-SK" dirty="0" smtClean="0"/>
              <a:t> -2 LL, </a:t>
            </a:r>
            <a:r>
              <a:rPr lang="sk-SK" dirty="0" err="1" smtClean="0"/>
              <a:t>což</a:t>
            </a:r>
            <a:r>
              <a:rPr lang="sk-SK" dirty="0" smtClean="0"/>
              <a:t> umožňuje </a:t>
            </a:r>
            <a:r>
              <a:rPr lang="sk-SK" dirty="0" err="1" smtClean="0"/>
              <a:t>posoudit</a:t>
            </a:r>
            <a:r>
              <a:rPr lang="sk-SK" dirty="0" smtClean="0"/>
              <a:t> </a:t>
            </a:r>
            <a:r>
              <a:rPr lang="sk-SK" dirty="0" err="1" smtClean="0"/>
              <a:t>signifikantnost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Klasifikační </a:t>
            </a:r>
            <a:r>
              <a:rPr lang="sk-SK" dirty="0" err="1" smtClean="0"/>
              <a:t>tabulka</a:t>
            </a:r>
            <a:endParaRPr lang="sk-SK" dirty="0" smtClean="0"/>
          </a:p>
          <a:p>
            <a:pPr lvl="1"/>
            <a:r>
              <a:rPr lang="sk-SK" dirty="0" smtClean="0"/>
              <a:t>SPSS se při odhadu výstupu závislé proměnné </a:t>
            </a:r>
            <a:r>
              <a:rPr lang="sk-SK" dirty="0" err="1" smtClean="0"/>
              <a:t>přikloní</a:t>
            </a:r>
            <a:r>
              <a:rPr lang="sk-SK" dirty="0" smtClean="0"/>
              <a:t> k možnosti s vyšším počtem zastoupení (</a:t>
            </a:r>
            <a:r>
              <a:rPr lang="sk-SK" dirty="0" err="1" smtClean="0"/>
              <a:t>Cured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Jde o </a:t>
            </a:r>
            <a:r>
              <a:rPr lang="sk-SK" dirty="0" err="1" smtClean="0"/>
              <a:t>nejlepší</a:t>
            </a:r>
            <a:r>
              <a:rPr lang="sk-SK" dirty="0" smtClean="0"/>
              <a:t> možný odhad, </a:t>
            </a:r>
            <a:r>
              <a:rPr lang="sk-SK" dirty="0" err="1" smtClean="0"/>
              <a:t>protože</a:t>
            </a:r>
            <a:r>
              <a:rPr lang="sk-SK" dirty="0" smtClean="0"/>
              <a:t> jiná data nemá</a:t>
            </a:r>
          </a:p>
          <a:p>
            <a:pPr lvl="1"/>
            <a:r>
              <a:rPr lang="sk-SK" dirty="0" err="1" smtClean="0"/>
              <a:t>Správně</a:t>
            </a:r>
            <a:r>
              <a:rPr lang="sk-SK" dirty="0" smtClean="0"/>
              <a:t> tak </a:t>
            </a:r>
            <a:r>
              <a:rPr lang="sk-SK" dirty="0" err="1" smtClean="0"/>
              <a:t>zařadí</a:t>
            </a:r>
            <a:r>
              <a:rPr lang="sk-SK" dirty="0" smtClean="0"/>
              <a:t> 57,5 </a:t>
            </a:r>
            <a:r>
              <a:rPr lang="sk-SK" dirty="0" err="1" smtClean="0"/>
              <a:t>procent</a:t>
            </a:r>
            <a:r>
              <a:rPr lang="sk-SK" dirty="0" smtClean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3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Následuje </a:t>
            </a:r>
            <a:r>
              <a:rPr lang="sk-SK" dirty="0" err="1" smtClean="0"/>
              <a:t>sumarizace</a:t>
            </a:r>
            <a:r>
              <a:rPr lang="sk-SK" dirty="0" smtClean="0"/>
              <a:t> modelu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Podstatnější</a:t>
            </a:r>
            <a:r>
              <a:rPr lang="sk-SK" dirty="0" smtClean="0"/>
              <a:t> je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zatím</a:t>
            </a:r>
            <a:r>
              <a:rPr lang="sk-SK" dirty="0" smtClean="0"/>
              <a:t> nevložených proměnných</a:t>
            </a:r>
          </a:p>
          <a:p>
            <a:pPr lvl="1"/>
            <a:r>
              <a:rPr lang="sk-SK" dirty="0" err="1" smtClean="0"/>
              <a:t>Signifikantní</a:t>
            </a:r>
            <a:r>
              <a:rPr lang="sk-SK" dirty="0" smtClean="0"/>
              <a:t> hodnota na konci (</a:t>
            </a:r>
            <a:r>
              <a:rPr lang="sk-SK" dirty="0" err="1" smtClean="0"/>
              <a:t>Score</a:t>
            </a:r>
            <a:r>
              <a:rPr lang="sk-SK" dirty="0" smtClean="0"/>
              <a:t> 9.773, </a:t>
            </a:r>
            <a:r>
              <a:rPr lang="sk-SK" dirty="0" err="1" smtClean="0"/>
              <a:t>sig</a:t>
            </a:r>
            <a:r>
              <a:rPr lang="sk-SK" dirty="0" smtClean="0"/>
              <a:t>. ,008) ukazuje, že vložení jedné nebo více těchto proměnných </a:t>
            </a:r>
            <a:r>
              <a:rPr lang="sk-SK" dirty="0" err="1" smtClean="0"/>
              <a:t>sílu</a:t>
            </a:r>
            <a:r>
              <a:rPr lang="sk-SK" dirty="0" smtClean="0"/>
              <a:t> modelu vylepší</a:t>
            </a:r>
          </a:p>
          <a:p>
            <a:pPr lvl="1"/>
            <a:r>
              <a:rPr lang="sk-SK" dirty="0" smtClean="0"/>
              <a:t>Pokud by daná hodnota </a:t>
            </a:r>
            <a:r>
              <a:rPr lang="sk-SK" dirty="0" err="1" smtClean="0"/>
              <a:t>byla</a:t>
            </a:r>
            <a:r>
              <a:rPr lang="sk-SK" dirty="0" smtClean="0"/>
              <a:t> </a:t>
            </a:r>
            <a:r>
              <a:rPr lang="sk-SK" dirty="0" err="1" smtClean="0"/>
              <a:t>nesignifikantní</a:t>
            </a:r>
            <a:r>
              <a:rPr lang="sk-SK" dirty="0" smtClean="0"/>
              <a:t>, </a:t>
            </a:r>
            <a:r>
              <a:rPr lang="sk-SK" dirty="0" err="1" smtClean="0"/>
              <a:t>přidání</a:t>
            </a:r>
            <a:r>
              <a:rPr lang="sk-SK" dirty="0" smtClean="0"/>
              <a:t> jednotlivých proměnných by model neposilnilo</a:t>
            </a:r>
          </a:p>
          <a:p>
            <a:endParaRPr lang="sk-SK" dirty="0"/>
          </a:p>
          <a:p>
            <a:r>
              <a:rPr lang="sk-SK" dirty="0" smtClean="0"/>
              <a:t>V </a:t>
            </a:r>
            <a:r>
              <a:rPr lang="sk-SK" dirty="0" err="1" smtClean="0"/>
              <a:t>dalším</a:t>
            </a:r>
            <a:r>
              <a:rPr lang="sk-SK" dirty="0" smtClean="0"/>
              <a:t> kroku tak SPSS </a:t>
            </a:r>
            <a:r>
              <a:rPr lang="sk-SK" dirty="0" err="1" smtClean="0"/>
              <a:t>přidá</a:t>
            </a:r>
            <a:r>
              <a:rPr lang="sk-SK" dirty="0" smtClean="0"/>
              <a:t> do modelu </a:t>
            </a:r>
            <a:r>
              <a:rPr lang="sk-SK" dirty="0" err="1" smtClean="0"/>
              <a:t>nejvhodnější</a:t>
            </a:r>
            <a:r>
              <a:rPr lang="sk-SK" dirty="0" smtClean="0"/>
              <a:t> proměnnou (</a:t>
            </a:r>
            <a:r>
              <a:rPr lang="sk-SK" dirty="0" err="1" smtClean="0"/>
              <a:t>Intervention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0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Vznikl</a:t>
            </a:r>
            <a:r>
              <a:rPr lang="sk-SK" dirty="0" smtClean="0"/>
              <a:t> nový model s </a:t>
            </a:r>
            <a:r>
              <a:rPr lang="sk-SK" dirty="0" err="1" smtClean="0"/>
              <a:t>přidáním</a:t>
            </a:r>
            <a:r>
              <a:rPr lang="sk-SK" dirty="0" smtClean="0"/>
              <a:t> </a:t>
            </a:r>
            <a:r>
              <a:rPr lang="sk-SK" i="1" dirty="0" err="1" smtClean="0"/>
              <a:t>Intervention</a:t>
            </a:r>
            <a:endParaRPr lang="sk-SK" i="1" dirty="0" smtClean="0"/>
          </a:p>
          <a:p>
            <a:endParaRPr lang="sk-SK" dirty="0"/>
          </a:p>
          <a:p>
            <a:r>
              <a:rPr lang="sk-SK" dirty="0" err="1" smtClean="0"/>
              <a:t>Log-likelihood</a:t>
            </a:r>
            <a:r>
              <a:rPr lang="sk-SK" dirty="0" smtClean="0"/>
              <a:t> nového modelu = 144.16</a:t>
            </a:r>
          </a:p>
          <a:p>
            <a:pPr lvl="1"/>
            <a:r>
              <a:rPr lang="sk-SK" dirty="0" smtClean="0"/>
              <a:t>Hodnota je nižší než u </a:t>
            </a:r>
            <a:r>
              <a:rPr lang="sk-SK" dirty="0" err="1" smtClean="0"/>
              <a:t>předešlého</a:t>
            </a:r>
            <a:r>
              <a:rPr lang="sk-SK" dirty="0" smtClean="0"/>
              <a:t> modelu (154.08)</a:t>
            </a:r>
          </a:p>
          <a:p>
            <a:pPr lvl="1"/>
            <a:r>
              <a:rPr lang="sk-SK" dirty="0" smtClean="0"/>
              <a:t>Rozdíl obou je 154.08 – 144.16 = 9.92 a tento rozdíl je </a:t>
            </a:r>
            <a:r>
              <a:rPr lang="sk-SK" dirty="0" err="1" smtClean="0"/>
              <a:t>signifikantní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Nový model je tak proti </a:t>
            </a:r>
            <a:r>
              <a:rPr lang="sk-SK" dirty="0" err="1" smtClean="0"/>
              <a:t>předešlému</a:t>
            </a:r>
            <a:r>
              <a:rPr lang="sk-SK" dirty="0" smtClean="0"/>
              <a:t> </a:t>
            </a:r>
            <a:r>
              <a:rPr lang="sk-SK" dirty="0" err="1" smtClean="0"/>
              <a:t>signifikantně</a:t>
            </a:r>
            <a:r>
              <a:rPr lang="sk-SK" dirty="0" smtClean="0"/>
              <a:t> lepší v </a:t>
            </a:r>
            <a:r>
              <a:rPr lang="sk-SK" dirty="0" err="1" smtClean="0"/>
              <a:t>předpovědi</a:t>
            </a:r>
            <a:r>
              <a:rPr lang="sk-SK" dirty="0" smtClean="0"/>
              <a:t> závislé proměnné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38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3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Údaj o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Nagelreke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(mít na </a:t>
            </a:r>
            <a:r>
              <a:rPr lang="sk-SK" dirty="0" err="1" smtClean="0"/>
              <a:t>paměti</a:t>
            </a:r>
            <a:r>
              <a:rPr lang="sk-SK" dirty="0" smtClean="0"/>
              <a:t> výhradu o jejich </a:t>
            </a:r>
            <a:r>
              <a:rPr lang="sk-SK" dirty="0" err="1" smtClean="0"/>
              <a:t>výpovědní</a:t>
            </a:r>
            <a:r>
              <a:rPr lang="sk-SK" dirty="0" smtClean="0"/>
              <a:t> </a:t>
            </a:r>
            <a:r>
              <a:rPr lang="sk-SK" dirty="0" err="1" smtClean="0"/>
              <a:t>hodnotě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Klíčový výstup o </a:t>
            </a:r>
            <a:r>
              <a:rPr lang="sk-SK" dirty="0" err="1" smtClean="0"/>
              <a:t>efektech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Regresní koeficient </a:t>
            </a:r>
            <a:r>
              <a:rPr lang="sk-SK" i="1" dirty="0" smtClean="0"/>
              <a:t>b</a:t>
            </a:r>
            <a:r>
              <a:rPr lang="sk-SK" dirty="0" smtClean="0"/>
              <a:t> – jak se při </a:t>
            </a:r>
            <a:r>
              <a:rPr lang="sk-SK" dirty="0" err="1" smtClean="0"/>
              <a:t>změně</a:t>
            </a:r>
            <a:r>
              <a:rPr lang="sk-SK" dirty="0" smtClean="0"/>
              <a:t> hodnoty nezávislé proměnné o jednotku </a:t>
            </a:r>
            <a:r>
              <a:rPr lang="sk-SK" dirty="0" err="1" smtClean="0"/>
              <a:t>změní</a:t>
            </a:r>
            <a:r>
              <a:rPr lang="sk-SK" dirty="0" smtClean="0"/>
              <a:t> logaritmus hodnoty závislé proměnné</a:t>
            </a:r>
          </a:p>
          <a:p>
            <a:pPr lvl="1"/>
            <a:r>
              <a:rPr lang="sk-SK" dirty="0" err="1" smtClean="0"/>
              <a:t>Wald</a:t>
            </a:r>
            <a:r>
              <a:rPr lang="sk-SK" dirty="0" smtClean="0"/>
              <a:t>  - ukazuje, zda koeficient </a:t>
            </a:r>
            <a:r>
              <a:rPr lang="sk-SK" i="1" dirty="0" smtClean="0"/>
              <a:t>b</a:t>
            </a:r>
            <a:r>
              <a:rPr lang="sk-SK" dirty="0" smtClean="0"/>
              <a:t> je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(v tomto případě je)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1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r>
              <a:rPr lang="sk-SK" dirty="0" smtClean="0"/>
              <a:t>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Jednoduchá interpretace efektu proměnné</a:t>
            </a:r>
          </a:p>
          <a:p>
            <a:pPr lvl="1"/>
            <a:endParaRPr lang="sk-SK" dirty="0" smtClean="0"/>
          </a:p>
          <a:p>
            <a:pPr lvl="1"/>
            <a:r>
              <a:rPr lang="sk-SK" dirty="0" err="1" smtClean="0"/>
              <a:t>Exp</a:t>
            </a:r>
            <a:r>
              <a:rPr lang="sk-SK" dirty="0" smtClean="0"/>
              <a:t>(B) = 3.417 (&gt; 1)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Interpretace – pokud pacient </a:t>
            </a:r>
            <a:r>
              <a:rPr lang="sk-SK" dirty="0" err="1" smtClean="0"/>
              <a:t>podstoupí</a:t>
            </a:r>
            <a:r>
              <a:rPr lang="sk-SK" dirty="0" smtClean="0"/>
              <a:t> daný zákrok, jeho šance na </a:t>
            </a:r>
            <a:r>
              <a:rPr lang="sk-SK" dirty="0" err="1" smtClean="0"/>
              <a:t>vyléčení</a:t>
            </a:r>
            <a:r>
              <a:rPr lang="sk-SK" dirty="0" smtClean="0"/>
              <a:t> </a:t>
            </a:r>
            <a:r>
              <a:rPr lang="sk-SK" b="1" dirty="0" smtClean="0"/>
              <a:t>se </a:t>
            </a:r>
            <a:r>
              <a:rPr lang="sk-SK" b="1" dirty="0" err="1" smtClean="0"/>
              <a:t>zvýší</a:t>
            </a:r>
            <a:r>
              <a:rPr lang="sk-SK" b="1" dirty="0" smtClean="0"/>
              <a:t> 3,4 </a:t>
            </a:r>
            <a:r>
              <a:rPr lang="sk-SK" b="1" dirty="0" err="1" smtClean="0"/>
              <a:t>násobně</a:t>
            </a:r>
            <a:r>
              <a:rPr lang="sk-SK" dirty="0" smtClean="0"/>
              <a:t> proti </a:t>
            </a:r>
            <a:r>
              <a:rPr lang="sk-SK" dirty="0" err="1" smtClean="0"/>
              <a:t>těm</a:t>
            </a:r>
            <a:r>
              <a:rPr lang="sk-SK" dirty="0" smtClean="0"/>
              <a:t> </a:t>
            </a:r>
            <a:r>
              <a:rPr lang="sk-SK" dirty="0" err="1" smtClean="0"/>
              <a:t>pacientům</a:t>
            </a:r>
            <a:r>
              <a:rPr lang="sk-SK" dirty="0" smtClean="0"/>
              <a:t>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/>
              <a:t>zákrok </a:t>
            </a:r>
            <a:r>
              <a:rPr lang="sk-SK" dirty="0" err="1" smtClean="0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2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66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Lineární:</a:t>
            </a:r>
          </a:p>
          <a:p>
            <a:pPr lvl="1"/>
            <a:r>
              <a:rPr lang="cs-CZ" dirty="0" smtClean="0"/>
              <a:t>Zkoumá, jak se se změnou nezávislé proměnné o jednotku mění hodnota závislé proměnné</a:t>
            </a:r>
          </a:p>
          <a:p>
            <a:pPr lvl="1"/>
            <a:r>
              <a:rPr lang="cs-CZ" dirty="0" smtClean="0"/>
              <a:t>Např. jak se s počtem hodin strávených učením mění procentuální výsledek v testu</a:t>
            </a:r>
          </a:p>
          <a:p>
            <a:endParaRPr lang="cs-CZ" dirty="0" smtClean="0"/>
          </a:p>
          <a:p>
            <a:r>
              <a:rPr lang="cs-CZ" dirty="0" smtClean="0"/>
              <a:t>Logistická:</a:t>
            </a:r>
          </a:p>
          <a:p>
            <a:pPr lvl="1"/>
            <a:r>
              <a:rPr lang="cs-CZ" dirty="0" smtClean="0"/>
              <a:t>Zkoumá, jak se se změnou nezávislé proměnné o jednotku mění šance,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xmlns="" val="32883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Výstup následku </a:t>
            </a:r>
            <a:r>
              <a:rPr lang="sk-SK" sz="2400" dirty="0" err="1" smtClean="0"/>
              <a:t>odebrání</a:t>
            </a:r>
            <a:r>
              <a:rPr lang="sk-SK" sz="2400" dirty="0" smtClean="0"/>
              <a:t> </a:t>
            </a:r>
            <a:r>
              <a:rPr lang="sk-SK" sz="2400" i="1" dirty="0" err="1" smtClean="0"/>
              <a:t>Intervention</a:t>
            </a:r>
            <a:r>
              <a:rPr lang="sk-SK" sz="2400" dirty="0"/>
              <a:t> </a:t>
            </a:r>
            <a:r>
              <a:rPr lang="sk-SK" sz="2400" dirty="0" smtClean="0"/>
              <a:t>z modelu</a:t>
            </a:r>
          </a:p>
          <a:p>
            <a:pPr lvl="1"/>
            <a:r>
              <a:rPr lang="sk-SK" sz="2000" dirty="0" smtClean="0"/>
              <a:t>Ukazuje, že </a:t>
            </a:r>
            <a:r>
              <a:rPr lang="sk-SK" sz="2000" dirty="0" err="1" smtClean="0"/>
              <a:t>odebráním</a:t>
            </a:r>
            <a:r>
              <a:rPr lang="sk-SK" sz="2000" dirty="0" smtClean="0"/>
              <a:t> proměnné by se </a:t>
            </a:r>
            <a:r>
              <a:rPr lang="sk-SK" sz="2000" dirty="0" err="1" smtClean="0"/>
              <a:t>signifikantně</a:t>
            </a:r>
            <a:r>
              <a:rPr lang="sk-SK" sz="2000" dirty="0" smtClean="0"/>
              <a:t> </a:t>
            </a:r>
            <a:r>
              <a:rPr lang="sk-SK" sz="2000" dirty="0" err="1" smtClean="0"/>
              <a:t>změnila</a:t>
            </a:r>
            <a:r>
              <a:rPr lang="sk-SK" sz="2000" dirty="0" smtClean="0"/>
              <a:t> </a:t>
            </a:r>
            <a:r>
              <a:rPr lang="sk-SK" sz="2000" dirty="0" err="1" smtClean="0"/>
              <a:t>síla</a:t>
            </a:r>
            <a:r>
              <a:rPr lang="sk-SK" sz="2000" dirty="0" smtClean="0"/>
              <a:t> modelu </a:t>
            </a:r>
            <a:r>
              <a:rPr lang="sk-SK" sz="2000" dirty="0" smtClean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 smtClean="0">
                <a:sym typeface="Wingdings" panose="05000000000000000000" pitchFamily="2" charset="2"/>
              </a:rPr>
              <a:t>neměla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odstranit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Opět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nabízí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seznam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nezařazených</a:t>
            </a:r>
            <a:r>
              <a:rPr lang="sk-SK" sz="2400" dirty="0" smtClean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(už bez </a:t>
            </a:r>
            <a:r>
              <a:rPr lang="sk-SK" sz="2000" i="1" dirty="0" err="1" smtClean="0">
                <a:sym typeface="Wingdings" panose="05000000000000000000" pitchFamily="2" charset="2"/>
              </a:rPr>
              <a:t>Intervention</a:t>
            </a:r>
            <a:r>
              <a:rPr lang="sk-SK" sz="2000" dirty="0" smtClean="0">
                <a:sym typeface="Wingdings" panose="05000000000000000000" pitchFamily="2" charset="2"/>
              </a:rPr>
              <a:t>, jež je v modelu)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Souhrnná</a:t>
            </a:r>
            <a:r>
              <a:rPr lang="sk-SK" sz="2000" dirty="0" smtClean="0">
                <a:sym typeface="Wingdings" panose="05000000000000000000" pitchFamily="2" charset="2"/>
              </a:rPr>
              <a:t> hodnota </a:t>
            </a:r>
            <a:r>
              <a:rPr lang="sk-SK" sz="2000" dirty="0" err="1" smtClean="0">
                <a:sym typeface="Wingdings" panose="05000000000000000000" pitchFamily="2" charset="2"/>
              </a:rPr>
              <a:t>Sig</a:t>
            </a:r>
            <a:r>
              <a:rPr lang="sk-SK" sz="2000" dirty="0" smtClean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 smtClean="0">
                <a:sym typeface="Wingdings" panose="05000000000000000000" pitchFamily="2" charset="2"/>
              </a:rPr>
              <a:t>žádné</a:t>
            </a:r>
            <a:r>
              <a:rPr lang="sk-SK" sz="2000" dirty="0" smtClean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Žádná</a:t>
            </a:r>
            <a:r>
              <a:rPr lang="sk-SK" sz="2000" dirty="0" smtClean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 smtClean="0">
                <a:sym typeface="Wingdings" panose="05000000000000000000" pitchFamily="2" charset="2"/>
              </a:rPr>
              <a:t>nevstoupí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Pokud by na </a:t>
            </a:r>
            <a:r>
              <a:rPr lang="sk-SK" sz="2400" dirty="0" err="1" smtClean="0">
                <a:sym typeface="Wingdings" panose="05000000000000000000" pitchFamily="2" charset="2"/>
              </a:rPr>
              <a:t>začátku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byla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použita</a:t>
            </a:r>
            <a:r>
              <a:rPr lang="sk-SK" sz="2400" dirty="0" smtClean="0">
                <a:sym typeface="Wingdings" panose="05000000000000000000" pitchFamily="2" charset="2"/>
              </a:rPr>
              <a:t> metoda </a:t>
            </a:r>
            <a:r>
              <a:rPr lang="sk-SK" sz="2400" b="1" dirty="0" err="1" smtClean="0">
                <a:sym typeface="Wingdings" panose="05000000000000000000" pitchFamily="2" charset="2"/>
              </a:rPr>
              <a:t>Enter</a:t>
            </a:r>
            <a:r>
              <a:rPr lang="sk-SK" sz="2400" dirty="0" smtClean="0">
                <a:sym typeface="Wingdings" panose="05000000000000000000" pitchFamily="2" charset="2"/>
              </a:rPr>
              <a:t>, všechny proměnné by </a:t>
            </a:r>
            <a:r>
              <a:rPr lang="sk-SK" sz="2400" dirty="0">
                <a:sym typeface="Wingdings" panose="05000000000000000000" pitchFamily="2" charset="2"/>
              </a:rPr>
              <a:t>do modelu </a:t>
            </a:r>
            <a:r>
              <a:rPr lang="sk-SK" sz="2400" dirty="0" err="1" smtClean="0">
                <a:sym typeface="Wingdings" panose="05000000000000000000" pitchFamily="2" charset="2"/>
              </a:rPr>
              <a:t>vstoupily</a:t>
            </a:r>
            <a:r>
              <a:rPr lang="sk-SK" sz="2400" dirty="0" smtClean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9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24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1. Zjistit, pro </a:t>
            </a:r>
            <a:r>
              <a:rPr lang="sk-SK" sz="2400" dirty="0" err="1" smtClean="0">
                <a:sym typeface="Wingdings" panose="05000000000000000000" pitchFamily="2" charset="2"/>
              </a:rPr>
              <a:t>která</a:t>
            </a:r>
            <a:r>
              <a:rPr lang="sk-SK" sz="2400" dirty="0" smtClean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Identifikace </a:t>
            </a:r>
            <a:r>
              <a:rPr lang="sk-SK" sz="2000" dirty="0" err="1" smtClean="0">
                <a:sym typeface="Wingdings" panose="05000000000000000000" pitchFamily="2" charset="2"/>
              </a:rPr>
              <a:t>odlehlých</a:t>
            </a:r>
            <a:r>
              <a:rPr lang="sk-SK" sz="2000" dirty="0" smtClean="0">
                <a:sym typeface="Wingdings" panose="05000000000000000000" pitchFamily="2" charset="2"/>
              </a:rPr>
              <a:t> případů </a:t>
            </a:r>
            <a:r>
              <a:rPr lang="sk-SK" sz="2000" dirty="0">
                <a:sym typeface="Wingdings" panose="05000000000000000000" pitchFamily="2" charset="2"/>
              </a:rPr>
              <a:t>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Rezidua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 smtClean="0">
                <a:sym typeface="Wingdings" panose="05000000000000000000" pitchFamily="2" charset="2"/>
              </a:rPr>
              <a:t>2. </a:t>
            </a:r>
            <a:r>
              <a:rPr lang="sk-SK" sz="2400" dirty="0" smtClean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 smtClean="0">
                <a:sym typeface="Wingdings" panose="05000000000000000000" pitchFamily="2" charset="2"/>
              </a:rPr>
              <a:t>nadměrný</a:t>
            </a:r>
            <a:r>
              <a:rPr lang="sk-SK" sz="2400" dirty="0" smtClean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Cookova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vzdálenost</a:t>
            </a:r>
            <a:r>
              <a:rPr lang="sk-SK" sz="2000" dirty="0" smtClean="0">
                <a:sym typeface="Wingdings" panose="05000000000000000000" pitchFamily="2" charset="2"/>
              </a:rPr>
              <a:t> (</a:t>
            </a:r>
            <a:r>
              <a:rPr lang="sk-SK" sz="2000" dirty="0" err="1" smtClean="0">
                <a:sym typeface="Wingdings" panose="05000000000000000000" pitchFamily="2" charset="2"/>
              </a:rPr>
              <a:t>Coo</a:t>
            </a:r>
            <a:r>
              <a:rPr lang="en-US" sz="2000" dirty="0" smtClean="0">
                <a:sym typeface="Wingdings" panose="05000000000000000000" pitchFamily="2" charset="2"/>
              </a:rPr>
              <a:t>k’s distance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DFBeta</a:t>
            </a:r>
            <a:endParaRPr lang="sk-SK" sz="2000" dirty="0" smtClean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0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Analyze</a:t>
            </a:r>
            <a:r>
              <a:rPr lang="sk-SK" sz="2400" dirty="0" smtClean="0">
                <a:sym typeface="Wingdings" panose="05000000000000000000" pitchFamily="2" charset="2"/>
              </a:rPr>
              <a:t>  </a:t>
            </a:r>
            <a:r>
              <a:rPr lang="sk-SK" sz="2400" dirty="0" err="1" smtClean="0">
                <a:sym typeface="Wingdings" panose="05000000000000000000" pitchFamily="2" charset="2"/>
              </a:rPr>
              <a:t>Regression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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Binary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Logistic</a:t>
            </a:r>
            <a:endParaRPr lang="sk-SK" sz="2400" dirty="0" smtClean="0">
              <a:sym typeface="Wingdings" panose="05000000000000000000" pitchFamily="2" charset="2"/>
            </a:endParaRPr>
          </a:p>
          <a:p>
            <a:pPr lvl="1"/>
            <a:r>
              <a:rPr lang="sk-SK" sz="2200" dirty="0" smtClean="0">
                <a:sym typeface="Wingdings" panose="05000000000000000000" pitchFamily="2" charset="2"/>
              </a:rPr>
              <a:t>Položka </a:t>
            </a:r>
            <a:r>
              <a:rPr lang="sk-SK" sz="2200" i="1" dirty="0" err="1" smtClean="0">
                <a:sym typeface="Wingdings" panose="05000000000000000000" pitchFamily="2" charset="2"/>
              </a:rPr>
              <a:t>Save</a:t>
            </a:r>
            <a:endParaRPr lang="sk-SK" sz="2200" i="1" dirty="0" smtClean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 smtClean="0">
                <a:sym typeface="Wingdings" panose="05000000000000000000" pitchFamily="2" charset="2"/>
              </a:rPr>
              <a:t>vytvořených</a:t>
            </a:r>
            <a:r>
              <a:rPr lang="sk-SK" sz="2400" dirty="0" smtClean="0">
                <a:sym typeface="Wingdings" panose="05000000000000000000" pitchFamily="2" charset="2"/>
              </a:rPr>
              <a:t> proměnných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4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Cook</a:t>
            </a:r>
            <a:r>
              <a:rPr lang="en-US" sz="2400" dirty="0" smtClean="0">
                <a:sym typeface="Wingdings" panose="05000000000000000000" pitchFamily="2" charset="2"/>
              </a:rPr>
              <a:t>’s distance a </a:t>
            </a:r>
            <a:r>
              <a:rPr lang="en-US" sz="2400" dirty="0" err="1" smtClean="0">
                <a:sym typeface="Wingdings" panose="05000000000000000000" pitchFamily="2" charset="2"/>
              </a:rPr>
              <a:t>DFBeta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smtClean="0">
                <a:sym typeface="Wingdings" panose="05000000000000000000" pitchFamily="2" charset="2"/>
              </a:rPr>
              <a:t>&lt; 1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Rezidua</a:t>
            </a:r>
            <a:r>
              <a:rPr lang="sk-SK" sz="240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 smtClean="0">
                <a:sym typeface="Wingdings" panose="05000000000000000000" pitchFamily="2" charset="2"/>
              </a:rPr>
              <a:t>Studentized</a:t>
            </a:r>
            <a:r>
              <a:rPr lang="sk-SK" sz="2000" dirty="0" smtClean="0">
                <a:sym typeface="Wingdings" panose="05000000000000000000" pitchFamily="2" charset="2"/>
              </a:rPr>
              <a:t> jsou </a:t>
            </a:r>
            <a:r>
              <a:rPr lang="sk-SK" sz="2000" dirty="0" err="1" smtClean="0">
                <a:sym typeface="Wingdings" panose="05000000000000000000" pitchFamily="2" charset="2"/>
              </a:rPr>
              <a:t>vhodnější</a:t>
            </a:r>
            <a:r>
              <a:rPr lang="sk-SK" sz="2000" dirty="0" smtClean="0">
                <a:sym typeface="Wingdings" panose="05000000000000000000" pitchFamily="2" charset="2"/>
              </a:rPr>
              <a:t> než </a:t>
            </a:r>
            <a:r>
              <a:rPr lang="sk-SK" sz="2000" dirty="0" err="1" smtClean="0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 smtClean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</a:t>
            </a:r>
            <a:r>
              <a:rPr lang="sk-SK" sz="2000" dirty="0" smtClean="0">
                <a:sym typeface="Wingdings" panose="05000000000000000000" pitchFamily="2" charset="2"/>
              </a:rPr>
              <a:t>proměnných </a:t>
            </a:r>
            <a:r>
              <a:rPr lang="sk-SK" sz="2000" dirty="0">
                <a:sym typeface="Wingdings" panose="05000000000000000000" pitchFamily="2" charset="2"/>
              </a:rPr>
              <a:t>zvýšených o jedna </a:t>
            </a:r>
            <a:r>
              <a:rPr lang="sk-SK" sz="2000" dirty="0" smtClean="0">
                <a:sym typeface="Wingdings" panose="05000000000000000000" pitchFamily="2" charset="2"/>
              </a:rPr>
              <a:t>se </a:t>
            </a:r>
            <a:r>
              <a:rPr lang="sk-SK" sz="2000" dirty="0" err="1" smtClean="0">
                <a:sym typeface="Wingdings" panose="05000000000000000000" pitchFamily="2" charset="2"/>
              </a:rPr>
              <a:t>vydělí</a:t>
            </a:r>
            <a:r>
              <a:rPr lang="sk-SK" sz="2000" dirty="0" smtClean="0">
                <a:sym typeface="Wingdings" panose="05000000000000000000" pitchFamily="2" charset="2"/>
              </a:rPr>
              <a:t> počtem případů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Přijatelné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>
                <a:sym typeface="Wingdings" panose="05000000000000000000" pitchFamily="2" charset="2"/>
              </a:rPr>
              <a:t>hodnoty </a:t>
            </a:r>
            <a:r>
              <a:rPr lang="sk-SK" sz="2000" dirty="0" smtClean="0">
                <a:sym typeface="Wingdings" panose="05000000000000000000" pitchFamily="2" charset="2"/>
              </a:rPr>
              <a:t>jsou </a:t>
            </a:r>
            <a:r>
              <a:rPr lang="sk-SK" sz="2000" dirty="0">
                <a:sym typeface="Wingdings" panose="05000000000000000000" pitchFamily="2" charset="2"/>
              </a:rPr>
              <a:t>do 2 až 3 násobku takto </a:t>
            </a:r>
            <a:r>
              <a:rPr lang="sk-SK" sz="2000" dirty="0" smtClean="0">
                <a:sym typeface="Wingdings" panose="05000000000000000000" pitchFamily="2" charset="2"/>
              </a:rPr>
              <a:t>spočítané </a:t>
            </a:r>
            <a:r>
              <a:rPr lang="sk-SK" sz="2000" dirty="0">
                <a:sym typeface="Wingdings" panose="05000000000000000000" pitchFamily="2" charset="2"/>
              </a:rPr>
              <a:t>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 smtClean="0">
                <a:sym typeface="Wingdings" panose="05000000000000000000" pitchFamily="2" charset="2"/>
              </a:rPr>
              <a:t>současně</a:t>
            </a:r>
            <a:r>
              <a:rPr lang="cs-CZ" sz="2400" dirty="0" smtClean="0">
                <a:sym typeface="Wingdings" panose="05000000000000000000" pitchFamily="2" charset="2"/>
              </a:rPr>
              <a:t> nadměrnou </a:t>
            </a:r>
            <a:r>
              <a:rPr lang="cs-CZ" sz="2400" dirty="0" err="1" smtClean="0">
                <a:sym typeface="Wingdings" panose="05000000000000000000" pitchFamily="2" charset="2"/>
              </a:rPr>
              <a:t>leverage</a:t>
            </a:r>
            <a:endParaRPr lang="cs-CZ" sz="2400" dirty="0" smtClean="0">
              <a:sym typeface="Wingdings" panose="05000000000000000000" pitchFamily="2" charset="2"/>
            </a:endParaRP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 smtClean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68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77957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</a:t>
            </a:r>
            <a:r>
              <a:rPr lang="sk-SK" dirty="0" err="1" smtClean="0"/>
              <a:t>kontinuálních</a:t>
            </a:r>
            <a:r>
              <a:rPr lang="sk-SK" dirty="0" smtClean="0"/>
              <a:t> proměnných</a:t>
            </a:r>
          </a:p>
          <a:p>
            <a:endParaRPr lang="sk-SK" dirty="0"/>
          </a:p>
          <a:p>
            <a:r>
              <a:rPr lang="sk-SK" dirty="0" err="1" smtClean="0"/>
              <a:t>Linearita</a:t>
            </a:r>
            <a:r>
              <a:rPr lang="sk-SK" dirty="0" smtClean="0"/>
              <a:t> se testuje pomocí </a:t>
            </a:r>
            <a:r>
              <a:rPr lang="sk-SK" dirty="0" err="1" smtClean="0"/>
              <a:t>interakcí</a:t>
            </a:r>
            <a:r>
              <a:rPr lang="sk-SK" dirty="0" smtClean="0"/>
              <a:t> mezi </a:t>
            </a:r>
            <a:r>
              <a:rPr lang="sk-SK" dirty="0" err="1" smtClean="0"/>
              <a:t>nez</a:t>
            </a:r>
            <a:r>
              <a:rPr lang="sk-SK" dirty="0" smtClean="0"/>
              <a:t>. proměnnou a jejím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Pro každou nezávislou proměnnou se </a:t>
            </a:r>
            <a:r>
              <a:rPr lang="sk-SK" dirty="0" err="1" smtClean="0"/>
              <a:t>vytvoří</a:t>
            </a:r>
            <a:r>
              <a:rPr lang="sk-SK" dirty="0" smtClean="0"/>
              <a:t> její logaritmovaná podoba:</a:t>
            </a:r>
          </a:p>
          <a:p>
            <a:pPr lvl="1"/>
            <a:r>
              <a:rPr lang="sk-SK" dirty="0" err="1" smtClean="0"/>
              <a:t>Transform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Compute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Variable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Funkce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Ln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</a:t>
            </a:r>
            <a:r>
              <a:rPr lang="sk-SK" dirty="0" err="1" smtClean="0">
                <a:sym typeface="Wingdings" panose="05000000000000000000" pitchFamily="2" charset="2"/>
              </a:rPr>
              <a:t>přirozený</a:t>
            </a:r>
            <a:r>
              <a:rPr lang="sk-SK" dirty="0" smtClean="0">
                <a:sym typeface="Wingdings" panose="05000000000000000000" pitchFamily="2" charset="2"/>
              </a:rPr>
              <a:t> logaritmus)</a:t>
            </a:r>
            <a:endParaRPr lang="sk-SK" i="1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5678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Samotný test je jednoduchý</a:t>
            </a:r>
          </a:p>
          <a:p>
            <a:endParaRPr lang="sk-SK" dirty="0"/>
          </a:p>
          <a:p>
            <a:r>
              <a:rPr lang="sk-SK" dirty="0" err="1" smtClean="0"/>
              <a:t>Vypočítá</a:t>
            </a:r>
            <a:r>
              <a:rPr lang="sk-SK" dirty="0" smtClean="0"/>
              <a:t> se model, </a:t>
            </a:r>
            <a:r>
              <a:rPr lang="sk-SK" dirty="0" err="1" smtClean="0"/>
              <a:t>jenž</a:t>
            </a:r>
            <a:r>
              <a:rPr lang="sk-SK" dirty="0" smtClean="0"/>
              <a:t> obsahuje:</a:t>
            </a:r>
          </a:p>
          <a:p>
            <a:pPr lvl="1"/>
            <a:r>
              <a:rPr lang="sk-SK" dirty="0" smtClean="0"/>
              <a:t>Nezávislé proměnné</a:t>
            </a:r>
          </a:p>
          <a:p>
            <a:pPr lvl="1"/>
            <a:r>
              <a:rPr lang="sk-SK" dirty="0" smtClean="0"/>
              <a:t>Interakce mezi </a:t>
            </a:r>
            <a:r>
              <a:rPr lang="sk-SK" dirty="0" err="1" smtClean="0"/>
              <a:t>nez</a:t>
            </a:r>
            <a:r>
              <a:rPr lang="sk-SK" dirty="0" smtClean="0"/>
              <a:t>. proměnnými a jejich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Interakce mezi proměnnými se </a:t>
            </a:r>
            <a:r>
              <a:rPr lang="sk-SK" dirty="0" err="1" smtClean="0">
                <a:sym typeface="Wingdings" panose="05000000000000000000" pitchFamily="2" charset="2"/>
              </a:rPr>
              <a:t>vytvářejí</a:t>
            </a:r>
            <a:r>
              <a:rPr lang="sk-SK" dirty="0" smtClean="0">
                <a:sym typeface="Wingdings" panose="05000000000000000000" pitchFamily="2" charset="2"/>
              </a:rPr>
              <a:t> pomocí </a:t>
            </a:r>
            <a:r>
              <a:rPr lang="sk-SK" dirty="0" err="1" smtClean="0">
                <a:sym typeface="Wingdings" panose="05000000000000000000" pitchFamily="2" charset="2"/>
              </a:rPr>
              <a:t>podržení</a:t>
            </a:r>
            <a:r>
              <a:rPr lang="sk-SK" dirty="0" smtClean="0">
                <a:sym typeface="Wingdings" panose="05000000000000000000" pitchFamily="2" charset="2"/>
              </a:rPr>
              <a:t> klávesy </a:t>
            </a:r>
            <a:r>
              <a:rPr lang="sk-SK" dirty="0" err="1" smtClean="0">
                <a:sym typeface="Wingdings" panose="05000000000000000000" pitchFamily="2" charset="2"/>
              </a:rPr>
              <a:t>Ctrl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výběrem</a:t>
            </a:r>
            <a:r>
              <a:rPr lang="sk-SK" dirty="0" smtClean="0">
                <a:sym typeface="Wingdings" panose="05000000000000000000" pitchFamily="2" charset="2"/>
              </a:rPr>
              <a:t> proměnných a kliknutím na &gt;</a:t>
            </a:r>
            <a:r>
              <a:rPr lang="sk-SK" dirty="0" err="1" smtClean="0">
                <a:sym typeface="Wingdings" panose="05000000000000000000" pitchFamily="2" charset="2"/>
              </a:rPr>
              <a:t>a*b</a:t>
            </a:r>
            <a:r>
              <a:rPr lang="sk-SK" dirty="0" smtClean="0">
                <a:sym typeface="Wingdings" panose="05000000000000000000" pitchFamily="2" charset="2"/>
              </a:rPr>
              <a:t>&gt;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1400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4488" cy="50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3779912" y="3359961"/>
            <a:ext cx="648072" cy="5010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5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Dokáže dát odpovědi na mnohé otázky</a:t>
            </a:r>
          </a:p>
          <a:p>
            <a:pPr>
              <a:buNone/>
            </a:pPr>
            <a:endParaRPr lang="sk-SK" dirty="0" smtClean="0"/>
          </a:p>
          <a:p>
            <a:pPr lvl="1"/>
            <a:r>
              <a:rPr lang="sk-SK" dirty="0" smtClean="0"/>
              <a:t>Zvyšuje se šance kandidáta na zvolení, pokud </a:t>
            </a:r>
            <a:r>
              <a:rPr lang="sk-SK" dirty="0" err="1" smtClean="0"/>
              <a:t>získá</a:t>
            </a:r>
            <a:r>
              <a:rPr lang="sk-SK" dirty="0" smtClean="0"/>
              <a:t> titul Mgr.?</a:t>
            </a:r>
          </a:p>
          <a:p>
            <a:endParaRPr lang="sk-SK" sz="2400" dirty="0" smtClean="0"/>
          </a:p>
          <a:p>
            <a:pPr lvl="1"/>
            <a:r>
              <a:rPr lang="sk-SK" dirty="0" smtClean="0"/>
              <a:t>Ovlivňuje šance </a:t>
            </a:r>
            <a:r>
              <a:rPr lang="sk-SK" dirty="0" err="1" smtClean="0"/>
              <a:t>Realu</a:t>
            </a:r>
            <a:r>
              <a:rPr lang="sk-SK" dirty="0" smtClean="0"/>
              <a:t> Madrid na výhru v zápase to, </a:t>
            </a:r>
            <a:r>
              <a:rPr lang="sk-SK" dirty="0" err="1" smtClean="0"/>
              <a:t>kdo</a:t>
            </a:r>
            <a:r>
              <a:rPr lang="sk-SK" dirty="0" smtClean="0"/>
              <a:t> je jeho </a:t>
            </a:r>
            <a:r>
              <a:rPr lang="sk-SK" dirty="0" err="1" smtClean="0"/>
              <a:t>aktuálním</a:t>
            </a:r>
            <a:r>
              <a:rPr lang="sk-SK" dirty="0" smtClean="0"/>
              <a:t> </a:t>
            </a:r>
            <a:r>
              <a:rPr lang="sk-SK" dirty="0" err="1" smtClean="0"/>
              <a:t>trenérem</a:t>
            </a:r>
            <a:r>
              <a:rPr lang="sk-SK" dirty="0" smtClean="0"/>
              <a:t>?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Mají studenti,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 err="1" smtClean="0"/>
              <a:t>pravidelně</a:t>
            </a:r>
            <a:r>
              <a:rPr lang="sk-SK" dirty="0" smtClean="0"/>
              <a:t> </a:t>
            </a:r>
            <a:r>
              <a:rPr lang="sk-SK" dirty="0" err="1" smtClean="0"/>
              <a:t>navštěvují</a:t>
            </a:r>
            <a:r>
              <a:rPr lang="sk-SK" dirty="0" smtClean="0"/>
              <a:t> </a:t>
            </a:r>
            <a:r>
              <a:rPr lang="sk-SK" dirty="0" err="1" smtClean="0"/>
              <a:t>přednášky</a:t>
            </a:r>
            <a:r>
              <a:rPr lang="sk-SK" dirty="0" smtClean="0"/>
              <a:t>, vyšší šanci na </a:t>
            </a:r>
            <a:r>
              <a:rPr lang="sk-SK" dirty="0" err="1" smtClean="0"/>
              <a:t>úspěšné</a:t>
            </a:r>
            <a:r>
              <a:rPr lang="sk-SK" dirty="0" smtClean="0"/>
              <a:t> </a:t>
            </a:r>
            <a:r>
              <a:rPr lang="sk-SK" dirty="0" err="1" smtClean="0"/>
              <a:t>absolvování</a:t>
            </a:r>
            <a:r>
              <a:rPr lang="sk-SK" dirty="0" smtClean="0"/>
              <a:t> kurzu?</a:t>
            </a:r>
          </a:p>
          <a:p>
            <a:pPr lvl="1"/>
            <a:endParaRPr lang="sk-SK" dirty="0"/>
          </a:p>
          <a:p>
            <a:pPr lvl="1"/>
            <a:r>
              <a:rPr lang="sk-SK" dirty="0" err="1" smtClean="0"/>
              <a:t>Udělá</a:t>
            </a:r>
            <a:r>
              <a:rPr lang="sk-SK" dirty="0" smtClean="0"/>
              <a:t> </a:t>
            </a:r>
            <a:r>
              <a:rPr lang="sk-SK" dirty="0" err="1" smtClean="0"/>
              <a:t>vyučující</a:t>
            </a:r>
            <a:r>
              <a:rPr lang="sk-SK" dirty="0" smtClean="0"/>
              <a:t> POL 593 </a:t>
            </a:r>
            <a:r>
              <a:rPr lang="sk-SK" dirty="0" err="1" smtClean="0"/>
              <a:t>dobře</a:t>
            </a:r>
            <a:r>
              <a:rPr lang="sk-SK" dirty="0" smtClean="0"/>
              <a:t>, pokud při </a:t>
            </a:r>
            <a:r>
              <a:rPr lang="sk-SK" dirty="0" err="1" smtClean="0"/>
              <a:t>házení</a:t>
            </a:r>
            <a:r>
              <a:rPr lang="sk-SK" dirty="0" smtClean="0"/>
              <a:t> </a:t>
            </a:r>
            <a:r>
              <a:rPr lang="sk-SK" dirty="0" err="1" smtClean="0"/>
              <a:t>kamenů</a:t>
            </a:r>
            <a:r>
              <a:rPr lang="sk-SK" dirty="0" smtClean="0"/>
              <a:t> na </a:t>
            </a:r>
            <a:r>
              <a:rPr lang="sk-SK" dirty="0" err="1" smtClean="0"/>
              <a:t>střed</a:t>
            </a:r>
            <a:r>
              <a:rPr lang="sk-SK" dirty="0" smtClean="0"/>
              <a:t> </a:t>
            </a:r>
            <a:r>
              <a:rPr lang="sk-SK" dirty="0"/>
              <a:t>kruhu </a:t>
            </a:r>
            <a:r>
              <a:rPr lang="sk-SK" dirty="0" err="1" smtClean="0"/>
              <a:t>nakresleném</a:t>
            </a:r>
            <a:r>
              <a:rPr lang="sk-SK" dirty="0" smtClean="0"/>
              <a:t> v </a:t>
            </a:r>
            <a:r>
              <a:rPr lang="sk-SK" dirty="0" err="1" smtClean="0"/>
              <a:t>písku</a:t>
            </a:r>
            <a:r>
              <a:rPr lang="sk-SK" dirty="0" smtClean="0"/>
              <a:t> </a:t>
            </a:r>
            <a:r>
              <a:rPr lang="sk-SK" dirty="0"/>
              <a:t>na pláži </a:t>
            </a:r>
            <a:r>
              <a:rPr lang="sk-SK" dirty="0" smtClean="0"/>
              <a:t>zvolí tmavé a ne </a:t>
            </a:r>
            <a:r>
              <a:rPr lang="sk-SK" dirty="0" err="1" smtClean="0"/>
              <a:t>světlé</a:t>
            </a:r>
            <a:r>
              <a:rPr lang="sk-SK" dirty="0" smtClean="0"/>
              <a:t> </a:t>
            </a:r>
            <a:r>
              <a:rPr lang="sk-SK" dirty="0" err="1" smtClean="0"/>
              <a:t>kameny</a:t>
            </a:r>
            <a:r>
              <a:rPr lang="sk-SK" dirty="0" smtClean="0"/>
              <a:t>?</a:t>
            </a:r>
          </a:p>
          <a:p>
            <a:pPr lvl="1"/>
            <a:endParaRPr lang="sk-SK" sz="2200" dirty="0" smtClean="0"/>
          </a:p>
        </p:txBody>
      </p:sp>
      <p:pic>
        <p:nvPicPr>
          <p:cNvPr id="5" name="Picture 2" descr="http://www.fifa.com/mm/photo/worldfootball/clubfootball/01/30/50/33/1305033_big-l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491880" cy="19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5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Jediné, co nás ve výstupu </a:t>
            </a:r>
            <a:r>
              <a:rPr lang="sk-SK" dirty="0" err="1" smtClean="0"/>
              <a:t>zajímá</a:t>
            </a:r>
            <a:r>
              <a:rPr lang="sk-SK" dirty="0" smtClean="0"/>
              <a:t>, je hladina </a:t>
            </a:r>
            <a:r>
              <a:rPr lang="sk-SK" dirty="0" err="1" smtClean="0"/>
              <a:t>signifikantnosti</a:t>
            </a:r>
            <a:r>
              <a:rPr lang="sk-SK" dirty="0" smtClean="0"/>
              <a:t> pro interakce</a:t>
            </a:r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signifikantní</a:t>
            </a:r>
            <a:r>
              <a:rPr lang="sk-SK" dirty="0" smtClean="0"/>
              <a:t>, </a:t>
            </a:r>
            <a:r>
              <a:rPr lang="sk-SK" dirty="0" err="1" smtClean="0"/>
              <a:t>příslušná</a:t>
            </a:r>
            <a:r>
              <a:rPr lang="sk-SK" dirty="0" smtClean="0"/>
              <a:t> nezávislá proměnná porušuje předpoklad </a:t>
            </a:r>
            <a:r>
              <a:rPr lang="sk-SK" dirty="0" err="1" smtClean="0"/>
              <a:t>linearity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nesignifikantní</a:t>
            </a:r>
            <a:r>
              <a:rPr lang="sk-SK" dirty="0" smtClean="0"/>
              <a:t>, daná nezávislá proměnná předpoklad </a:t>
            </a:r>
            <a:r>
              <a:rPr lang="sk-SK" dirty="0" err="1" smtClean="0"/>
              <a:t>linearity</a:t>
            </a:r>
            <a:r>
              <a:rPr lang="sk-SK" dirty="0"/>
              <a:t> </a:t>
            </a:r>
            <a:r>
              <a:rPr lang="sk-SK" dirty="0" smtClean="0"/>
              <a:t>splňuje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5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97284" cy="26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1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 smtClean="0"/>
              <a:t>Totožný postup jako u </a:t>
            </a:r>
            <a:r>
              <a:rPr lang="sk-SK" dirty="0" err="1" smtClean="0"/>
              <a:t>lineární</a:t>
            </a:r>
            <a:r>
              <a:rPr lang="sk-SK" dirty="0" smtClean="0"/>
              <a:t> regrese (SPSS nemá samostatné </a:t>
            </a:r>
            <a:r>
              <a:rPr lang="sk-SK" dirty="0" err="1" smtClean="0"/>
              <a:t>testování</a:t>
            </a:r>
            <a:r>
              <a:rPr lang="sk-SK" dirty="0" smtClean="0"/>
              <a:t> pro logistickou </a:t>
            </a:r>
            <a:r>
              <a:rPr lang="sk-SK" dirty="0" err="1" smtClean="0"/>
              <a:t>regresi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VIF – hodnoty nad 5 (10) </a:t>
            </a:r>
            <a:r>
              <a:rPr lang="sk-SK" dirty="0" err="1" smtClean="0"/>
              <a:t>indikují</a:t>
            </a:r>
            <a:r>
              <a:rPr lang="sk-SK" dirty="0" smtClean="0"/>
              <a:t> </a:t>
            </a:r>
            <a:r>
              <a:rPr lang="sk-SK" dirty="0" err="1" smtClean="0"/>
              <a:t>multikolinearitu</a:t>
            </a:r>
            <a:endParaRPr lang="sk-SK" dirty="0" smtClean="0"/>
          </a:p>
          <a:p>
            <a:r>
              <a:rPr lang="sk-SK" dirty="0" err="1" smtClean="0"/>
              <a:t>Tolerance</a:t>
            </a:r>
            <a:r>
              <a:rPr lang="sk-SK" dirty="0" smtClean="0"/>
              <a:t> (1 / VIF) – hodnoty pod 0,1 (0,2) jsou problém</a:t>
            </a:r>
          </a:p>
          <a:p>
            <a:r>
              <a:rPr lang="sk-SK" dirty="0" err="1" smtClean="0"/>
              <a:t>Eigenvalues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Proměnné by </a:t>
            </a:r>
            <a:r>
              <a:rPr lang="sk-SK" dirty="0" err="1" smtClean="0"/>
              <a:t>neměly</a:t>
            </a:r>
            <a:r>
              <a:rPr lang="sk-SK" dirty="0" smtClean="0"/>
              <a:t> mít vysokou variabilitu na </a:t>
            </a:r>
            <a:r>
              <a:rPr lang="sk-SK" dirty="0" err="1" smtClean="0"/>
              <a:t>stejných</a:t>
            </a:r>
            <a:r>
              <a:rPr lang="sk-SK" dirty="0" smtClean="0"/>
              <a:t> hladinách malých </a:t>
            </a:r>
            <a:r>
              <a:rPr lang="sk-SK" dirty="0" err="1" smtClean="0"/>
              <a:t>eigenvalues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8577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– </a:t>
            </a:r>
            <a:r>
              <a:rPr lang="sk-SK" dirty="0" err="1" smtClean="0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i="1" dirty="0" err="1" smtClean="0">
                <a:sym typeface="Wingdings" panose="05000000000000000000" pitchFamily="2" charset="2"/>
              </a:rPr>
              <a:t>Statistics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zvolit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Collinearity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Diagnostics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Ostatní možnosti je možné </a:t>
            </a:r>
            <a:r>
              <a:rPr lang="sk-SK" dirty="0" err="1" smtClean="0">
                <a:sym typeface="Wingdings" panose="05000000000000000000" pitchFamily="2" charset="2"/>
              </a:rPr>
              <a:t>vypnout</a:t>
            </a:r>
            <a:r>
              <a:rPr lang="sk-SK" dirty="0" smtClean="0">
                <a:sym typeface="Wingdings" panose="05000000000000000000" pitchFamily="2" charset="2"/>
              </a:rPr>
              <a:t> (</a:t>
            </a:r>
            <a:r>
              <a:rPr lang="sk-SK" i="1" dirty="0" err="1" smtClean="0">
                <a:sym typeface="Wingdings" panose="05000000000000000000" pitchFamily="2" charset="2"/>
              </a:rPr>
              <a:t>Estimates</a:t>
            </a:r>
            <a:r>
              <a:rPr lang="sk-SK" dirty="0" smtClean="0">
                <a:sym typeface="Wingdings" panose="05000000000000000000" pitchFamily="2" charset="2"/>
              </a:rPr>
              <a:t>) – jde nám pouze o test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278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03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Co v případě zjištění </a:t>
            </a:r>
            <a:r>
              <a:rPr lang="sk-SK" dirty="0" err="1" smtClean="0"/>
              <a:t>multikolinearity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r>
              <a:rPr lang="sk-SK" dirty="0" smtClean="0"/>
              <a:t>Není možné zjistit unikátní efekty </a:t>
            </a:r>
            <a:r>
              <a:rPr lang="sk-SK" dirty="0" err="1" smtClean="0"/>
              <a:t>příslušných</a:t>
            </a:r>
            <a:r>
              <a:rPr lang="sk-SK" dirty="0" smtClean="0"/>
              <a:t> nezávislých proměnných</a:t>
            </a:r>
          </a:p>
          <a:p>
            <a:endParaRPr lang="sk-SK" dirty="0"/>
          </a:p>
          <a:p>
            <a:r>
              <a:rPr lang="sk-SK" dirty="0" smtClean="0"/>
              <a:t>Možnosti</a:t>
            </a:r>
            <a:endParaRPr lang="sk-SK" dirty="0"/>
          </a:p>
          <a:p>
            <a:pPr lvl="1"/>
            <a:r>
              <a:rPr lang="sk-SK" dirty="0" err="1" smtClean="0"/>
              <a:t>Vyhodit</a:t>
            </a:r>
            <a:r>
              <a:rPr lang="sk-SK" dirty="0" smtClean="0"/>
              <a:t> jednu z </a:t>
            </a:r>
            <a:r>
              <a:rPr lang="sk-SK" dirty="0" err="1" smtClean="0"/>
              <a:t>příslušných</a:t>
            </a:r>
            <a:r>
              <a:rPr lang="sk-SK" dirty="0" smtClean="0"/>
              <a:t> proměnných</a:t>
            </a:r>
          </a:p>
          <a:p>
            <a:pPr lvl="1"/>
            <a:r>
              <a:rPr lang="sk-SK" dirty="0" err="1" smtClean="0"/>
              <a:t>Separátní</a:t>
            </a:r>
            <a:r>
              <a:rPr lang="sk-SK" dirty="0" smtClean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616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Multinomiální</a:t>
            </a:r>
            <a:r>
              <a:rPr lang="cs-CZ" dirty="0" smtClean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Od </a:t>
            </a:r>
            <a:r>
              <a:rPr lang="sk-SK" dirty="0" err="1" smtClean="0"/>
              <a:t>binární</a:t>
            </a:r>
            <a:r>
              <a:rPr lang="sk-SK" dirty="0" smtClean="0"/>
              <a:t> se odlišuje pouze povahou závislé proměnné</a:t>
            </a:r>
          </a:p>
          <a:p>
            <a:endParaRPr lang="sk-SK" dirty="0"/>
          </a:p>
          <a:p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(0/1/2/3)</a:t>
            </a:r>
          </a:p>
          <a:p>
            <a:endParaRPr lang="sk-SK" dirty="0"/>
          </a:p>
          <a:p>
            <a:r>
              <a:rPr lang="sk-SK" dirty="0" smtClean="0"/>
              <a:t>Postup je úplně totožný jako u </a:t>
            </a:r>
            <a:r>
              <a:rPr lang="sk-SK" dirty="0" err="1" smtClean="0"/>
              <a:t>binární</a:t>
            </a:r>
            <a:r>
              <a:rPr lang="sk-SK" dirty="0" smtClean="0"/>
              <a:t> log. regrese</a:t>
            </a:r>
          </a:p>
          <a:p>
            <a:endParaRPr lang="sk-SK" dirty="0"/>
          </a:p>
          <a:p>
            <a:r>
              <a:rPr lang="sk-SK" dirty="0" smtClean="0"/>
              <a:t>Výsledky se </a:t>
            </a:r>
            <a:r>
              <a:rPr lang="sk-SK" dirty="0" err="1" smtClean="0"/>
              <a:t>interpretují</a:t>
            </a:r>
            <a:r>
              <a:rPr lang="sk-SK" dirty="0" smtClean="0"/>
              <a:t> vždy k jedné z hodnot závislé proměnné, jež je </a:t>
            </a:r>
            <a:r>
              <a:rPr lang="sk-SK" dirty="0" err="1" smtClean="0"/>
              <a:t>stanovena</a:t>
            </a:r>
            <a:r>
              <a:rPr lang="sk-SK" dirty="0" smtClean="0"/>
              <a:t> jako referenční (jako nula u </a:t>
            </a:r>
            <a:r>
              <a:rPr lang="sk-SK" dirty="0" err="1" smtClean="0"/>
              <a:t>binární</a:t>
            </a:r>
            <a:r>
              <a:rPr lang="sk-SK" dirty="0" smtClean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xmlns="" val="41009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Multinomial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(v </a:t>
            </a:r>
            <a:r>
              <a:rPr lang="sk-SK" dirty="0" err="1" smtClean="0">
                <a:sym typeface="Wingdings" panose="05000000000000000000" pitchFamily="2" charset="2"/>
              </a:rPr>
              <a:t>Reference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category</a:t>
            </a:r>
            <a:r>
              <a:rPr lang="sk-SK" dirty="0" smtClean="0">
                <a:sym typeface="Wingdings" panose="05000000000000000000" pitchFamily="2" charset="2"/>
              </a:rPr>
              <a:t> vybrat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20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Výstupy se </a:t>
            </a:r>
            <a:r>
              <a:rPr lang="sk-SK" dirty="0" err="1" smtClean="0">
                <a:sym typeface="Wingdings" panose="05000000000000000000" pitchFamily="2" charset="2"/>
              </a:rPr>
              <a:t>interpretují</a:t>
            </a:r>
            <a:r>
              <a:rPr lang="sk-SK" dirty="0" smtClean="0">
                <a:sym typeface="Wingdings" panose="05000000000000000000" pitchFamily="2" charset="2"/>
              </a:rPr>
              <a:t> ve vztahu k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mtClean="0">
                <a:sym typeface="Wingdings" panose="05000000000000000000" pitchFamily="2" charset="2"/>
              </a:rPr>
              <a:t>Pokud </a:t>
            </a:r>
            <a:r>
              <a:rPr lang="sk-SK" dirty="0" smtClean="0">
                <a:sym typeface="Wingdings" panose="05000000000000000000" pitchFamily="2" charset="2"/>
              </a:rPr>
              <a:t>z 0/1/2 je </a:t>
            </a:r>
            <a:r>
              <a:rPr lang="sk-SK" smtClean="0">
                <a:sym typeface="Wingdings" panose="05000000000000000000" pitchFamily="2" charset="2"/>
              </a:rPr>
              <a:t>nula referenční, </a:t>
            </a:r>
            <a:r>
              <a:rPr lang="sk-SK" dirty="0" smtClean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1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2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11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</a:t>
            </a:r>
            <a:r>
              <a:rPr lang="cs-CZ" dirty="0" smtClean="0"/>
              <a:t>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Binární</a:t>
            </a:r>
            <a:r>
              <a:rPr lang="sk-SK" dirty="0" smtClean="0"/>
              <a:t> (</a:t>
            </a:r>
            <a:r>
              <a:rPr lang="sk-SK" dirty="0" err="1" smtClean="0"/>
              <a:t>binomial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</a:t>
            </a:r>
            <a:r>
              <a:rPr lang="sk-SK" dirty="0" err="1" smtClean="0"/>
              <a:t>dvě</a:t>
            </a:r>
            <a:r>
              <a:rPr lang="sk-SK" dirty="0" smtClean="0"/>
              <a:t> hodnoty (0/1)</a:t>
            </a:r>
          </a:p>
          <a:p>
            <a:pPr lvl="1"/>
            <a:r>
              <a:rPr lang="sk-SK" dirty="0" smtClean="0"/>
              <a:t>Příklady – Kandidát byl/</a:t>
            </a:r>
            <a:r>
              <a:rPr lang="sk-SK" dirty="0" err="1" smtClean="0"/>
              <a:t>nebyl</a:t>
            </a:r>
            <a:r>
              <a:rPr lang="sk-SK" dirty="0" smtClean="0"/>
              <a:t> zvolený, volič se zúčastnil/nezúčastnil voleb</a:t>
            </a:r>
          </a:p>
          <a:p>
            <a:endParaRPr lang="sk-SK" dirty="0" smtClean="0"/>
          </a:p>
          <a:p>
            <a:r>
              <a:rPr lang="sk-SK" dirty="0" err="1" smtClean="0"/>
              <a:t>Multinomiální</a:t>
            </a:r>
            <a:r>
              <a:rPr lang="sk-SK" dirty="0" smtClean="0"/>
              <a:t> (</a:t>
            </a:r>
            <a:r>
              <a:rPr lang="sk-SK" dirty="0" err="1" smtClean="0"/>
              <a:t>multinomial</a:t>
            </a:r>
            <a:r>
              <a:rPr lang="sk-SK" dirty="0" smtClean="0"/>
              <a:t>, </a:t>
            </a:r>
            <a:r>
              <a:rPr lang="sk-SK" dirty="0" err="1" smtClean="0"/>
              <a:t>polynomial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(0/1/2)</a:t>
            </a:r>
          </a:p>
          <a:p>
            <a:pPr lvl="1"/>
            <a:r>
              <a:rPr lang="sk-SK" dirty="0" smtClean="0"/>
              <a:t>Příklady – Občan se nezúčastnil voleb / zúčastnil a volil </a:t>
            </a:r>
            <a:r>
              <a:rPr lang="sk-SK" dirty="0" err="1" smtClean="0"/>
              <a:t>vládní</a:t>
            </a:r>
            <a:r>
              <a:rPr lang="sk-SK" dirty="0" smtClean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xmlns="" val="1406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Vzorec </a:t>
            </a:r>
            <a:r>
              <a:rPr lang="sk-SK" dirty="0" err="1" smtClean="0"/>
              <a:t>lineární</a:t>
            </a:r>
            <a:r>
              <a:rPr lang="sk-SK" dirty="0" smtClean="0"/>
              <a:t> regrese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Vzorec logistické regrese (pracuje s </a:t>
            </a:r>
            <a:r>
              <a:rPr lang="sk-SK" dirty="0" err="1" smtClean="0"/>
              <a:t>pravděpodobností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960440" cy="10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417646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990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Předpokladem lineární regrese je lineární vztah mezi nezávislými a závislou proměnnou</a:t>
            </a:r>
          </a:p>
          <a:p>
            <a:endParaRPr lang="cs-CZ" dirty="0" smtClean="0"/>
          </a:p>
          <a:p>
            <a:r>
              <a:rPr lang="cs-CZ" dirty="0" smtClean="0"/>
              <a:t>Binární závislá proměnná toto neumožňuje, proto je tu lineární regrese nepoužitelná</a:t>
            </a:r>
          </a:p>
          <a:p>
            <a:endParaRPr lang="cs-CZ" dirty="0" smtClean="0"/>
          </a:p>
          <a:p>
            <a:r>
              <a:rPr lang="cs-CZ" dirty="0" smtClean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297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Co její pomocí </a:t>
            </a:r>
            <a:r>
              <a:rPr lang="sk-SK" dirty="0" err="1" smtClean="0"/>
              <a:t>můžeme</a:t>
            </a:r>
            <a:r>
              <a:rPr lang="sk-SK" dirty="0" smtClean="0"/>
              <a:t> zjistit?</a:t>
            </a:r>
          </a:p>
          <a:p>
            <a:pPr lvl="1"/>
            <a:r>
              <a:rPr lang="sk-SK" dirty="0" smtClean="0"/>
              <a:t>Vhodnost modelu na analyzovaná data</a:t>
            </a:r>
          </a:p>
          <a:p>
            <a:pPr lvl="1"/>
            <a:r>
              <a:rPr lang="sk-SK" dirty="0" smtClean="0"/>
              <a:t>Efekt každé nezávislé proměnné</a:t>
            </a:r>
          </a:p>
          <a:p>
            <a:endParaRPr lang="sk-SK" dirty="0"/>
          </a:p>
          <a:p>
            <a:r>
              <a:rPr lang="sk-SK" dirty="0" smtClean="0"/>
              <a:t>Důležité </a:t>
            </a:r>
            <a:r>
              <a:rPr lang="sk-SK" dirty="0" err="1" smtClean="0"/>
              <a:t>statistiky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Log-likelihood</a:t>
            </a:r>
            <a:endParaRPr lang="sk-SK" dirty="0" smtClean="0"/>
          </a:p>
          <a:p>
            <a:pPr lvl="1"/>
            <a:r>
              <a:rPr lang="sk-SK" dirty="0" smtClean="0"/>
              <a:t>R</a:t>
            </a:r>
            <a:r>
              <a:rPr lang="sk-SK" baseline="30000" dirty="0" smtClean="0"/>
              <a:t>2</a:t>
            </a:r>
            <a:endParaRPr lang="sk-SK" dirty="0" smtClean="0"/>
          </a:p>
          <a:p>
            <a:pPr lvl="1"/>
            <a:r>
              <a:rPr lang="sk-SK" dirty="0" err="1" smtClean="0"/>
              <a:t>Wald</a:t>
            </a:r>
            <a:endParaRPr lang="sk-SK" dirty="0" smtClean="0"/>
          </a:p>
          <a:p>
            <a:pPr lvl="1"/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848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Log-</a:t>
            </a:r>
            <a:r>
              <a:rPr lang="cs-CZ" dirty="0" err="1" smtClean="0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/>
              <a:t>Porovnává</a:t>
            </a:r>
            <a:r>
              <a:rPr lang="sk-SK" dirty="0" smtClean="0"/>
              <a:t> </a:t>
            </a:r>
            <a:r>
              <a:rPr lang="sk-SK" dirty="0" err="1" smtClean="0"/>
              <a:t>skutečná</a:t>
            </a:r>
            <a:r>
              <a:rPr lang="sk-SK" dirty="0" smtClean="0"/>
              <a:t> (pozorovaná) a </a:t>
            </a:r>
            <a:r>
              <a:rPr lang="sk-SK" dirty="0" err="1" smtClean="0"/>
              <a:t>modelem</a:t>
            </a:r>
            <a:r>
              <a:rPr lang="sk-SK" dirty="0" smtClean="0"/>
              <a:t> předpokládaná data</a:t>
            </a:r>
          </a:p>
          <a:p>
            <a:endParaRPr lang="sk-SK" dirty="0"/>
          </a:p>
          <a:p>
            <a:r>
              <a:rPr lang="sk-SK" dirty="0" smtClean="0"/>
              <a:t>Ukazuje, jak model pasuje na analyzovaná data</a:t>
            </a:r>
          </a:p>
          <a:p>
            <a:endParaRPr lang="sk-SK" dirty="0"/>
          </a:p>
          <a:p>
            <a:r>
              <a:rPr lang="sk-SK" dirty="0" smtClean="0"/>
              <a:t>Jeho hodnota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</a:t>
            </a:r>
            <a:r>
              <a:rPr lang="sk-SK" dirty="0" err="1" smtClean="0"/>
              <a:t>zůstává</a:t>
            </a:r>
            <a:r>
              <a:rPr lang="sk-SK" dirty="0" smtClean="0"/>
              <a:t> po aplikaci modelu </a:t>
            </a:r>
            <a:r>
              <a:rPr lang="sk-SK" b="1" dirty="0" err="1" smtClean="0"/>
              <a:t>nevysvětlený</a:t>
            </a:r>
            <a:endParaRPr lang="sk-SK" b="1" dirty="0" smtClean="0"/>
          </a:p>
          <a:p>
            <a:endParaRPr lang="sk-SK" dirty="0"/>
          </a:p>
          <a:p>
            <a:r>
              <a:rPr lang="sk-SK" dirty="0" smtClean="0"/>
              <a:t>Vyšší hodnoty </a:t>
            </a:r>
            <a:r>
              <a:rPr lang="sk-SK" dirty="0" err="1" smtClean="0"/>
              <a:t>ukazují</a:t>
            </a:r>
            <a:r>
              <a:rPr lang="sk-SK" dirty="0" smtClean="0"/>
              <a:t> na slabší </a:t>
            </a:r>
            <a:r>
              <a:rPr lang="sk-SK" dirty="0" err="1" smtClean="0"/>
              <a:t>sílu</a:t>
            </a:r>
            <a:r>
              <a:rPr lang="sk-SK" dirty="0" smtClean="0"/>
              <a:t> modelu a naopak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735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3162</TotalTime>
  <Words>1653</Words>
  <Application>Microsoft Office PowerPoint</Application>
  <PresentationFormat>Prezentácia na obrazovke (4:3)</PresentationFormat>
  <Paragraphs>336</Paragraphs>
  <Slides>48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22</vt:i4>
      </vt:variant>
      <vt:variant>
        <vt:lpstr>Nadpisy snímok</vt:lpstr>
      </vt:variant>
      <vt:variant>
        <vt:i4>48</vt:i4>
      </vt:variant>
    </vt:vector>
  </HeadingPairs>
  <TitlesOfParts>
    <vt:vector size="70" baseType="lpstr">
      <vt:lpstr>Tok</vt:lpstr>
      <vt:lpstr>1_Tok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22_Tok</vt:lpstr>
      <vt:lpstr>23_Tok</vt:lpstr>
      <vt:lpstr>24_Tok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Základní body</vt:lpstr>
      <vt:lpstr>Výstupy logistické regrese</vt:lpstr>
      <vt:lpstr>Log-likelihood</vt:lpstr>
      <vt:lpstr>R2</vt:lpstr>
      <vt:lpstr>Wald</vt:lpstr>
      <vt:lpstr>Odds ratio </vt:lpstr>
      <vt:lpstr>Předpoklady </vt:lpstr>
      <vt:lpstr>Možné problémy</vt:lpstr>
      <vt:lpstr>Snímka 15</vt:lpstr>
      <vt:lpstr>Snímka 16</vt:lpstr>
      <vt:lpstr>Příklad</vt:lpstr>
      <vt:lpstr>Práce v SPSS</vt:lpstr>
      <vt:lpstr>Práce v SPSS</vt:lpstr>
      <vt:lpstr>Snímka 20</vt:lpstr>
      <vt:lpstr>Výstupy</vt:lpstr>
      <vt:lpstr>Snímka 22</vt:lpstr>
      <vt:lpstr>Výstupy</vt:lpstr>
      <vt:lpstr>Snímka 24</vt:lpstr>
      <vt:lpstr>Výstupy</vt:lpstr>
      <vt:lpstr>Snímka 26</vt:lpstr>
      <vt:lpstr>Výstupy</vt:lpstr>
      <vt:lpstr>Výstupy</vt:lpstr>
      <vt:lpstr>Snímka 29</vt:lpstr>
      <vt:lpstr>Výstupy</vt:lpstr>
      <vt:lpstr>Snímka 31</vt:lpstr>
      <vt:lpstr>Následná kontrola</vt:lpstr>
      <vt:lpstr>Snímka 33</vt:lpstr>
      <vt:lpstr>Přijatelné hodnoty</vt:lpstr>
      <vt:lpstr>Následná kontrola</vt:lpstr>
      <vt:lpstr>Předpoklady </vt:lpstr>
      <vt:lpstr>Testování linearity </vt:lpstr>
      <vt:lpstr>Testování linearity </vt:lpstr>
      <vt:lpstr>Snímka 39</vt:lpstr>
      <vt:lpstr>Testování linearity </vt:lpstr>
      <vt:lpstr>Snímka 41</vt:lpstr>
      <vt:lpstr>Testování multikolinearity </vt:lpstr>
      <vt:lpstr>Testování multikolinearity </vt:lpstr>
      <vt:lpstr>Snímka 44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oem</cp:lastModifiedBy>
  <cp:revision>369</cp:revision>
  <dcterms:created xsi:type="dcterms:W3CDTF">2013-02-19T08:47:21Z</dcterms:created>
  <dcterms:modified xsi:type="dcterms:W3CDTF">2015-12-10T17:36:52Z</dcterms:modified>
</cp:coreProperties>
</file>