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0" r:id="rId5"/>
    <p:sldId id="259" r:id="rId6"/>
    <p:sldId id="263" r:id="rId7"/>
    <p:sldId id="265" r:id="rId8"/>
    <p:sldId id="262" r:id="rId9"/>
    <p:sldId id="266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1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4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3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22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29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6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69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7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3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5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50E1-E5E3-4F8B-BAB9-1DD5C1EE0AE5}" type="datetimeFigureOut">
              <a:rPr lang="cs-CZ" smtClean="0"/>
              <a:t>01.12.15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6PfYlyrkhdk" TargetMode="External"/><Relationship Id="rId3" Type="http://schemas.openxmlformats.org/officeDocument/2006/relationships/hyperlink" Target="http://www.youtube.com/watch?v=1qqyYkbUG4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YYc9Dk2NQk" TargetMode="External"/><Relationship Id="rId4" Type="http://schemas.openxmlformats.org/officeDocument/2006/relationships/hyperlink" Target="http://www.youtube.com/watch?v=LQ1HIg7lcvQ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pmTXGQ2BhU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GIDEStbJ158&amp;feature=youtu.be" TargetMode="External"/><Relationship Id="rId3" Type="http://schemas.openxmlformats.org/officeDocument/2006/relationships/hyperlink" Target="http://www.youtube.com/watch?v=KmDGvquzn2k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6685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/>
              <a:t>Zdraví a internet</a:t>
            </a:r>
            <a:br>
              <a:rPr lang="cs-CZ" sz="5400" b="1" dirty="0" smtClean="0"/>
            </a:br>
            <a:r>
              <a:rPr lang="cs-CZ" sz="4000" b="1" dirty="0"/>
              <a:t>Jak mění internet zdravotní péči?</a:t>
            </a:r>
            <a:endParaRPr lang="cs-CZ" sz="40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941888"/>
            <a:ext cx="2376487" cy="1366837"/>
          </a:xfrm>
        </p:spPr>
        <p:txBody>
          <a:bodyPr/>
          <a:lstStyle/>
          <a:p>
            <a:pPr eaLnBrk="1" hangingPunct="1"/>
            <a:r>
              <a:rPr lang="cs-CZ" sz="2800" dirty="0" smtClean="0"/>
              <a:t>Alena Černá</a:t>
            </a:r>
          </a:p>
          <a:p>
            <a:pPr eaLnBrk="1" hangingPunct="1"/>
            <a:r>
              <a:rPr lang="cs-CZ" sz="2800" smtClean="0"/>
              <a:t>PSY279</a:t>
            </a:r>
            <a:endParaRPr lang="cs-CZ" sz="2800" dirty="0" smtClean="0"/>
          </a:p>
        </p:txBody>
      </p:sp>
      <p:pic>
        <p:nvPicPr>
          <p:cNvPr id="2052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79742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ob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ob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625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br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42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Beard</a:t>
            </a:r>
            <a:r>
              <a:rPr lang="cs-CZ" dirty="0"/>
              <a:t>,  L., Wilson,  K., </a:t>
            </a:r>
            <a:r>
              <a:rPr lang="cs-CZ" dirty="0" err="1"/>
              <a:t>Morra</a:t>
            </a:r>
            <a:r>
              <a:rPr lang="cs-CZ" dirty="0"/>
              <a:t> D., </a:t>
            </a:r>
            <a:r>
              <a:rPr lang="cs-CZ" dirty="0" err="1"/>
              <a:t>Keelan</a:t>
            </a:r>
            <a:r>
              <a:rPr lang="cs-CZ" dirty="0"/>
              <a:t> J. (2009). A </a:t>
            </a:r>
            <a:r>
              <a:rPr lang="cs-CZ" dirty="0" err="1"/>
              <a:t>survey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health-related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on second </a:t>
            </a:r>
            <a:r>
              <a:rPr lang="cs-CZ" dirty="0" err="1"/>
              <a:t>life</a:t>
            </a:r>
            <a:r>
              <a:rPr lang="cs-CZ" dirty="0"/>
              <a:t>. J Med Internet Res. 11(2).</a:t>
            </a:r>
          </a:p>
          <a:p>
            <a:r>
              <a:rPr lang="cs-CZ" dirty="0"/>
              <a:t> </a:t>
            </a:r>
            <a:r>
              <a:rPr lang="cs-CZ" dirty="0" err="1"/>
              <a:t>Pujazon-Zazik</a:t>
            </a:r>
            <a:r>
              <a:rPr lang="cs-CZ" dirty="0"/>
              <a:t>, M., &amp; Park, M. J. (2010). To </a:t>
            </a:r>
            <a:r>
              <a:rPr lang="cs-CZ" dirty="0" err="1"/>
              <a:t>tweet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not to </a:t>
            </a:r>
            <a:r>
              <a:rPr lang="cs-CZ" dirty="0" err="1"/>
              <a:t>tweet</a:t>
            </a:r>
            <a:r>
              <a:rPr lang="cs-CZ" dirty="0"/>
              <a:t>: Gender </a:t>
            </a:r>
            <a:r>
              <a:rPr lang="cs-CZ" dirty="0" err="1"/>
              <a:t>differences</a:t>
            </a:r>
            <a:r>
              <a:rPr lang="cs-CZ" dirty="0"/>
              <a:t> and </a:t>
            </a:r>
            <a:r>
              <a:rPr lang="cs-CZ" dirty="0" err="1"/>
              <a:t>potential</a:t>
            </a:r>
            <a:r>
              <a:rPr lang="cs-CZ" dirty="0"/>
              <a:t> positive and negative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adolescents</a:t>
            </a:r>
            <a:r>
              <a:rPr lang="cs-CZ" dirty="0"/>
              <a:t>’ </a:t>
            </a:r>
            <a:r>
              <a:rPr lang="cs-CZ" dirty="0" err="1"/>
              <a:t>social</a:t>
            </a:r>
            <a:r>
              <a:rPr lang="cs-CZ" dirty="0"/>
              <a:t> internet use.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Men’s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, 4, 77–85</a:t>
            </a:r>
            <a:r>
              <a:rPr lang="cs-CZ" dirty="0" smtClean="0"/>
              <a:t>.</a:t>
            </a:r>
          </a:p>
          <a:p>
            <a:r>
              <a:rPr lang="en-US" dirty="0"/>
              <a:t>Paul, M., and </a:t>
            </a:r>
            <a:r>
              <a:rPr lang="en-US" dirty="0" err="1"/>
              <a:t>Dredze</a:t>
            </a:r>
            <a:r>
              <a:rPr lang="en-US" dirty="0"/>
              <a:t>, M. 2011. A model for mining public health topics from twitter. Technical report, Johns Hopkins University. </a:t>
            </a:r>
            <a:endParaRPr lang="en-US" dirty="0" smtClean="0"/>
          </a:p>
          <a:p>
            <a:r>
              <a:rPr lang="en-US" dirty="0"/>
              <a:t>Vance, K., Howe, W., &amp; </a:t>
            </a:r>
            <a:r>
              <a:rPr lang="en-US" dirty="0" err="1"/>
              <a:t>Dellavalle</a:t>
            </a:r>
            <a:r>
              <a:rPr lang="en-US" dirty="0"/>
              <a:t>, R. P. (2009). Social internet sites as a source of public health information. </a:t>
            </a:r>
            <a:r>
              <a:rPr lang="en-US" i="1" dirty="0"/>
              <a:t>Dermatologic Clinics, 27, </a:t>
            </a:r>
            <a:r>
              <a:rPr lang="en-US" dirty="0"/>
              <a:t>133-136. </a:t>
            </a:r>
          </a:p>
          <a:p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0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jsou možnosti výzkumu veřejného zdraví prostřednictvím SNS?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Twitter</a:t>
            </a:r>
            <a:r>
              <a:rPr lang="cs-CZ" dirty="0" smtClean="0"/>
              <a:t> – sledování vzorců chřipkových epidemií (</a:t>
            </a:r>
            <a:r>
              <a:rPr lang="cs-CZ" dirty="0" err="1"/>
              <a:t>Lampos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Cristianini</a:t>
            </a:r>
            <a:r>
              <a:rPr lang="cs-CZ" dirty="0" smtClean="0"/>
              <a:t> 2010)</a:t>
            </a:r>
          </a:p>
          <a:p>
            <a:r>
              <a:rPr lang="cs-CZ" dirty="0" err="1" smtClean="0"/>
              <a:t>Tweety</a:t>
            </a:r>
            <a:r>
              <a:rPr lang="cs-CZ" dirty="0" smtClean="0"/>
              <a:t> typu „frčím na </a:t>
            </a:r>
            <a:r>
              <a:rPr lang="cs-CZ" dirty="0" err="1" smtClean="0"/>
              <a:t>Zyrtecu</a:t>
            </a:r>
            <a:r>
              <a:rPr lang="cs-CZ" dirty="0" smtClean="0"/>
              <a:t>, zatracený alergie“ nemusí být ničím zajímavé, když ale analyzujeme milióny příspěvků…?</a:t>
            </a:r>
          </a:p>
          <a:p>
            <a:r>
              <a:rPr lang="cs-CZ" dirty="0" smtClean="0"/>
              <a:t>Kontrola správného užití léků (zkoumalo se opět u chřipkových epidemií)</a:t>
            </a:r>
          </a:p>
          <a:p>
            <a:r>
              <a:rPr lang="cs-CZ" dirty="0" smtClean="0"/>
              <a:t>Šíření informací týkajících se zdraví mezi mladými lidmi (</a:t>
            </a:r>
            <a:r>
              <a:rPr lang="en-US" dirty="0"/>
              <a:t>Vance, Howe, and </a:t>
            </a:r>
            <a:r>
              <a:rPr lang="en-US" dirty="0" err="1" smtClean="0"/>
              <a:t>Dellavalle</a:t>
            </a:r>
            <a:r>
              <a:rPr lang="cs-CZ" dirty="0" smtClean="0"/>
              <a:t>, </a:t>
            </a:r>
            <a:r>
              <a:rPr lang="en-US" dirty="0" smtClean="0"/>
              <a:t>2009)</a:t>
            </a:r>
            <a:r>
              <a:rPr lang="cs-CZ" dirty="0" smtClean="0"/>
              <a:t> – výhody – rychlost, nízké náklady; nevýhody – ztráta autorství, chybějící odkazy na zdroj, prezentování názorů coby faktů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04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jsou možnosti výzkumu veřejného zdraví prostřednictvím SNS?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Twitter</a:t>
            </a:r>
            <a:r>
              <a:rPr lang="cs-CZ" dirty="0" smtClean="0"/>
              <a:t> – hledání vzorců nemocí, nejpoužívanějších medikamentů a způsobů samoléčby (Paul &amp; </a:t>
            </a:r>
            <a:r>
              <a:rPr lang="cs-CZ" dirty="0" err="1" smtClean="0"/>
              <a:t>Dredze</a:t>
            </a:r>
            <a:r>
              <a:rPr lang="cs-CZ" dirty="0" smtClean="0"/>
              <a:t>, 2011) – zmiňují, že lidé se často léčí sami a nevyhledají lékařskou pomoc, a že např. za pomoci </a:t>
            </a:r>
            <a:r>
              <a:rPr lang="cs-CZ" dirty="0" err="1" smtClean="0"/>
              <a:t>Twitteru</a:t>
            </a:r>
            <a:r>
              <a:rPr lang="cs-CZ" dirty="0" smtClean="0"/>
              <a:t> lze toto monitorovat a zkoumat – je to žádoucí? („Velký bratr“?)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18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sítě, technologie a vztah lékař-pacient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Hello </a:t>
            </a:r>
            <a:r>
              <a:rPr lang="cs-CZ" dirty="0" err="1" smtClean="0"/>
              <a:t>Health</a:t>
            </a:r>
            <a:r>
              <a:rPr lang="cs-CZ" dirty="0" smtClean="0"/>
              <a:t>, u nás – mojeambulance.cz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www.youtube.com/watch?v=6PfYlyrkhdk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www.youtube.com/watch?v=1qqyYkbUG4Y</a:t>
            </a:r>
            <a:endParaRPr lang="cs-CZ" dirty="0" smtClean="0"/>
          </a:p>
          <a:p>
            <a:r>
              <a:rPr lang="cs-CZ" dirty="0" smtClean="0"/>
              <a:t>Další otázky etiky – nerovnost vztahu lékař/pacient často vnímána jako žádoucí (autorita, moc); lékaři s otevřenými FB profily – jak to může narušit vztah a léčbu?</a:t>
            </a:r>
          </a:p>
          <a:p>
            <a:r>
              <a:rPr lang="cs-CZ" dirty="0" smtClean="0"/>
              <a:t>Těžko rozlišitelná hranice, kdy je žádoucí setkat se s lékařem fyzicky a kdy ne (a to na obou stranách)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90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Second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Edukace pacientů, zvyšování povědomí o nemocech, podpůrné komunity, tréninková platforma pro různé lékařské účely, terapie online, marketing firem…</a:t>
            </a:r>
            <a:endParaRPr lang="cs-CZ" dirty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http://www.youtube.com/watch?v=pmTXGQ2BhUA</a:t>
            </a:r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www.youtube.com/watch?v=bYYc9Dk2NQk</a:t>
            </a:r>
            <a:endParaRPr lang="cs-CZ" dirty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www.youtube.com/watch?v=LQ1HIg7lcvQ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22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Second </a:t>
            </a:r>
            <a:r>
              <a:rPr lang="cs-CZ" dirty="0" err="1"/>
              <a:t>L</a:t>
            </a:r>
            <a:r>
              <a:rPr lang="cs-CZ" dirty="0" err="1" smtClean="0"/>
              <a:t>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Jako nástroj tzv. „</a:t>
            </a:r>
            <a:r>
              <a:rPr lang="cs-CZ" dirty="0" err="1" smtClean="0"/>
              <a:t>patient</a:t>
            </a:r>
            <a:r>
              <a:rPr lang="cs-CZ" dirty="0" smtClean="0"/>
              <a:t> </a:t>
            </a:r>
            <a:r>
              <a:rPr lang="cs-CZ" dirty="0" err="1" smtClean="0"/>
              <a:t>empowerment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Disinhibice</a:t>
            </a:r>
            <a:r>
              <a:rPr lang="cs-CZ" dirty="0" smtClean="0"/>
              <a:t>, sdílení informací, vytvoření skutečné komunity tam, kde by to jinak bylo obtížné (autismus aj.)</a:t>
            </a:r>
          </a:p>
          <a:p>
            <a:r>
              <a:rPr lang="cs-CZ" dirty="0" smtClean="0"/>
              <a:t>Schopnost relativizovat co je „normální“ – viz. autismus</a:t>
            </a:r>
          </a:p>
          <a:p>
            <a:r>
              <a:rPr lang="cs-CZ" dirty="0" smtClean="0"/>
              <a:t>Ale: rizika závislostního chování; je to skutečně platforma pro nácvik, nebo pacienta ještě víc „uzavře“ do virtuálního světa (například v případě vzácných chorob, psychických potíží…)?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8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Příběh</a:t>
            </a:r>
            <a:r>
              <a:rPr lang="en-US" dirty="0" smtClean="0"/>
              <a:t> Carly Fleishmann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http://www.youtube.com/watch?v=GIDEStbJ158&amp;feature=</a:t>
            </a:r>
            <a:r>
              <a:rPr lang="en-US" dirty="0" smtClean="0">
                <a:hlinkClick r:id="rId2"/>
              </a:rPr>
              <a:t>youtu.be</a:t>
            </a:r>
            <a:endParaRPr lang="en-US" dirty="0" smtClean="0"/>
          </a:p>
          <a:p>
            <a:endParaRPr lang="en-US" dirty="0"/>
          </a:p>
          <a:p>
            <a:r>
              <a:rPr lang="pl-PL" dirty="0">
                <a:hlinkClick r:id="rId3"/>
              </a:rPr>
              <a:t>http://www.youtube.com/watch?v=</a:t>
            </a:r>
            <a:r>
              <a:rPr lang="pl-PL" dirty="0" smtClean="0">
                <a:hlinkClick r:id="rId3"/>
              </a:rPr>
              <a:t>KmDGvquzn2k</a:t>
            </a:r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7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léčba a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Complementary</a:t>
            </a:r>
            <a:r>
              <a:rPr lang="cs-CZ" dirty="0" smtClean="0"/>
              <a:t> </a:t>
            </a:r>
            <a:r>
              <a:rPr lang="cs-CZ" dirty="0" err="1" smtClean="0"/>
              <a:t>medicine</a:t>
            </a:r>
            <a:r>
              <a:rPr lang="cs-CZ" dirty="0" smtClean="0"/>
              <a:t> – typicky vyhledávaná pacienty při chronických zdravotních potížích, u nás chápána jako opozitum „klasické“ medicíny (není tomu tak všude)</a:t>
            </a:r>
          </a:p>
          <a:p>
            <a:r>
              <a:rPr lang="cs-CZ" dirty="0" smtClean="0"/>
              <a:t>Lékaři často chápána negativně; do jisté míry dáno obavou o pacienta a úspěšnost léčby (strach z nevhodné „medikace“, zneužívání nemocných)</a:t>
            </a:r>
          </a:p>
          <a:p>
            <a:r>
              <a:rPr lang="cs-CZ" dirty="0" smtClean="0"/>
              <a:t>Výhody x nevýhody?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563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ICT, internet a </a:t>
            </a:r>
            <a:r>
              <a:rPr lang="en-US" dirty="0" err="1" smtClean="0"/>
              <a:t>zdravotně</a:t>
            </a:r>
            <a:r>
              <a:rPr lang="en-US" dirty="0" smtClean="0"/>
              <a:t> </a:t>
            </a:r>
            <a:r>
              <a:rPr lang="en-US" dirty="0" err="1" smtClean="0"/>
              <a:t>postižení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Nevidomí</a:t>
            </a:r>
            <a:r>
              <a:rPr lang="en-US" dirty="0" smtClean="0"/>
              <a:t> –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kognitivní</a:t>
            </a:r>
            <a:r>
              <a:rPr lang="en-US" dirty="0" smtClean="0"/>
              <a:t> </a:t>
            </a:r>
            <a:r>
              <a:rPr lang="en-US" dirty="0" err="1" smtClean="0"/>
              <a:t>mapu</a:t>
            </a:r>
            <a:r>
              <a:rPr lang="en-US" dirty="0" smtClean="0"/>
              <a:t> </a:t>
            </a:r>
            <a:r>
              <a:rPr lang="en-US" dirty="0" err="1" smtClean="0"/>
              <a:t>stránek</a:t>
            </a:r>
            <a:r>
              <a:rPr lang="en-US" dirty="0" smtClean="0"/>
              <a:t>, </a:t>
            </a:r>
            <a:r>
              <a:rPr lang="en-US" dirty="0" err="1" smtClean="0"/>
              <a:t>chybí</a:t>
            </a:r>
            <a:r>
              <a:rPr lang="en-US" dirty="0" smtClean="0"/>
              <a:t> </a:t>
            </a:r>
            <a:r>
              <a:rPr lang="en-US" dirty="0" err="1" smtClean="0"/>
              <a:t>vizuální</a:t>
            </a:r>
            <a:r>
              <a:rPr lang="en-US" dirty="0" smtClean="0"/>
              <a:t> </a:t>
            </a:r>
            <a:r>
              <a:rPr lang="en-US" dirty="0" err="1" smtClean="0"/>
              <a:t>vodítko</a:t>
            </a:r>
            <a:r>
              <a:rPr lang="en-US" dirty="0" smtClean="0"/>
              <a:t>,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navrženy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se </a:t>
            </a:r>
            <a:r>
              <a:rPr lang="en-US" dirty="0" err="1" smtClean="0"/>
              <a:t>načetlo</a:t>
            </a:r>
            <a:r>
              <a:rPr lang="en-US" dirty="0" smtClean="0"/>
              <a:t> </a:t>
            </a:r>
            <a:r>
              <a:rPr lang="en-US" dirty="0" err="1" smtClean="0"/>
              <a:t>vše</a:t>
            </a:r>
            <a:r>
              <a:rPr lang="en-US" dirty="0" smtClean="0"/>
              <a:t>; </a:t>
            </a:r>
            <a:r>
              <a:rPr lang="en-US" dirty="0" err="1" smtClean="0"/>
              <a:t>slabozrakost</a:t>
            </a:r>
            <a:r>
              <a:rPr lang="en-US" dirty="0" smtClean="0"/>
              <a:t> – </a:t>
            </a:r>
            <a:r>
              <a:rPr lang="en-US" dirty="0" err="1" smtClean="0"/>
              <a:t>pomůcky</a:t>
            </a:r>
            <a:r>
              <a:rPr lang="en-US" dirty="0" smtClean="0"/>
              <a:t>, </a:t>
            </a:r>
            <a:r>
              <a:rPr lang="en-US" dirty="0" err="1" smtClean="0"/>
              <a:t>sledování</a:t>
            </a:r>
            <a:r>
              <a:rPr lang="en-US" dirty="0" smtClean="0"/>
              <a:t> </a:t>
            </a:r>
            <a:r>
              <a:rPr lang="en-US" dirty="0" err="1" smtClean="0"/>
              <a:t>písmen</a:t>
            </a:r>
            <a:r>
              <a:rPr lang="en-US" dirty="0" smtClean="0"/>
              <a:t> </a:t>
            </a:r>
            <a:r>
              <a:rPr lang="en-US" dirty="0" err="1" smtClean="0"/>
              <a:t>zvlášť</a:t>
            </a:r>
            <a:r>
              <a:rPr lang="en-US" dirty="0" smtClean="0"/>
              <a:t> – </a:t>
            </a:r>
            <a:r>
              <a:rPr lang="en-US" dirty="0" err="1" smtClean="0"/>
              <a:t>náročnost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čas</a:t>
            </a:r>
            <a:endParaRPr lang="en-US" dirty="0" smtClean="0"/>
          </a:p>
          <a:p>
            <a:r>
              <a:rPr lang="en-US" dirty="0" err="1" smtClean="0"/>
              <a:t>Neslyšící</a:t>
            </a:r>
            <a:r>
              <a:rPr lang="en-US" dirty="0" smtClean="0"/>
              <a:t> – </a:t>
            </a:r>
            <a:r>
              <a:rPr lang="en-US" dirty="0" err="1" smtClean="0"/>
              <a:t>čeština</a:t>
            </a:r>
            <a:r>
              <a:rPr lang="en-US" dirty="0" smtClean="0"/>
              <a:t> je </a:t>
            </a:r>
            <a:r>
              <a:rPr lang="en-US" dirty="0" err="1" smtClean="0"/>
              <a:t>cizí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, </a:t>
            </a:r>
            <a:r>
              <a:rPr lang="en-US" dirty="0" err="1" smtClean="0"/>
              <a:t>rodný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je </a:t>
            </a:r>
            <a:r>
              <a:rPr lang="en-US" dirty="0" err="1" smtClean="0"/>
              <a:t>znaková</a:t>
            </a:r>
            <a:r>
              <a:rPr lang="en-US" dirty="0" smtClean="0"/>
              <a:t> </a:t>
            </a:r>
            <a:r>
              <a:rPr lang="en-US" dirty="0" err="1" smtClean="0"/>
              <a:t>řeč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vizuálně</a:t>
            </a:r>
            <a:r>
              <a:rPr lang="en-US" dirty="0" smtClean="0"/>
              <a:t> se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naučit</a:t>
            </a:r>
            <a:r>
              <a:rPr lang="en-US" dirty="0" smtClean="0"/>
              <a:t> </a:t>
            </a:r>
            <a:r>
              <a:rPr lang="en-US" dirty="0" err="1" smtClean="0"/>
              <a:t>nedá</a:t>
            </a:r>
            <a:r>
              <a:rPr lang="en-US" dirty="0" smtClean="0"/>
              <a:t>; </a:t>
            </a:r>
            <a:r>
              <a:rPr lang="en-US" dirty="0" err="1" smtClean="0"/>
              <a:t>nemyslí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slovech</a:t>
            </a:r>
            <a:r>
              <a:rPr lang="en-US" dirty="0" smtClean="0"/>
              <a:t>, </a:t>
            </a:r>
            <a:r>
              <a:rPr lang="en-US" dirty="0" err="1" smtClean="0"/>
              <a:t>navíc</a:t>
            </a:r>
            <a:r>
              <a:rPr lang="en-US" dirty="0" smtClean="0"/>
              <a:t> </a:t>
            </a:r>
            <a:r>
              <a:rPr lang="en-US" dirty="0" err="1" smtClean="0"/>
              <a:t>znakový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sjednocen</a:t>
            </a:r>
            <a:endParaRPr lang="en-US" dirty="0" smtClean="0"/>
          </a:p>
          <a:p>
            <a:r>
              <a:rPr lang="en-US" dirty="0" err="1" smtClean="0"/>
              <a:t>Informace</a:t>
            </a:r>
            <a:r>
              <a:rPr lang="en-US" dirty="0" smtClean="0"/>
              <a:t> pro </a:t>
            </a:r>
            <a:r>
              <a:rPr lang="en-US" dirty="0" err="1" smtClean="0"/>
              <a:t>neslyšící</a:t>
            </a:r>
            <a:r>
              <a:rPr lang="en-US" dirty="0" smtClean="0"/>
              <a:t> </a:t>
            </a:r>
            <a:r>
              <a:rPr lang="en-US" dirty="0" err="1" smtClean="0"/>
              <a:t>bývají</a:t>
            </a:r>
            <a:r>
              <a:rPr lang="en-US" dirty="0" smtClean="0"/>
              <a:t> </a:t>
            </a:r>
            <a:r>
              <a:rPr lang="en-US" dirty="0" err="1" smtClean="0"/>
              <a:t>formou</a:t>
            </a:r>
            <a:r>
              <a:rPr lang="en-US" dirty="0" smtClean="0"/>
              <a:t> </a:t>
            </a:r>
            <a:r>
              <a:rPr lang="en-US" dirty="0" err="1" smtClean="0"/>
              <a:t>videozáznamu</a:t>
            </a:r>
            <a:r>
              <a:rPr lang="en-US" dirty="0" smtClean="0"/>
              <a:t> (</a:t>
            </a:r>
            <a:r>
              <a:rPr lang="en-US" dirty="0" err="1"/>
              <a:t>i</a:t>
            </a:r>
            <a:r>
              <a:rPr lang="en-US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většina</a:t>
            </a:r>
            <a:r>
              <a:rPr lang="en-US" dirty="0" smtClean="0"/>
              <a:t> z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trochu</a:t>
            </a:r>
            <a:r>
              <a:rPr lang="en-US" dirty="0" smtClean="0"/>
              <a:t> </a:t>
            </a:r>
            <a:r>
              <a:rPr lang="en-US" dirty="0" err="1" smtClean="0"/>
              <a:t>česky</a:t>
            </a:r>
            <a:r>
              <a:rPr lang="en-US" dirty="0" smtClean="0"/>
              <a:t> </a:t>
            </a:r>
            <a:r>
              <a:rPr lang="en-US" dirty="0" err="1" smtClean="0"/>
              <a:t>umí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994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601</Words>
  <Application>Microsoft Macintosh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Motiv systému Office</vt:lpstr>
      <vt:lpstr>Zdraví a internet Jak mění internet zdravotní péči?</vt:lpstr>
      <vt:lpstr>Jaké jsou možnosti výzkumu veřejného zdraví prostřednictvím SNS?</vt:lpstr>
      <vt:lpstr>Jaké jsou možnosti výzkumu veřejného zdraví prostřednictvím SNS?</vt:lpstr>
      <vt:lpstr>Sociální sítě, technologie a vztah lékař-pacient</vt:lpstr>
      <vt:lpstr>Second Life</vt:lpstr>
      <vt:lpstr>Second Life</vt:lpstr>
      <vt:lpstr>Příběh Carly Fleishmann</vt:lpstr>
      <vt:lpstr>Alternativní léčba a internet</vt:lpstr>
      <vt:lpstr>ICT, internet a zdravotně postižení</vt:lpstr>
      <vt:lpstr>Literatura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Černá</dc:creator>
  <cp:lastModifiedBy>Alena</cp:lastModifiedBy>
  <cp:revision>18</cp:revision>
  <dcterms:created xsi:type="dcterms:W3CDTF">2012-11-19T18:37:51Z</dcterms:created>
  <dcterms:modified xsi:type="dcterms:W3CDTF">2015-11-30T23:30:40Z</dcterms:modified>
</cp:coreProperties>
</file>