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71" r:id="rId3"/>
    <p:sldId id="267" r:id="rId4"/>
    <p:sldId id="257" r:id="rId5"/>
    <p:sldId id="266" r:id="rId6"/>
    <p:sldId id="258" r:id="rId7"/>
    <p:sldId id="262" r:id="rId8"/>
    <p:sldId id="259" r:id="rId9"/>
    <p:sldId id="265" r:id="rId10"/>
    <p:sldId id="260" r:id="rId11"/>
    <p:sldId id="263" r:id="rId12"/>
    <p:sldId id="261" r:id="rId13"/>
    <p:sldId id="264" r:id="rId14"/>
    <p:sldId id="268" r:id="rId15"/>
    <p:sldId id="269" r:id="rId16"/>
    <p:sldId id="270" r:id="rId17"/>
    <p:sldId id="272"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5" autoAdjust="0"/>
    <p:restoredTop sz="94660"/>
  </p:normalViewPr>
  <p:slideViewPr>
    <p:cSldViewPr snapToGrid="0">
      <p:cViewPr varScale="1">
        <p:scale>
          <a:sx n="61" d="100"/>
          <a:sy n="61" d="100"/>
        </p:scale>
        <p:origin x="-84" y="-348"/>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0A59FBD-169C-4D5F-95F9-8CCE4D8772A7}" type="doc">
      <dgm:prSet loTypeId="urn:microsoft.com/office/officeart/2005/8/layout/radial3" loCatId="cycle" qsTypeId="urn:microsoft.com/office/officeart/2005/8/quickstyle/simple1" qsCatId="simple" csTypeId="urn:microsoft.com/office/officeart/2005/8/colors/accent1_2" csCatId="accent1" phldr="1"/>
      <dgm:spPr/>
      <dgm:t>
        <a:bodyPr/>
        <a:lstStyle/>
        <a:p>
          <a:endParaRPr lang="cs-CZ"/>
        </a:p>
      </dgm:t>
    </dgm:pt>
    <dgm:pt modelId="{A0AC84F9-1500-4E92-AF6A-963242662A7E}">
      <dgm:prSet phldrT="[Text]" phldr="1"/>
      <dgm:spPr/>
      <dgm:t>
        <a:bodyPr/>
        <a:lstStyle/>
        <a:p>
          <a:endParaRPr lang="cs-CZ" dirty="0"/>
        </a:p>
      </dgm:t>
    </dgm:pt>
    <dgm:pt modelId="{CA8D5AE5-3A25-4987-8DBE-8282859BF97F}" type="parTrans" cxnId="{7E7C0291-A0BF-4F62-BBC1-3E90A2AE7042}">
      <dgm:prSet/>
      <dgm:spPr/>
      <dgm:t>
        <a:bodyPr/>
        <a:lstStyle/>
        <a:p>
          <a:endParaRPr lang="cs-CZ"/>
        </a:p>
      </dgm:t>
    </dgm:pt>
    <dgm:pt modelId="{98DDACFE-0006-4B7C-83E9-75BAFC38D106}" type="sibTrans" cxnId="{7E7C0291-A0BF-4F62-BBC1-3E90A2AE7042}">
      <dgm:prSet/>
      <dgm:spPr/>
      <dgm:t>
        <a:bodyPr/>
        <a:lstStyle/>
        <a:p>
          <a:endParaRPr lang="cs-CZ"/>
        </a:p>
      </dgm:t>
    </dgm:pt>
    <dgm:pt modelId="{74A38662-B430-4563-9974-1C58F25396E5}">
      <dgm:prSet phldrT="[Text]"/>
      <dgm:spPr/>
      <dgm:t>
        <a:bodyPr/>
        <a:lstStyle/>
        <a:p>
          <a:r>
            <a:rPr lang="cs-CZ" dirty="0" smtClean="0"/>
            <a:t>Management</a:t>
          </a:r>
          <a:endParaRPr lang="cs-CZ" dirty="0"/>
        </a:p>
      </dgm:t>
    </dgm:pt>
    <dgm:pt modelId="{4F6B028E-0CA7-48F8-81B7-73ECCB19027B}" type="parTrans" cxnId="{9F6521B1-6355-4F99-A7E9-0CA160F4607B}">
      <dgm:prSet/>
      <dgm:spPr/>
      <dgm:t>
        <a:bodyPr/>
        <a:lstStyle/>
        <a:p>
          <a:endParaRPr lang="cs-CZ"/>
        </a:p>
      </dgm:t>
    </dgm:pt>
    <dgm:pt modelId="{E3F70000-008C-4BD4-8B97-1F8DA94E706E}" type="sibTrans" cxnId="{9F6521B1-6355-4F99-A7E9-0CA160F4607B}">
      <dgm:prSet/>
      <dgm:spPr/>
      <dgm:t>
        <a:bodyPr/>
        <a:lstStyle/>
        <a:p>
          <a:endParaRPr lang="cs-CZ"/>
        </a:p>
      </dgm:t>
    </dgm:pt>
    <dgm:pt modelId="{D96BC3BB-AFFB-4662-A375-64737D7301F3}">
      <dgm:prSet phldrT="[Text]"/>
      <dgm:spPr/>
      <dgm:t>
        <a:bodyPr/>
        <a:lstStyle/>
        <a:p>
          <a:r>
            <a:rPr lang="cs-CZ" dirty="0" smtClean="0"/>
            <a:t>Zákazníci</a:t>
          </a:r>
          <a:endParaRPr lang="cs-CZ" dirty="0"/>
        </a:p>
      </dgm:t>
    </dgm:pt>
    <dgm:pt modelId="{9AB5FC03-3AE0-41D2-8E47-D2B1D394C24C}" type="parTrans" cxnId="{97C2A203-8572-4F25-B455-FB3222A7F78E}">
      <dgm:prSet/>
      <dgm:spPr/>
      <dgm:t>
        <a:bodyPr/>
        <a:lstStyle/>
        <a:p>
          <a:endParaRPr lang="cs-CZ"/>
        </a:p>
      </dgm:t>
    </dgm:pt>
    <dgm:pt modelId="{F5C86A21-F2AC-4018-944F-7B56F569A390}" type="sibTrans" cxnId="{97C2A203-8572-4F25-B455-FB3222A7F78E}">
      <dgm:prSet/>
      <dgm:spPr/>
      <dgm:t>
        <a:bodyPr/>
        <a:lstStyle/>
        <a:p>
          <a:endParaRPr lang="cs-CZ"/>
        </a:p>
      </dgm:t>
    </dgm:pt>
    <dgm:pt modelId="{D85AD09D-CBB5-4739-AD48-41D87C4B5590}">
      <dgm:prSet phldrT="[Text]"/>
      <dgm:spPr/>
      <dgm:t>
        <a:bodyPr/>
        <a:lstStyle/>
        <a:p>
          <a:r>
            <a:rPr lang="cs-CZ" dirty="0" smtClean="0"/>
            <a:t>Zaměstnanci</a:t>
          </a:r>
          <a:endParaRPr lang="cs-CZ" dirty="0"/>
        </a:p>
      </dgm:t>
    </dgm:pt>
    <dgm:pt modelId="{9AFE93D7-5DAF-4EC0-82DB-561815C6DB2B}" type="parTrans" cxnId="{4C353677-7AAF-45BB-BFBF-6EBA1565BEF4}">
      <dgm:prSet/>
      <dgm:spPr/>
      <dgm:t>
        <a:bodyPr/>
        <a:lstStyle/>
        <a:p>
          <a:endParaRPr lang="cs-CZ"/>
        </a:p>
      </dgm:t>
    </dgm:pt>
    <dgm:pt modelId="{97CD0E6E-DBA6-4F17-958C-E02726ECEA29}" type="sibTrans" cxnId="{4C353677-7AAF-45BB-BFBF-6EBA1565BEF4}">
      <dgm:prSet/>
      <dgm:spPr/>
      <dgm:t>
        <a:bodyPr/>
        <a:lstStyle/>
        <a:p>
          <a:endParaRPr lang="cs-CZ"/>
        </a:p>
      </dgm:t>
    </dgm:pt>
    <dgm:pt modelId="{E3CFF0AE-EC44-4817-B805-517D44491038}" type="pres">
      <dgm:prSet presAssocID="{80A59FBD-169C-4D5F-95F9-8CCE4D8772A7}" presName="composite" presStyleCnt="0">
        <dgm:presLayoutVars>
          <dgm:chMax val="1"/>
          <dgm:dir/>
          <dgm:resizeHandles val="exact"/>
        </dgm:presLayoutVars>
      </dgm:prSet>
      <dgm:spPr/>
      <dgm:t>
        <a:bodyPr/>
        <a:lstStyle/>
        <a:p>
          <a:endParaRPr lang="cs-CZ"/>
        </a:p>
      </dgm:t>
    </dgm:pt>
    <dgm:pt modelId="{21369928-3978-4561-AF33-6B46E4BBE237}" type="pres">
      <dgm:prSet presAssocID="{80A59FBD-169C-4D5F-95F9-8CCE4D8772A7}" presName="radial" presStyleCnt="0">
        <dgm:presLayoutVars>
          <dgm:animLvl val="ctr"/>
        </dgm:presLayoutVars>
      </dgm:prSet>
      <dgm:spPr/>
    </dgm:pt>
    <dgm:pt modelId="{82CC2F04-B16C-435E-A4FA-F519159F7BE1}" type="pres">
      <dgm:prSet presAssocID="{A0AC84F9-1500-4E92-AF6A-963242662A7E}" presName="centerShape" presStyleLbl="vennNode1" presStyleIdx="0" presStyleCnt="4" custScaleX="77237" custScaleY="81724"/>
      <dgm:spPr/>
      <dgm:t>
        <a:bodyPr/>
        <a:lstStyle/>
        <a:p>
          <a:endParaRPr lang="cs-CZ"/>
        </a:p>
      </dgm:t>
    </dgm:pt>
    <dgm:pt modelId="{92538578-0416-4BB8-8DBE-B914347AF838}" type="pres">
      <dgm:prSet presAssocID="{74A38662-B430-4563-9974-1C58F25396E5}" presName="node" presStyleLbl="vennNode1" presStyleIdx="1" presStyleCnt="4" custScaleX="195141" custScaleY="197553" custRadScaleRad="109080" custRadScaleInc="9">
        <dgm:presLayoutVars>
          <dgm:bulletEnabled val="1"/>
        </dgm:presLayoutVars>
      </dgm:prSet>
      <dgm:spPr/>
      <dgm:t>
        <a:bodyPr/>
        <a:lstStyle/>
        <a:p>
          <a:endParaRPr lang="cs-CZ"/>
        </a:p>
      </dgm:t>
    </dgm:pt>
    <dgm:pt modelId="{5E5E3607-476A-44A8-BF06-CE920D27AF33}" type="pres">
      <dgm:prSet presAssocID="{D96BC3BB-AFFB-4662-A375-64737D7301F3}" presName="node" presStyleLbl="vennNode1" presStyleIdx="2" presStyleCnt="4" custScaleX="195141" custScaleY="197553" custRadScaleRad="110493" custRadScaleInc="-3690">
        <dgm:presLayoutVars>
          <dgm:bulletEnabled val="1"/>
        </dgm:presLayoutVars>
      </dgm:prSet>
      <dgm:spPr/>
      <dgm:t>
        <a:bodyPr/>
        <a:lstStyle/>
        <a:p>
          <a:endParaRPr lang="cs-CZ"/>
        </a:p>
      </dgm:t>
    </dgm:pt>
    <dgm:pt modelId="{0FE34CF8-D955-415C-B301-38D34F810CFC}" type="pres">
      <dgm:prSet presAssocID="{D85AD09D-CBB5-4739-AD48-41D87C4B5590}" presName="node" presStyleLbl="vennNode1" presStyleIdx="3" presStyleCnt="4" custScaleX="195141" custScaleY="197553" custRadScaleRad="109446" custRadScaleInc="3098">
        <dgm:presLayoutVars>
          <dgm:bulletEnabled val="1"/>
        </dgm:presLayoutVars>
      </dgm:prSet>
      <dgm:spPr/>
      <dgm:t>
        <a:bodyPr/>
        <a:lstStyle/>
        <a:p>
          <a:endParaRPr lang="cs-CZ"/>
        </a:p>
      </dgm:t>
    </dgm:pt>
  </dgm:ptLst>
  <dgm:cxnLst>
    <dgm:cxn modelId="{7E7C0291-A0BF-4F62-BBC1-3E90A2AE7042}" srcId="{80A59FBD-169C-4D5F-95F9-8CCE4D8772A7}" destId="{A0AC84F9-1500-4E92-AF6A-963242662A7E}" srcOrd="0" destOrd="0" parTransId="{CA8D5AE5-3A25-4987-8DBE-8282859BF97F}" sibTransId="{98DDACFE-0006-4B7C-83E9-75BAFC38D106}"/>
    <dgm:cxn modelId="{2442946D-D01D-4F69-855F-8F48A6C2CC07}" type="presOf" srcId="{74A38662-B430-4563-9974-1C58F25396E5}" destId="{92538578-0416-4BB8-8DBE-B914347AF838}" srcOrd="0" destOrd="0" presId="urn:microsoft.com/office/officeart/2005/8/layout/radial3"/>
    <dgm:cxn modelId="{9F6521B1-6355-4F99-A7E9-0CA160F4607B}" srcId="{A0AC84F9-1500-4E92-AF6A-963242662A7E}" destId="{74A38662-B430-4563-9974-1C58F25396E5}" srcOrd="0" destOrd="0" parTransId="{4F6B028E-0CA7-48F8-81B7-73ECCB19027B}" sibTransId="{E3F70000-008C-4BD4-8B97-1F8DA94E706E}"/>
    <dgm:cxn modelId="{4C353677-7AAF-45BB-BFBF-6EBA1565BEF4}" srcId="{A0AC84F9-1500-4E92-AF6A-963242662A7E}" destId="{D85AD09D-CBB5-4739-AD48-41D87C4B5590}" srcOrd="2" destOrd="0" parTransId="{9AFE93D7-5DAF-4EC0-82DB-561815C6DB2B}" sibTransId="{97CD0E6E-DBA6-4F17-958C-E02726ECEA29}"/>
    <dgm:cxn modelId="{97C2A203-8572-4F25-B455-FB3222A7F78E}" srcId="{A0AC84F9-1500-4E92-AF6A-963242662A7E}" destId="{D96BC3BB-AFFB-4662-A375-64737D7301F3}" srcOrd="1" destOrd="0" parTransId="{9AB5FC03-3AE0-41D2-8E47-D2B1D394C24C}" sibTransId="{F5C86A21-F2AC-4018-944F-7B56F569A390}"/>
    <dgm:cxn modelId="{794791F6-CA62-45A4-A7C0-A367C9CAA57A}" type="presOf" srcId="{D85AD09D-CBB5-4739-AD48-41D87C4B5590}" destId="{0FE34CF8-D955-415C-B301-38D34F810CFC}" srcOrd="0" destOrd="0" presId="urn:microsoft.com/office/officeart/2005/8/layout/radial3"/>
    <dgm:cxn modelId="{D21B67CF-4C77-44CB-AD24-B507E993FAD6}" type="presOf" srcId="{80A59FBD-169C-4D5F-95F9-8CCE4D8772A7}" destId="{E3CFF0AE-EC44-4817-B805-517D44491038}" srcOrd="0" destOrd="0" presId="urn:microsoft.com/office/officeart/2005/8/layout/radial3"/>
    <dgm:cxn modelId="{DC0D4FEB-D242-418B-974C-4B98C521D751}" type="presOf" srcId="{A0AC84F9-1500-4E92-AF6A-963242662A7E}" destId="{82CC2F04-B16C-435E-A4FA-F519159F7BE1}" srcOrd="0" destOrd="0" presId="urn:microsoft.com/office/officeart/2005/8/layout/radial3"/>
    <dgm:cxn modelId="{FFC58463-302E-4572-9661-FB1FF4E09FCB}" type="presOf" srcId="{D96BC3BB-AFFB-4662-A375-64737D7301F3}" destId="{5E5E3607-476A-44A8-BF06-CE920D27AF33}" srcOrd="0" destOrd="0" presId="urn:microsoft.com/office/officeart/2005/8/layout/radial3"/>
    <dgm:cxn modelId="{48DD15C3-0CA1-4F69-A6DA-05A3EDDD5B8D}" type="presParOf" srcId="{E3CFF0AE-EC44-4817-B805-517D44491038}" destId="{21369928-3978-4561-AF33-6B46E4BBE237}" srcOrd="0" destOrd="0" presId="urn:microsoft.com/office/officeart/2005/8/layout/radial3"/>
    <dgm:cxn modelId="{62B1C2DB-6834-4CD6-90CE-2F0514224710}" type="presParOf" srcId="{21369928-3978-4561-AF33-6B46E4BBE237}" destId="{82CC2F04-B16C-435E-A4FA-F519159F7BE1}" srcOrd="0" destOrd="0" presId="urn:microsoft.com/office/officeart/2005/8/layout/radial3"/>
    <dgm:cxn modelId="{C0B721DE-6CBC-41DE-AAFB-2747CEAA6AC2}" type="presParOf" srcId="{21369928-3978-4561-AF33-6B46E4BBE237}" destId="{92538578-0416-4BB8-8DBE-B914347AF838}" srcOrd="1" destOrd="0" presId="urn:microsoft.com/office/officeart/2005/8/layout/radial3"/>
    <dgm:cxn modelId="{C93154C2-FA86-467C-B085-B7AF8C670930}" type="presParOf" srcId="{21369928-3978-4561-AF33-6B46E4BBE237}" destId="{5E5E3607-476A-44A8-BF06-CE920D27AF33}" srcOrd="2" destOrd="0" presId="urn:microsoft.com/office/officeart/2005/8/layout/radial3"/>
    <dgm:cxn modelId="{57862CF0-28E6-468B-ADF4-3321AF5EBD0D}" type="presParOf" srcId="{21369928-3978-4561-AF33-6B46E4BBE237}" destId="{0FE34CF8-D955-415C-B301-38D34F810CFC}" srcOrd="3" destOrd="0" presId="urn:microsoft.com/office/officeart/2005/8/layout/radial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2CC2F04-B16C-435E-A4FA-F519159F7BE1}">
      <dsp:nvSpPr>
        <dsp:cNvPr id="0" name=""/>
        <dsp:cNvSpPr/>
      </dsp:nvSpPr>
      <dsp:spPr>
        <a:xfrm>
          <a:off x="4074940" y="1403568"/>
          <a:ext cx="1908518" cy="2019392"/>
        </a:xfrm>
        <a:prstGeom prst="ellipse">
          <a:avLst/>
        </a:prstGeom>
        <a:solidFill>
          <a:schemeClr val="accent1">
            <a:alpha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54610" tIns="54610" rIns="54610" bIns="54610" numCol="1" spcCol="1270" anchor="ctr" anchorCtr="0">
          <a:noAutofit/>
        </a:bodyPr>
        <a:lstStyle/>
        <a:p>
          <a:pPr lvl="0" algn="ctr" defTabSz="1911350">
            <a:lnSpc>
              <a:spcPct val="90000"/>
            </a:lnSpc>
            <a:spcBef>
              <a:spcPct val="0"/>
            </a:spcBef>
            <a:spcAft>
              <a:spcPct val="35000"/>
            </a:spcAft>
          </a:pPr>
          <a:endParaRPr lang="cs-CZ" sz="4300" kern="1200" dirty="0"/>
        </a:p>
      </dsp:txBody>
      <dsp:txXfrm>
        <a:off x="4074940" y="1403568"/>
        <a:ext cx="1908518" cy="2019392"/>
      </dsp:txXfrm>
    </dsp:sp>
    <dsp:sp modelId="{92538578-0416-4BB8-8DBE-B914347AF838}">
      <dsp:nvSpPr>
        <dsp:cNvPr id="0" name=""/>
        <dsp:cNvSpPr/>
      </dsp:nvSpPr>
      <dsp:spPr>
        <a:xfrm>
          <a:off x="3824051" y="-414723"/>
          <a:ext cx="2410957" cy="2440757"/>
        </a:xfrm>
        <a:prstGeom prst="ellipse">
          <a:avLst/>
        </a:prstGeom>
        <a:solidFill>
          <a:schemeClr val="accent1">
            <a:alpha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r>
            <a:rPr lang="cs-CZ" sz="2300" kern="1200" dirty="0" smtClean="0"/>
            <a:t>Management</a:t>
          </a:r>
          <a:endParaRPr lang="cs-CZ" sz="2300" kern="1200" dirty="0"/>
        </a:p>
      </dsp:txBody>
      <dsp:txXfrm>
        <a:off x="3824051" y="-414723"/>
        <a:ext cx="2410957" cy="2440757"/>
      </dsp:txXfrm>
    </dsp:sp>
    <dsp:sp modelId="{5E5E3607-476A-44A8-BF06-CE920D27AF33}">
      <dsp:nvSpPr>
        <dsp:cNvPr id="0" name=""/>
        <dsp:cNvSpPr/>
      </dsp:nvSpPr>
      <dsp:spPr>
        <a:xfrm>
          <a:off x="5426018" y="1959615"/>
          <a:ext cx="2410957" cy="2440757"/>
        </a:xfrm>
        <a:prstGeom prst="ellipse">
          <a:avLst/>
        </a:prstGeom>
        <a:solidFill>
          <a:schemeClr val="accent1">
            <a:alpha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r>
            <a:rPr lang="cs-CZ" sz="2300" kern="1200" dirty="0" smtClean="0"/>
            <a:t>Zákazníci</a:t>
          </a:r>
          <a:endParaRPr lang="cs-CZ" sz="2300" kern="1200" dirty="0"/>
        </a:p>
      </dsp:txBody>
      <dsp:txXfrm>
        <a:off x="5426018" y="1959615"/>
        <a:ext cx="2410957" cy="2440757"/>
      </dsp:txXfrm>
    </dsp:sp>
    <dsp:sp modelId="{0FE34CF8-D955-415C-B301-38D34F810CFC}">
      <dsp:nvSpPr>
        <dsp:cNvPr id="0" name=""/>
        <dsp:cNvSpPr/>
      </dsp:nvSpPr>
      <dsp:spPr>
        <a:xfrm>
          <a:off x="2246145" y="1971969"/>
          <a:ext cx="2410957" cy="2440757"/>
        </a:xfrm>
        <a:prstGeom prst="ellipse">
          <a:avLst/>
        </a:prstGeom>
        <a:solidFill>
          <a:schemeClr val="accent1">
            <a:alpha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r>
            <a:rPr lang="cs-CZ" sz="2300" kern="1200" dirty="0" smtClean="0"/>
            <a:t>Zaměstnanci</a:t>
          </a:r>
          <a:endParaRPr lang="cs-CZ" sz="2300" kern="1200" dirty="0"/>
        </a:p>
      </dsp:txBody>
      <dsp:txXfrm>
        <a:off x="2246145" y="1971969"/>
        <a:ext cx="2410957" cy="2440757"/>
      </dsp:txXfrm>
    </dsp:sp>
  </dsp:spTree>
</dsp:drawing>
</file>

<file path=ppt/diagrams/layout1.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cs-CZ" smtClean="0"/>
              <a:t>Kliknutím lze upravit styl.</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cs-CZ" smtClean="0"/>
              <a:t>Kliknutím lze upravit styl předlohy.</a:t>
            </a:r>
            <a:endParaRPr lang="en-US" dirty="0"/>
          </a:p>
        </p:txBody>
      </p:sp>
      <p:sp>
        <p:nvSpPr>
          <p:cNvPr id="4" name="Date Placeholder 3"/>
          <p:cNvSpPr>
            <a:spLocks noGrp="1"/>
          </p:cNvSpPr>
          <p:nvPr>
            <p:ph type="dt" sz="half" idx="10"/>
          </p:nvPr>
        </p:nvSpPr>
        <p:spPr/>
        <p:txBody>
          <a:bodyPr/>
          <a:lstStyle/>
          <a:p>
            <a:fld id="{4BDF68E2-58F2-4D09-BE8B-E3BD06533059}" type="datetimeFigureOut">
              <a:rPr lang="en-US" dirty="0"/>
              <a:pPr/>
              <a:t>10/6/2015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2E2D6473-DF6D-4702-B328-E0DD40540A4E}" type="datetimeFigureOut">
              <a:rPr lang="en-US" dirty="0"/>
              <a:pPr/>
              <a:t>10/6/2015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cs-CZ" smtClean="0"/>
              <a:t>Kliknutím lze upravit styl.</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E26F7E3A-B166-407D-9866-32884E7D5B37}" type="datetimeFigureOut">
              <a:rPr lang="en-US" dirty="0"/>
              <a:pPr/>
              <a:t>10/6/2015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cs-CZ" smtClean="0"/>
              <a:t>Kliknutím lze upravit styl.</a:t>
            </a:r>
            <a:endParaRPr lang="en-US" dirty="0"/>
          </a:p>
        </p:txBody>
      </p:sp>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528FC5F6-F338-4AE4-BB23-26385BCFC423}" type="datetimeFigureOut">
              <a:rPr lang="en-US" dirty="0"/>
              <a:pPr/>
              <a:t>10/6/2015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cs-CZ" smtClean="0"/>
              <a:t>Kliknutím lze upravit styl.</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20EBB0C4-6273-4C6E-B9BD-2EDC30F1CD52}" type="datetimeFigureOut">
              <a:rPr lang="en-US" dirty="0"/>
              <a:pPr/>
              <a:t>10/6/2015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cs-CZ" smtClean="0"/>
              <a:t>Kliknutím lze upravit styl.</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19AB4D41-86C1-4908-B66A-0B50CEB3BF29}" type="datetimeFigureOut">
              <a:rPr lang="en-US" dirty="0"/>
              <a:pPr/>
              <a:t>10/6/2015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cs-CZ" smtClean="0"/>
              <a:t>Kliknutím lze upravit styl.</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1097280" y="2582334"/>
            <a:ext cx="4937760" cy="33782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6217920" y="2582334"/>
            <a:ext cx="4937760" cy="33782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E6426E2C-56C1-4E0D-A793-0088A7FDD37E}" type="datetimeFigureOut">
              <a:rPr lang="en-US" dirty="0"/>
              <a:pPr/>
              <a:t>10/6/2015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C8C39B41-D8B5-4052-B551-9B5525EAA8B6}" type="datetimeFigureOut">
              <a:rPr lang="en-US" dirty="0"/>
              <a:pPr/>
              <a:t>10/6/2015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D94136C-8742-45B2-AF27-D93DF72833A9}" type="datetimeFigureOut">
              <a:rPr lang="en-US" dirty="0"/>
              <a:pPr/>
              <a:t>10/6/2015</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cs-CZ" smtClean="0"/>
              <a:t>Kliknutím lze upravit styl.</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2ABBEA6-7C60-4B02-AE87-00D78D8422AF}" type="datetimeFigureOut">
              <a:rPr lang="en-US" dirty="0"/>
              <a:pPr/>
              <a:t>10/6/2015</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C9CAD897-D46E-4AD2-BD9B-49DD3E640873}" type="datetimeFigureOut">
              <a:rPr lang="en-US" dirty="0"/>
              <a:pPr/>
              <a:t>10/6/2015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cs-CZ" smtClean="0"/>
              <a:t>Kliknutím lze upravit styl.</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8624D31-43A5-475A-80CF-332C9F6DCF35}" type="datetimeFigureOut">
              <a:rPr lang="en-US" dirty="0"/>
              <a:pPr/>
              <a:t>10/6/2015</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apa.org/ethics/code/index.asp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apa.org/ethics/code/index.asp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a:bodyPr>
          <a:lstStyle/>
          <a:p>
            <a:r>
              <a:rPr lang="cs-CZ" sz="3600" b="1" dirty="0" smtClean="0"/>
              <a:t>Etika v psychologa v organizaci</a:t>
            </a:r>
            <a:br>
              <a:rPr lang="cs-CZ" sz="3600" b="1" dirty="0" smtClean="0"/>
            </a:br>
            <a:r>
              <a:rPr lang="cs-CZ" sz="3600" b="1" dirty="0" smtClean="0"/>
              <a:t>Etika psychologie práce</a:t>
            </a:r>
            <a:endParaRPr lang="cs-CZ" sz="3600" b="1" dirty="0"/>
          </a:p>
        </p:txBody>
      </p:sp>
      <p:sp>
        <p:nvSpPr>
          <p:cNvPr id="3" name="Podnadpis 2"/>
          <p:cNvSpPr>
            <a:spLocks noGrp="1"/>
          </p:cNvSpPr>
          <p:nvPr>
            <p:ph type="subTitle" idx="1"/>
          </p:nvPr>
        </p:nvSpPr>
        <p:spPr/>
        <p:txBody>
          <a:bodyPr>
            <a:normAutofit/>
          </a:bodyPr>
          <a:lstStyle/>
          <a:p>
            <a:r>
              <a:rPr lang="cs-CZ" sz="1600" dirty="0" smtClean="0"/>
              <a:t>Ing. Mgr. Jakub Procházka, Ph.D.</a:t>
            </a:r>
          </a:p>
          <a:p>
            <a:r>
              <a:rPr lang="cs-CZ" sz="1600" dirty="0" smtClean="0"/>
              <a:t>PSY534</a:t>
            </a:r>
            <a:endParaRPr lang="cs-CZ" sz="1600" dirty="0"/>
          </a:p>
        </p:txBody>
      </p:sp>
      <p:pic>
        <p:nvPicPr>
          <p:cNvPr id="1026" name="Picture 2" descr="http://imgc-cn.artprintimages.com/images/P-473-488-90/61/6150/9ACG100Z/posters/leo-cullum-if-it-s-a-choice-between-ethical-behavior-and-increased-profits-we-must-cartoon.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6585134" y="0"/>
            <a:ext cx="5514533" cy="4127157"/>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41662878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1800" dirty="0">
                <a:solidFill>
                  <a:srgbClr val="000000">
                    <a:lumMod val="75000"/>
                    <a:lumOff val="25000"/>
                  </a:srgbClr>
                </a:solidFill>
              </a:rPr>
              <a:t>APA: </a:t>
            </a:r>
            <a:r>
              <a:rPr lang="cs-CZ" sz="1800" dirty="0" err="1">
                <a:solidFill>
                  <a:srgbClr val="000000">
                    <a:lumMod val="75000"/>
                    <a:lumOff val="25000"/>
                  </a:srgbClr>
                </a:solidFill>
              </a:rPr>
              <a:t>Ethical</a:t>
            </a:r>
            <a:r>
              <a:rPr lang="cs-CZ" sz="1800" dirty="0">
                <a:solidFill>
                  <a:srgbClr val="000000">
                    <a:lumMod val="75000"/>
                    <a:lumOff val="25000"/>
                  </a:srgbClr>
                </a:solidFill>
              </a:rPr>
              <a:t> </a:t>
            </a:r>
            <a:r>
              <a:rPr lang="cs-CZ" sz="1800" dirty="0" err="1">
                <a:solidFill>
                  <a:srgbClr val="000000">
                    <a:lumMod val="75000"/>
                    <a:lumOff val="25000"/>
                  </a:srgbClr>
                </a:solidFill>
              </a:rPr>
              <a:t>principles</a:t>
            </a:r>
            <a:r>
              <a:rPr lang="cs-CZ" sz="1800" dirty="0">
                <a:solidFill>
                  <a:srgbClr val="000000">
                    <a:lumMod val="75000"/>
                    <a:lumOff val="25000"/>
                  </a:srgbClr>
                </a:solidFill>
              </a:rPr>
              <a:t> </a:t>
            </a:r>
            <a:r>
              <a:rPr lang="cs-CZ" sz="1800" dirty="0" err="1">
                <a:solidFill>
                  <a:srgbClr val="000000">
                    <a:lumMod val="75000"/>
                    <a:lumOff val="25000"/>
                  </a:srgbClr>
                </a:solidFill>
              </a:rPr>
              <a:t>of</a:t>
            </a:r>
            <a:r>
              <a:rPr lang="cs-CZ" sz="1800" dirty="0">
                <a:solidFill>
                  <a:srgbClr val="000000">
                    <a:lumMod val="75000"/>
                    <a:lumOff val="25000"/>
                  </a:srgbClr>
                </a:solidFill>
              </a:rPr>
              <a:t> </a:t>
            </a:r>
            <a:r>
              <a:rPr lang="cs-CZ" sz="1800" dirty="0" err="1">
                <a:solidFill>
                  <a:srgbClr val="000000">
                    <a:lumMod val="75000"/>
                    <a:lumOff val="25000"/>
                  </a:srgbClr>
                </a:solidFill>
              </a:rPr>
              <a:t>psychologists</a:t>
            </a:r>
            <a:r>
              <a:rPr lang="cs-CZ" sz="1800" dirty="0">
                <a:solidFill>
                  <a:srgbClr val="000000">
                    <a:lumMod val="75000"/>
                    <a:lumOff val="25000"/>
                  </a:srgbClr>
                </a:solidFill>
              </a:rPr>
              <a:t> and </a:t>
            </a:r>
            <a:r>
              <a:rPr lang="cs-CZ" sz="1800" dirty="0" err="1">
                <a:solidFill>
                  <a:srgbClr val="000000">
                    <a:lumMod val="75000"/>
                    <a:lumOff val="25000"/>
                  </a:srgbClr>
                </a:solidFill>
              </a:rPr>
              <a:t>code</a:t>
            </a:r>
            <a:r>
              <a:rPr lang="cs-CZ" sz="1800" dirty="0">
                <a:solidFill>
                  <a:srgbClr val="000000">
                    <a:lumMod val="75000"/>
                    <a:lumOff val="25000"/>
                  </a:srgbClr>
                </a:solidFill>
              </a:rPr>
              <a:t> </a:t>
            </a:r>
            <a:r>
              <a:rPr lang="cs-CZ" sz="1800" dirty="0" err="1">
                <a:solidFill>
                  <a:srgbClr val="000000">
                    <a:lumMod val="75000"/>
                    <a:lumOff val="25000"/>
                  </a:srgbClr>
                </a:solidFill>
              </a:rPr>
              <a:t>of</a:t>
            </a:r>
            <a:r>
              <a:rPr lang="cs-CZ" sz="1800" dirty="0">
                <a:solidFill>
                  <a:srgbClr val="000000">
                    <a:lumMod val="75000"/>
                    <a:lumOff val="25000"/>
                  </a:srgbClr>
                </a:solidFill>
              </a:rPr>
              <a:t> </a:t>
            </a:r>
            <a:r>
              <a:rPr lang="cs-CZ" sz="1800" dirty="0" err="1">
                <a:solidFill>
                  <a:srgbClr val="000000">
                    <a:lumMod val="75000"/>
                    <a:lumOff val="25000"/>
                  </a:srgbClr>
                </a:solidFill>
              </a:rPr>
              <a:t>conduct</a:t>
            </a:r>
            <a:r>
              <a:rPr lang="cs-CZ" sz="1800" dirty="0">
                <a:solidFill>
                  <a:srgbClr val="000000">
                    <a:lumMod val="75000"/>
                    <a:lumOff val="25000"/>
                  </a:srgbClr>
                </a:solidFill>
              </a:rPr>
              <a:t/>
            </a:r>
            <a:br>
              <a:rPr lang="cs-CZ" sz="1800" dirty="0">
                <a:solidFill>
                  <a:srgbClr val="000000">
                    <a:lumMod val="75000"/>
                    <a:lumOff val="25000"/>
                  </a:srgbClr>
                </a:solidFill>
              </a:rPr>
            </a:br>
            <a:r>
              <a:rPr lang="cs-CZ" sz="3600" b="1" dirty="0" err="1"/>
              <a:t>Principle</a:t>
            </a:r>
            <a:r>
              <a:rPr lang="cs-CZ" sz="3600" b="1" dirty="0"/>
              <a:t> D: Justice</a:t>
            </a:r>
            <a:r>
              <a:rPr lang="cs-CZ" sz="3600" dirty="0"/>
              <a:t> </a:t>
            </a:r>
          </a:p>
        </p:txBody>
      </p:sp>
      <p:sp>
        <p:nvSpPr>
          <p:cNvPr id="3" name="Zástupný symbol pro obsah 2"/>
          <p:cNvSpPr>
            <a:spLocks noGrp="1"/>
          </p:cNvSpPr>
          <p:nvPr>
            <p:ph idx="1"/>
          </p:nvPr>
        </p:nvSpPr>
        <p:spPr/>
        <p:txBody>
          <a:bodyPr>
            <a:normAutofit lnSpcReduction="10000"/>
          </a:bodyPr>
          <a:lstStyle/>
          <a:p>
            <a:r>
              <a:rPr lang="cs-CZ" b="1" dirty="0" err="1"/>
              <a:t>Principle</a:t>
            </a:r>
            <a:r>
              <a:rPr lang="cs-CZ" b="1" dirty="0"/>
              <a:t> D: Justice</a:t>
            </a:r>
            <a:r>
              <a:rPr lang="cs-CZ" dirty="0"/>
              <a:t> </a:t>
            </a:r>
            <a:endParaRPr lang="cs-CZ" dirty="0" smtClean="0"/>
          </a:p>
          <a:p>
            <a:r>
              <a:rPr lang="cs-CZ" dirty="0" smtClean="0"/>
              <a:t>„… </a:t>
            </a:r>
            <a:r>
              <a:rPr lang="en-US" dirty="0"/>
              <a:t>Psychologists exercise reasonable judgment and take precautions to ensure that </a:t>
            </a:r>
            <a:r>
              <a:rPr lang="cs-CZ" dirty="0" smtClean="0"/>
              <a:t>…</a:t>
            </a:r>
            <a:r>
              <a:rPr lang="en-US" dirty="0" smtClean="0"/>
              <a:t> </a:t>
            </a:r>
            <a:r>
              <a:rPr lang="en-US" dirty="0"/>
              <a:t>the boundaries of their competence and the limitations of their expertise do not lead to or condone unjust practices.</a:t>
            </a:r>
            <a:r>
              <a:rPr lang="cs-CZ" dirty="0" smtClean="0"/>
              <a:t>“</a:t>
            </a:r>
          </a:p>
          <a:p>
            <a:endParaRPr lang="cs-CZ" dirty="0"/>
          </a:p>
          <a:p>
            <a:r>
              <a:rPr lang="cs-CZ" b="1" dirty="0" smtClean="0"/>
              <a:t>Přijímání zakázek či úkolů na které ne/stačím.</a:t>
            </a:r>
          </a:p>
          <a:p>
            <a:pPr>
              <a:buFont typeface="Wingdings" panose="05000000000000000000" pitchFamily="2" charset="2"/>
              <a:buChar char="§"/>
            </a:pPr>
            <a:r>
              <a:rPr lang="cs-CZ" dirty="0"/>
              <a:t> </a:t>
            </a:r>
            <a:r>
              <a:rPr lang="cs-CZ" dirty="0" smtClean="0"/>
              <a:t>Pravdivé / zavádějící informování o praxi a zkušenostech s metodou.</a:t>
            </a:r>
          </a:p>
          <a:p>
            <a:pPr>
              <a:buFont typeface="Wingdings" panose="05000000000000000000" pitchFamily="2" charset="2"/>
              <a:buChar char="§"/>
            </a:pPr>
            <a:r>
              <a:rPr lang="cs-CZ" dirty="0"/>
              <a:t> </a:t>
            </a:r>
            <a:r>
              <a:rPr lang="cs-CZ" dirty="0" smtClean="0"/>
              <a:t>Mít přehled o aktuálním poznání.</a:t>
            </a:r>
          </a:p>
          <a:p>
            <a:pPr>
              <a:buFont typeface="Wingdings" panose="05000000000000000000" pitchFamily="2" charset="2"/>
              <a:buChar char="§"/>
            </a:pPr>
            <a:r>
              <a:rPr lang="cs-CZ" dirty="0"/>
              <a:t> </a:t>
            </a:r>
            <a:r>
              <a:rPr lang="cs-CZ" dirty="0" smtClean="0"/>
              <a:t>Pracovat v oblasti své specializace nebo si nejprve specializaci rozšířit.</a:t>
            </a:r>
          </a:p>
          <a:p>
            <a:pPr>
              <a:buFont typeface="Wingdings" panose="05000000000000000000" pitchFamily="2" charset="2"/>
              <a:buChar char="§"/>
            </a:pPr>
            <a:r>
              <a:rPr lang="cs-CZ" dirty="0" smtClean="0"/>
              <a:t>Odmítání / přijímání lukrativních nabídek, na které nestačím.</a:t>
            </a:r>
            <a:endParaRPr lang="cs-CZ" dirty="0"/>
          </a:p>
          <a:p>
            <a:endParaRPr lang="cs-CZ" dirty="0"/>
          </a:p>
        </p:txBody>
      </p:sp>
    </p:spTree>
    <p:extLst>
      <p:ext uri="{BB962C8B-B14F-4D97-AF65-F5344CB8AC3E}">
        <p14:creationId xmlns:p14="http://schemas.microsoft.com/office/powerpoint/2010/main" xmlns="" val="23086822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wipe(down)">
                                      <p:cBhvr>
                                        <p:cTn id="7" dur="500"/>
                                        <p:tgtEl>
                                          <p:spTgt spid="3">
                                            <p:txEl>
                                              <p:pRg st="4" end="4"/>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3">
                                            <p:txEl>
                                              <p:pRg st="5" end="5"/>
                                            </p:txEl>
                                          </p:spTgt>
                                        </p:tgtEl>
                                        <p:attrNameLst>
                                          <p:attrName>style.visibility</p:attrName>
                                        </p:attrNameLst>
                                      </p:cBhvr>
                                      <p:to>
                                        <p:strVal val="visible"/>
                                      </p:to>
                                    </p:set>
                                    <p:animEffect transition="in" filter="wipe(down)">
                                      <p:cBhvr>
                                        <p:cTn id="10" dur="500"/>
                                        <p:tgtEl>
                                          <p:spTgt spid="3">
                                            <p:txEl>
                                              <p:pRg st="5" end="5"/>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animEffect transition="in" filter="wipe(down)">
                                      <p:cBhvr>
                                        <p:cTn id="13" dur="500"/>
                                        <p:tgtEl>
                                          <p:spTgt spid="3">
                                            <p:txEl>
                                              <p:pRg st="6" end="6"/>
                                            </p:txEl>
                                          </p:spTgt>
                                        </p:tgtEl>
                                      </p:cBhvr>
                                    </p:animEffect>
                                  </p:childTnLst>
                                </p:cTn>
                              </p:par>
                              <p:par>
                                <p:cTn id="14" presetID="22" presetClass="entr" presetSubtype="4" fill="hold" nodeType="withEffect">
                                  <p:stCondLst>
                                    <p:cond delay="0"/>
                                  </p:stCondLst>
                                  <p:childTnLst>
                                    <p:set>
                                      <p:cBhvr>
                                        <p:cTn id="15" dur="1" fill="hold">
                                          <p:stCondLst>
                                            <p:cond delay="0"/>
                                          </p:stCondLst>
                                        </p:cTn>
                                        <p:tgtEl>
                                          <p:spTgt spid="3">
                                            <p:txEl>
                                              <p:pRg st="7" end="7"/>
                                            </p:txEl>
                                          </p:spTgt>
                                        </p:tgtEl>
                                        <p:attrNameLst>
                                          <p:attrName>style.visibility</p:attrName>
                                        </p:attrNameLst>
                                      </p:cBhvr>
                                      <p:to>
                                        <p:strVal val="visible"/>
                                      </p:to>
                                    </p:set>
                                    <p:animEffect transition="in" filter="wipe(down)">
                                      <p:cBhvr>
                                        <p:cTn id="16"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1800" dirty="0">
                <a:solidFill>
                  <a:srgbClr val="000000">
                    <a:lumMod val="75000"/>
                    <a:lumOff val="25000"/>
                  </a:srgbClr>
                </a:solidFill>
              </a:rPr>
              <a:t>APA: </a:t>
            </a:r>
            <a:r>
              <a:rPr lang="cs-CZ" sz="1800" dirty="0" err="1">
                <a:solidFill>
                  <a:srgbClr val="000000">
                    <a:lumMod val="75000"/>
                    <a:lumOff val="25000"/>
                  </a:srgbClr>
                </a:solidFill>
              </a:rPr>
              <a:t>Ethical</a:t>
            </a:r>
            <a:r>
              <a:rPr lang="cs-CZ" sz="1800" dirty="0">
                <a:solidFill>
                  <a:srgbClr val="000000">
                    <a:lumMod val="75000"/>
                    <a:lumOff val="25000"/>
                  </a:srgbClr>
                </a:solidFill>
              </a:rPr>
              <a:t> </a:t>
            </a:r>
            <a:r>
              <a:rPr lang="cs-CZ" sz="1800" dirty="0" err="1">
                <a:solidFill>
                  <a:srgbClr val="000000">
                    <a:lumMod val="75000"/>
                    <a:lumOff val="25000"/>
                  </a:srgbClr>
                </a:solidFill>
              </a:rPr>
              <a:t>principles</a:t>
            </a:r>
            <a:r>
              <a:rPr lang="cs-CZ" sz="1800" dirty="0">
                <a:solidFill>
                  <a:srgbClr val="000000">
                    <a:lumMod val="75000"/>
                    <a:lumOff val="25000"/>
                  </a:srgbClr>
                </a:solidFill>
              </a:rPr>
              <a:t> </a:t>
            </a:r>
            <a:r>
              <a:rPr lang="cs-CZ" sz="1800" dirty="0" err="1">
                <a:solidFill>
                  <a:srgbClr val="000000">
                    <a:lumMod val="75000"/>
                    <a:lumOff val="25000"/>
                  </a:srgbClr>
                </a:solidFill>
              </a:rPr>
              <a:t>of</a:t>
            </a:r>
            <a:r>
              <a:rPr lang="cs-CZ" sz="1800" dirty="0">
                <a:solidFill>
                  <a:srgbClr val="000000">
                    <a:lumMod val="75000"/>
                    <a:lumOff val="25000"/>
                  </a:srgbClr>
                </a:solidFill>
              </a:rPr>
              <a:t> </a:t>
            </a:r>
            <a:r>
              <a:rPr lang="cs-CZ" sz="1800" dirty="0" err="1">
                <a:solidFill>
                  <a:srgbClr val="000000">
                    <a:lumMod val="75000"/>
                    <a:lumOff val="25000"/>
                  </a:srgbClr>
                </a:solidFill>
              </a:rPr>
              <a:t>psychologists</a:t>
            </a:r>
            <a:r>
              <a:rPr lang="cs-CZ" sz="1800" dirty="0">
                <a:solidFill>
                  <a:srgbClr val="000000">
                    <a:lumMod val="75000"/>
                    <a:lumOff val="25000"/>
                  </a:srgbClr>
                </a:solidFill>
              </a:rPr>
              <a:t> and </a:t>
            </a:r>
            <a:r>
              <a:rPr lang="cs-CZ" sz="1800" dirty="0" err="1">
                <a:solidFill>
                  <a:srgbClr val="000000">
                    <a:lumMod val="75000"/>
                    <a:lumOff val="25000"/>
                  </a:srgbClr>
                </a:solidFill>
              </a:rPr>
              <a:t>code</a:t>
            </a:r>
            <a:r>
              <a:rPr lang="cs-CZ" sz="1800" dirty="0">
                <a:solidFill>
                  <a:srgbClr val="000000">
                    <a:lumMod val="75000"/>
                    <a:lumOff val="25000"/>
                  </a:srgbClr>
                </a:solidFill>
              </a:rPr>
              <a:t> </a:t>
            </a:r>
            <a:r>
              <a:rPr lang="cs-CZ" sz="1800" dirty="0" err="1">
                <a:solidFill>
                  <a:srgbClr val="000000">
                    <a:lumMod val="75000"/>
                    <a:lumOff val="25000"/>
                  </a:srgbClr>
                </a:solidFill>
              </a:rPr>
              <a:t>of</a:t>
            </a:r>
            <a:r>
              <a:rPr lang="cs-CZ" sz="1800" dirty="0">
                <a:solidFill>
                  <a:srgbClr val="000000">
                    <a:lumMod val="75000"/>
                    <a:lumOff val="25000"/>
                  </a:srgbClr>
                </a:solidFill>
              </a:rPr>
              <a:t> </a:t>
            </a:r>
            <a:r>
              <a:rPr lang="cs-CZ" sz="1800" dirty="0" err="1">
                <a:solidFill>
                  <a:srgbClr val="000000">
                    <a:lumMod val="75000"/>
                    <a:lumOff val="25000"/>
                  </a:srgbClr>
                </a:solidFill>
              </a:rPr>
              <a:t>conduct</a:t>
            </a:r>
            <a:r>
              <a:rPr lang="cs-CZ" sz="1800" dirty="0">
                <a:solidFill>
                  <a:srgbClr val="000000">
                    <a:lumMod val="75000"/>
                    <a:lumOff val="25000"/>
                  </a:srgbClr>
                </a:solidFill>
              </a:rPr>
              <a:t/>
            </a:r>
            <a:br>
              <a:rPr lang="cs-CZ" sz="1800" dirty="0">
                <a:solidFill>
                  <a:srgbClr val="000000">
                    <a:lumMod val="75000"/>
                    <a:lumOff val="25000"/>
                  </a:srgbClr>
                </a:solidFill>
              </a:rPr>
            </a:br>
            <a:r>
              <a:rPr lang="cs-CZ" sz="3600" b="1" dirty="0" err="1">
                <a:solidFill>
                  <a:srgbClr val="000000">
                    <a:lumMod val="75000"/>
                    <a:lumOff val="25000"/>
                  </a:srgbClr>
                </a:solidFill>
              </a:rPr>
              <a:t>Principle</a:t>
            </a:r>
            <a:r>
              <a:rPr lang="cs-CZ" sz="3600" b="1" dirty="0">
                <a:solidFill>
                  <a:srgbClr val="000000">
                    <a:lumMod val="75000"/>
                    <a:lumOff val="25000"/>
                  </a:srgbClr>
                </a:solidFill>
              </a:rPr>
              <a:t> D: Justice</a:t>
            </a:r>
            <a:r>
              <a:rPr lang="cs-CZ" sz="3600" dirty="0">
                <a:solidFill>
                  <a:srgbClr val="000000">
                    <a:lumMod val="75000"/>
                    <a:lumOff val="25000"/>
                  </a:srgbClr>
                </a:solidFill>
              </a:rPr>
              <a:t> </a:t>
            </a:r>
            <a:endParaRPr lang="cs-CZ" dirty="0"/>
          </a:p>
        </p:txBody>
      </p:sp>
      <p:sp>
        <p:nvSpPr>
          <p:cNvPr id="3" name="Zástupný symbol pro obsah 2"/>
          <p:cNvSpPr>
            <a:spLocks noGrp="1"/>
          </p:cNvSpPr>
          <p:nvPr>
            <p:ph idx="1"/>
          </p:nvPr>
        </p:nvSpPr>
        <p:spPr/>
        <p:txBody>
          <a:bodyPr/>
          <a:lstStyle/>
          <a:p>
            <a:r>
              <a:rPr lang="en-US" b="1" dirty="0"/>
              <a:t>2.01 Boundaries of Competence </a:t>
            </a:r>
            <a:br>
              <a:rPr lang="en-US" b="1" dirty="0"/>
            </a:br>
            <a:r>
              <a:rPr lang="en-US" dirty="0"/>
              <a:t>(a) Psychologists provide services, teach and conduct research with populations and in areas only within the boundaries of their competence, based on their education, training, supervised experience, consultation, study or professional experience</a:t>
            </a:r>
            <a:r>
              <a:rPr lang="en-US" dirty="0" smtClean="0"/>
              <a:t>.</a:t>
            </a:r>
            <a:endParaRPr lang="cs-CZ" dirty="0" smtClean="0"/>
          </a:p>
          <a:p>
            <a:r>
              <a:rPr lang="en-US" dirty="0"/>
              <a:t>(e) In those emerging areas in which generally recognized standards for preparatory training do not yet exist, psychologists nevertheless take reasonable steps to ensure the competence of their work and to protect clients/patients, students, supervisees, research participants, organizational clients and others from harm.</a:t>
            </a:r>
            <a:endParaRPr lang="cs-CZ" dirty="0"/>
          </a:p>
        </p:txBody>
      </p:sp>
    </p:spTree>
    <p:extLst>
      <p:ext uri="{BB962C8B-B14F-4D97-AF65-F5344CB8AC3E}">
        <p14:creationId xmlns:p14="http://schemas.microsoft.com/office/powerpoint/2010/main" xmlns="" val="15712588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1800" dirty="0">
                <a:solidFill>
                  <a:srgbClr val="000000">
                    <a:lumMod val="75000"/>
                    <a:lumOff val="25000"/>
                  </a:srgbClr>
                </a:solidFill>
              </a:rPr>
              <a:t>APA: </a:t>
            </a:r>
            <a:r>
              <a:rPr lang="cs-CZ" sz="1800" dirty="0" err="1">
                <a:solidFill>
                  <a:srgbClr val="000000">
                    <a:lumMod val="75000"/>
                    <a:lumOff val="25000"/>
                  </a:srgbClr>
                </a:solidFill>
              </a:rPr>
              <a:t>Ethical</a:t>
            </a:r>
            <a:r>
              <a:rPr lang="cs-CZ" sz="1800" dirty="0">
                <a:solidFill>
                  <a:srgbClr val="000000">
                    <a:lumMod val="75000"/>
                    <a:lumOff val="25000"/>
                  </a:srgbClr>
                </a:solidFill>
              </a:rPr>
              <a:t> </a:t>
            </a:r>
            <a:r>
              <a:rPr lang="cs-CZ" sz="1800" dirty="0" err="1">
                <a:solidFill>
                  <a:srgbClr val="000000">
                    <a:lumMod val="75000"/>
                    <a:lumOff val="25000"/>
                  </a:srgbClr>
                </a:solidFill>
              </a:rPr>
              <a:t>principles</a:t>
            </a:r>
            <a:r>
              <a:rPr lang="cs-CZ" sz="1800" dirty="0">
                <a:solidFill>
                  <a:srgbClr val="000000">
                    <a:lumMod val="75000"/>
                    <a:lumOff val="25000"/>
                  </a:srgbClr>
                </a:solidFill>
              </a:rPr>
              <a:t> </a:t>
            </a:r>
            <a:r>
              <a:rPr lang="cs-CZ" sz="1800" dirty="0" err="1">
                <a:solidFill>
                  <a:srgbClr val="000000">
                    <a:lumMod val="75000"/>
                    <a:lumOff val="25000"/>
                  </a:srgbClr>
                </a:solidFill>
              </a:rPr>
              <a:t>of</a:t>
            </a:r>
            <a:r>
              <a:rPr lang="cs-CZ" sz="1800" dirty="0">
                <a:solidFill>
                  <a:srgbClr val="000000">
                    <a:lumMod val="75000"/>
                    <a:lumOff val="25000"/>
                  </a:srgbClr>
                </a:solidFill>
              </a:rPr>
              <a:t> </a:t>
            </a:r>
            <a:r>
              <a:rPr lang="cs-CZ" sz="1800" dirty="0" err="1">
                <a:solidFill>
                  <a:srgbClr val="000000">
                    <a:lumMod val="75000"/>
                    <a:lumOff val="25000"/>
                  </a:srgbClr>
                </a:solidFill>
              </a:rPr>
              <a:t>psychologists</a:t>
            </a:r>
            <a:r>
              <a:rPr lang="cs-CZ" sz="1800" dirty="0">
                <a:solidFill>
                  <a:srgbClr val="000000">
                    <a:lumMod val="75000"/>
                    <a:lumOff val="25000"/>
                  </a:srgbClr>
                </a:solidFill>
              </a:rPr>
              <a:t> and </a:t>
            </a:r>
            <a:r>
              <a:rPr lang="cs-CZ" sz="1800" dirty="0" err="1">
                <a:solidFill>
                  <a:srgbClr val="000000">
                    <a:lumMod val="75000"/>
                    <a:lumOff val="25000"/>
                  </a:srgbClr>
                </a:solidFill>
              </a:rPr>
              <a:t>code</a:t>
            </a:r>
            <a:r>
              <a:rPr lang="cs-CZ" sz="1800" dirty="0">
                <a:solidFill>
                  <a:srgbClr val="000000">
                    <a:lumMod val="75000"/>
                    <a:lumOff val="25000"/>
                  </a:srgbClr>
                </a:solidFill>
              </a:rPr>
              <a:t> </a:t>
            </a:r>
            <a:r>
              <a:rPr lang="cs-CZ" sz="1800" dirty="0" err="1">
                <a:solidFill>
                  <a:srgbClr val="000000">
                    <a:lumMod val="75000"/>
                    <a:lumOff val="25000"/>
                  </a:srgbClr>
                </a:solidFill>
              </a:rPr>
              <a:t>of</a:t>
            </a:r>
            <a:r>
              <a:rPr lang="cs-CZ" sz="1800" dirty="0">
                <a:solidFill>
                  <a:srgbClr val="000000">
                    <a:lumMod val="75000"/>
                    <a:lumOff val="25000"/>
                  </a:srgbClr>
                </a:solidFill>
              </a:rPr>
              <a:t> </a:t>
            </a:r>
            <a:r>
              <a:rPr lang="cs-CZ" sz="1800" dirty="0" err="1">
                <a:solidFill>
                  <a:srgbClr val="000000">
                    <a:lumMod val="75000"/>
                    <a:lumOff val="25000"/>
                  </a:srgbClr>
                </a:solidFill>
              </a:rPr>
              <a:t>conduct</a:t>
            </a:r>
            <a:r>
              <a:rPr lang="cs-CZ" sz="1800" dirty="0">
                <a:solidFill>
                  <a:srgbClr val="000000">
                    <a:lumMod val="75000"/>
                    <a:lumOff val="25000"/>
                  </a:srgbClr>
                </a:solidFill>
              </a:rPr>
              <a:t/>
            </a:r>
            <a:br>
              <a:rPr lang="cs-CZ" sz="1800" dirty="0">
                <a:solidFill>
                  <a:srgbClr val="000000">
                    <a:lumMod val="75000"/>
                    <a:lumOff val="25000"/>
                  </a:srgbClr>
                </a:solidFill>
              </a:rPr>
            </a:br>
            <a:r>
              <a:rPr lang="en-US" sz="3600" b="1" dirty="0"/>
              <a:t>Principle E: Respect for People's Rights and Dignity</a:t>
            </a:r>
            <a:endParaRPr lang="cs-CZ" sz="3600" b="1" dirty="0"/>
          </a:p>
        </p:txBody>
      </p:sp>
      <p:sp>
        <p:nvSpPr>
          <p:cNvPr id="3" name="Zástupný symbol pro obsah 2"/>
          <p:cNvSpPr>
            <a:spLocks noGrp="1"/>
          </p:cNvSpPr>
          <p:nvPr>
            <p:ph idx="1"/>
          </p:nvPr>
        </p:nvSpPr>
        <p:spPr/>
        <p:txBody>
          <a:bodyPr>
            <a:normAutofit fontScale="92500" lnSpcReduction="20000"/>
          </a:bodyPr>
          <a:lstStyle/>
          <a:p>
            <a:r>
              <a:rPr lang="en-US" b="1" dirty="0"/>
              <a:t>Principle E: Respect for People's Rights and Dignity</a:t>
            </a:r>
            <a:endParaRPr lang="cs-CZ" b="1" dirty="0"/>
          </a:p>
          <a:p>
            <a:r>
              <a:rPr lang="cs-CZ" dirty="0"/>
              <a:t>„… </a:t>
            </a:r>
            <a:r>
              <a:rPr lang="en-US" dirty="0"/>
              <a:t>Psychologists are aware of and respect cultural, individual and role differences, including those based on age, gender, gender identity, race, ethnicity, culture, national origin, religion, sexual orientation, disability, language and socioeconomic status and consider these factors when working with members of such groups. Psychologists try to eliminate the effect on their work of biases based on those factors, and they do not knowingly participate in or condone activities of others based upon such prejudices.</a:t>
            </a:r>
            <a:r>
              <a:rPr lang="cs-CZ" dirty="0" smtClean="0"/>
              <a:t>“</a:t>
            </a:r>
          </a:p>
          <a:p>
            <a:endParaRPr lang="cs-CZ" dirty="0"/>
          </a:p>
          <a:p>
            <a:r>
              <a:rPr lang="cs-CZ" b="1" dirty="0" smtClean="0"/>
              <a:t>Vliv předsudků a jiných heuristik.</a:t>
            </a:r>
          </a:p>
          <a:p>
            <a:pPr>
              <a:buFont typeface="Wingdings" panose="05000000000000000000" pitchFamily="2" charset="2"/>
              <a:buChar char="§"/>
            </a:pPr>
            <a:r>
              <a:rPr lang="cs-CZ" b="1" dirty="0"/>
              <a:t> </a:t>
            </a:r>
            <a:r>
              <a:rPr lang="cs-CZ" dirty="0" smtClean="0"/>
              <a:t>Ovlivnění vlastními předsudky.</a:t>
            </a:r>
          </a:p>
          <a:p>
            <a:pPr>
              <a:buFont typeface="Wingdings" panose="05000000000000000000" pitchFamily="2" charset="2"/>
              <a:buChar char="§"/>
            </a:pPr>
            <a:r>
              <a:rPr lang="cs-CZ" dirty="0"/>
              <a:t> </a:t>
            </a:r>
            <a:r>
              <a:rPr lang="cs-CZ" dirty="0" smtClean="0"/>
              <a:t>Reakce na projevy předsudků managementu / kolegů.</a:t>
            </a:r>
          </a:p>
          <a:p>
            <a:pPr>
              <a:buFont typeface="Wingdings" panose="05000000000000000000" pitchFamily="2" charset="2"/>
              <a:buChar char="§"/>
            </a:pPr>
            <a:r>
              <a:rPr lang="cs-CZ" dirty="0" smtClean="0"/>
              <a:t> Vliv politiky „diversity“ organizace, pro kterou pracuji. </a:t>
            </a:r>
          </a:p>
          <a:p>
            <a:pPr>
              <a:buFont typeface="Wingdings" panose="05000000000000000000" pitchFamily="2" charset="2"/>
              <a:buChar char="§"/>
            </a:pPr>
            <a:r>
              <a:rPr lang="cs-CZ" dirty="0" smtClean="0"/>
              <a:t>Preference zaměstnanců / uchazečů podobných mě samotnému.</a:t>
            </a:r>
            <a:endParaRPr lang="cs-CZ" dirty="0"/>
          </a:p>
          <a:p>
            <a:endParaRPr lang="cs-CZ" dirty="0"/>
          </a:p>
        </p:txBody>
      </p:sp>
    </p:spTree>
    <p:extLst>
      <p:ext uri="{BB962C8B-B14F-4D97-AF65-F5344CB8AC3E}">
        <p14:creationId xmlns:p14="http://schemas.microsoft.com/office/powerpoint/2010/main" xmlns="" val="6106529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wipe(down)">
                                      <p:cBhvr>
                                        <p:cTn id="7" dur="500"/>
                                        <p:tgtEl>
                                          <p:spTgt spid="3">
                                            <p:txEl>
                                              <p:pRg st="4" end="4"/>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3">
                                            <p:txEl>
                                              <p:pRg st="5" end="5"/>
                                            </p:txEl>
                                          </p:spTgt>
                                        </p:tgtEl>
                                        <p:attrNameLst>
                                          <p:attrName>style.visibility</p:attrName>
                                        </p:attrNameLst>
                                      </p:cBhvr>
                                      <p:to>
                                        <p:strVal val="visible"/>
                                      </p:to>
                                    </p:set>
                                    <p:animEffect transition="in" filter="wipe(down)">
                                      <p:cBhvr>
                                        <p:cTn id="10" dur="500"/>
                                        <p:tgtEl>
                                          <p:spTgt spid="3">
                                            <p:txEl>
                                              <p:pRg st="5" end="5"/>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animEffect transition="in" filter="wipe(down)">
                                      <p:cBhvr>
                                        <p:cTn id="13" dur="500"/>
                                        <p:tgtEl>
                                          <p:spTgt spid="3">
                                            <p:txEl>
                                              <p:pRg st="6" end="6"/>
                                            </p:txEl>
                                          </p:spTgt>
                                        </p:tgtEl>
                                      </p:cBhvr>
                                    </p:animEffect>
                                  </p:childTnLst>
                                </p:cTn>
                              </p:par>
                              <p:par>
                                <p:cTn id="14" presetID="22" presetClass="entr" presetSubtype="4" fill="hold" nodeType="withEffect">
                                  <p:stCondLst>
                                    <p:cond delay="0"/>
                                  </p:stCondLst>
                                  <p:childTnLst>
                                    <p:set>
                                      <p:cBhvr>
                                        <p:cTn id="15" dur="1" fill="hold">
                                          <p:stCondLst>
                                            <p:cond delay="0"/>
                                          </p:stCondLst>
                                        </p:cTn>
                                        <p:tgtEl>
                                          <p:spTgt spid="3">
                                            <p:txEl>
                                              <p:pRg st="7" end="7"/>
                                            </p:txEl>
                                          </p:spTgt>
                                        </p:tgtEl>
                                        <p:attrNameLst>
                                          <p:attrName>style.visibility</p:attrName>
                                        </p:attrNameLst>
                                      </p:cBhvr>
                                      <p:to>
                                        <p:strVal val="visible"/>
                                      </p:to>
                                    </p:set>
                                    <p:animEffect transition="in" filter="wipe(down)">
                                      <p:cBhvr>
                                        <p:cTn id="16"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1800" dirty="0">
                <a:solidFill>
                  <a:srgbClr val="000000">
                    <a:lumMod val="75000"/>
                    <a:lumOff val="25000"/>
                  </a:srgbClr>
                </a:solidFill>
              </a:rPr>
              <a:t>APA: </a:t>
            </a:r>
            <a:r>
              <a:rPr lang="cs-CZ" sz="1800" dirty="0" err="1">
                <a:solidFill>
                  <a:srgbClr val="000000">
                    <a:lumMod val="75000"/>
                    <a:lumOff val="25000"/>
                  </a:srgbClr>
                </a:solidFill>
              </a:rPr>
              <a:t>Ethical</a:t>
            </a:r>
            <a:r>
              <a:rPr lang="cs-CZ" sz="1800" dirty="0">
                <a:solidFill>
                  <a:srgbClr val="000000">
                    <a:lumMod val="75000"/>
                    <a:lumOff val="25000"/>
                  </a:srgbClr>
                </a:solidFill>
              </a:rPr>
              <a:t> </a:t>
            </a:r>
            <a:r>
              <a:rPr lang="cs-CZ" sz="1800" dirty="0" err="1">
                <a:solidFill>
                  <a:srgbClr val="000000">
                    <a:lumMod val="75000"/>
                    <a:lumOff val="25000"/>
                  </a:srgbClr>
                </a:solidFill>
              </a:rPr>
              <a:t>principles</a:t>
            </a:r>
            <a:r>
              <a:rPr lang="cs-CZ" sz="1800" dirty="0">
                <a:solidFill>
                  <a:srgbClr val="000000">
                    <a:lumMod val="75000"/>
                    <a:lumOff val="25000"/>
                  </a:srgbClr>
                </a:solidFill>
              </a:rPr>
              <a:t> </a:t>
            </a:r>
            <a:r>
              <a:rPr lang="cs-CZ" sz="1800" dirty="0" err="1">
                <a:solidFill>
                  <a:srgbClr val="000000">
                    <a:lumMod val="75000"/>
                    <a:lumOff val="25000"/>
                  </a:srgbClr>
                </a:solidFill>
              </a:rPr>
              <a:t>of</a:t>
            </a:r>
            <a:r>
              <a:rPr lang="cs-CZ" sz="1800" dirty="0">
                <a:solidFill>
                  <a:srgbClr val="000000">
                    <a:lumMod val="75000"/>
                    <a:lumOff val="25000"/>
                  </a:srgbClr>
                </a:solidFill>
              </a:rPr>
              <a:t> </a:t>
            </a:r>
            <a:r>
              <a:rPr lang="cs-CZ" sz="1800" dirty="0" err="1">
                <a:solidFill>
                  <a:srgbClr val="000000">
                    <a:lumMod val="75000"/>
                    <a:lumOff val="25000"/>
                  </a:srgbClr>
                </a:solidFill>
              </a:rPr>
              <a:t>psychologists</a:t>
            </a:r>
            <a:r>
              <a:rPr lang="cs-CZ" sz="1800" dirty="0">
                <a:solidFill>
                  <a:srgbClr val="000000">
                    <a:lumMod val="75000"/>
                    <a:lumOff val="25000"/>
                  </a:srgbClr>
                </a:solidFill>
              </a:rPr>
              <a:t> and </a:t>
            </a:r>
            <a:r>
              <a:rPr lang="cs-CZ" sz="1800" dirty="0" err="1">
                <a:solidFill>
                  <a:srgbClr val="000000">
                    <a:lumMod val="75000"/>
                    <a:lumOff val="25000"/>
                  </a:srgbClr>
                </a:solidFill>
              </a:rPr>
              <a:t>code</a:t>
            </a:r>
            <a:r>
              <a:rPr lang="cs-CZ" sz="1800" dirty="0">
                <a:solidFill>
                  <a:srgbClr val="000000">
                    <a:lumMod val="75000"/>
                    <a:lumOff val="25000"/>
                  </a:srgbClr>
                </a:solidFill>
              </a:rPr>
              <a:t> </a:t>
            </a:r>
            <a:r>
              <a:rPr lang="cs-CZ" sz="1800" dirty="0" err="1">
                <a:solidFill>
                  <a:srgbClr val="000000">
                    <a:lumMod val="75000"/>
                    <a:lumOff val="25000"/>
                  </a:srgbClr>
                </a:solidFill>
              </a:rPr>
              <a:t>of</a:t>
            </a:r>
            <a:r>
              <a:rPr lang="cs-CZ" sz="1800" dirty="0">
                <a:solidFill>
                  <a:srgbClr val="000000">
                    <a:lumMod val="75000"/>
                    <a:lumOff val="25000"/>
                  </a:srgbClr>
                </a:solidFill>
              </a:rPr>
              <a:t> </a:t>
            </a:r>
            <a:r>
              <a:rPr lang="cs-CZ" sz="1800" dirty="0" err="1">
                <a:solidFill>
                  <a:srgbClr val="000000">
                    <a:lumMod val="75000"/>
                    <a:lumOff val="25000"/>
                  </a:srgbClr>
                </a:solidFill>
              </a:rPr>
              <a:t>conduct</a:t>
            </a:r>
            <a:r>
              <a:rPr lang="cs-CZ" sz="1800" dirty="0">
                <a:solidFill>
                  <a:srgbClr val="000000">
                    <a:lumMod val="75000"/>
                    <a:lumOff val="25000"/>
                  </a:srgbClr>
                </a:solidFill>
              </a:rPr>
              <a:t/>
            </a:r>
            <a:br>
              <a:rPr lang="cs-CZ" sz="1800" dirty="0">
                <a:solidFill>
                  <a:srgbClr val="000000">
                    <a:lumMod val="75000"/>
                    <a:lumOff val="25000"/>
                  </a:srgbClr>
                </a:solidFill>
              </a:rPr>
            </a:br>
            <a:r>
              <a:rPr lang="en-US" sz="3600" b="1" dirty="0">
                <a:solidFill>
                  <a:srgbClr val="000000">
                    <a:lumMod val="75000"/>
                    <a:lumOff val="25000"/>
                  </a:srgbClr>
                </a:solidFill>
              </a:rPr>
              <a:t>Principle E: Respect for People's Rights and Dignity</a:t>
            </a:r>
            <a:endParaRPr lang="cs-CZ" dirty="0"/>
          </a:p>
        </p:txBody>
      </p:sp>
      <p:sp>
        <p:nvSpPr>
          <p:cNvPr id="3" name="Zástupný symbol pro obsah 2"/>
          <p:cNvSpPr>
            <a:spLocks noGrp="1"/>
          </p:cNvSpPr>
          <p:nvPr>
            <p:ph idx="1"/>
          </p:nvPr>
        </p:nvSpPr>
        <p:spPr/>
        <p:txBody>
          <a:bodyPr/>
          <a:lstStyle/>
          <a:p>
            <a:r>
              <a:rPr lang="en-US" b="1" dirty="0"/>
              <a:t>3.01 Unfair Discrimination </a:t>
            </a:r>
            <a:br>
              <a:rPr lang="en-US" b="1" dirty="0"/>
            </a:br>
            <a:r>
              <a:rPr lang="en-US" dirty="0"/>
              <a:t>In their work-related activities, psychologists do not engage in unfair discrimination based on age, gender, gender identity, race, ethnicity, culture, national origin, religion, sexual orientation, disability, socioeconomic status or any basis proscribed by law.</a:t>
            </a:r>
            <a:endParaRPr lang="cs-CZ" dirty="0"/>
          </a:p>
        </p:txBody>
      </p:sp>
    </p:spTree>
    <p:extLst>
      <p:ext uri="{BB962C8B-B14F-4D97-AF65-F5344CB8AC3E}">
        <p14:creationId xmlns:p14="http://schemas.microsoft.com/office/powerpoint/2010/main" xmlns="" val="38729920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Nepsané etické desatero…</a:t>
            </a:r>
            <a:endParaRPr lang="cs-CZ" dirty="0"/>
          </a:p>
        </p:txBody>
      </p:sp>
      <p:sp>
        <p:nvSpPr>
          <p:cNvPr id="3" name="Zástupný symbol pro obsah 2"/>
          <p:cNvSpPr>
            <a:spLocks noGrp="1"/>
          </p:cNvSpPr>
          <p:nvPr>
            <p:ph idx="1"/>
          </p:nvPr>
        </p:nvSpPr>
        <p:spPr/>
        <p:txBody>
          <a:bodyPr>
            <a:normAutofit/>
          </a:bodyPr>
          <a:lstStyle/>
          <a:p>
            <a:pPr marL="457200" lvl="0" indent="-457200">
              <a:buFont typeface="+mj-lt"/>
              <a:buAutoNum type="arabicParenR"/>
            </a:pPr>
            <a:r>
              <a:rPr lang="cs-CZ" dirty="0"/>
              <a:t>Dopředu zvažovat možné vedlejší negativní dopady na zaměstnance, zákazníky a organizaci. Snažit se je zmírnit nebo od činnosti s výraznými negativními dopady upustit.</a:t>
            </a:r>
          </a:p>
          <a:p>
            <a:pPr marL="457200" lvl="0" indent="-457200">
              <a:buFont typeface="+mj-lt"/>
              <a:buAutoNum type="arabicParenR"/>
            </a:pPr>
            <a:r>
              <a:rPr lang="cs-CZ" dirty="0"/>
              <a:t>Jednat ve prospěch organizace, managementu, zaměstnanců a zákazníků. Neupřednostňovat vlastní zájem </a:t>
            </a:r>
            <a:r>
              <a:rPr lang="cs-CZ" dirty="0" smtClean="0"/>
              <a:t>a neupřednostňovat výrazně </a:t>
            </a:r>
            <a:r>
              <a:rPr lang="cs-CZ" dirty="0"/>
              <a:t>zájem některé z těchto </a:t>
            </a:r>
            <a:r>
              <a:rPr lang="cs-CZ" dirty="0" smtClean="0"/>
              <a:t>stran oproti ostatním. </a:t>
            </a:r>
            <a:endParaRPr lang="cs-CZ" dirty="0"/>
          </a:p>
          <a:p>
            <a:pPr marL="457200" lvl="0" indent="-457200">
              <a:buFont typeface="+mj-lt"/>
              <a:buAutoNum type="arabicParenR"/>
            </a:pPr>
            <a:r>
              <a:rPr lang="cs-CZ" dirty="0"/>
              <a:t>Přijímat jen takové zakázky / úkoly, na které mám dostatečnou odbornost (trénink, zkušenosti). Ostatní zakázky odmítnout nebo si zajistit trénink či supervizi. Přiznat a snažit se napravit chybu, pokud nějakou udělám.</a:t>
            </a:r>
          </a:p>
          <a:p>
            <a:pPr marL="457200" lvl="0" indent="-457200">
              <a:buFont typeface="+mj-lt"/>
              <a:buAutoNum type="arabicParenR"/>
            </a:pPr>
            <a:r>
              <a:rPr lang="cs-CZ" dirty="0"/>
              <a:t>Neustále se zdokonalovat a udržovat si přehled o aktuálním dění v oboru. Konzultovat svůj postup s kolegy.</a:t>
            </a:r>
          </a:p>
          <a:p>
            <a:pPr marL="457200" lvl="0" indent="-457200">
              <a:buFont typeface="+mj-lt"/>
              <a:buAutoNum type="arabicParenR"/>
            </a:pPr>
            <a:r>
              <a:rPr lang="cs-CZ" dirty="0"/>
              <a:t>Používat jen odborné postupy a validní metody a používat metody a postupy k tomu, k čemu jsou určeny.</a:t>
            </a:r>
          </a:p>
          <a:p>
            <a:endParaRPr lang="cs-CZ" dirty="0"/>
          </a:p>
        </p:txBody>
      </p:sp>
    </p:spTree>
    <p:extLst>
      <p:ext uri="{BB962C8B-B14F-4D97-AF65-F5344CB8AC3E}">
        <p14:creationId xmlns:p14="http://schemas.microsoft.com/office/powerpoint/2010/main" xmlns="" val="12997244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Nepsané etické desatero…</a:t>
            </a:r>
          </a:p>
        </p:txBody>
      </p:sp>
      <p:sp>
        <p:nvSpPr>
          <p:cNvPr id="3" name="Zástupný symbol pro obsah 2"/>
          <p:cNvSpPr>
            <a:spLocks noGrp="1"/>
          </p:cNvSpPr>
          <p:nvPr>
            <p:ph idx="1"/>
          </p:nvPr>
        </p:nvSpPr>
        <p:spPr/>
        <p:txBody>
          <a:bodyPr>
            <a:normAutofit fontScale="92500" lnSpcReduction="20000"/>
          </a:bodyPr>
          <a:lstStyle/>
          <a:p>
            <a:pPr marL="457200" lvl="0" indent="-457200">
              <a:buFont typeface="+mj-lt"/>
              <a:buAutoNum type="arabicParenR" startAt="6"/>
            </a:pPr>
            <a:r>
              <a:rPr lang="cs-CZ" dirty="0"/>
              <a:t>Nelhat managementu, zaměstnancům ani zákazníkům a nemanipulovat s nimi. Komunikovat pravý účel metod a postupů, které používám a odmítnout úkol / zakázku vyžadující lež či manipulaci. Včas, odůvodněně a úplně klienty informovat o rozhodnutí vyplývajících z použitých metod.</a:t>
            </a:r>
          </a:p>
          <a:p>
            <a:pPr marL="457200" lvl="0" indent="-457200">
              <a:buFont typeface="+mj-lt"/>
              <a:buAutoNum type="arabicParenR" startAt="6"/>
            </a:pPr>
            <a:r>
              <a:rPr lang="cs-CZ" dirty="0"/>
              <a:t>Při rozhodování o lidech dělat jen odůvodněná a podložená rozhodnutí, předcházet vlivu heuristik na vlastní rozhodování.</a:t>
            </a:r>
          </a:p>
          <a:p>
            <a:pPr marL="457200" lvl="0" indent="-457200">
              <a:buFont typeface="+mj-lt"/>
              <a:buAutoNum type="arabicParenR" startAt="6"/>
            </a:pPr>
            <a:r>
              <a:rPr lang="cs-CZ" dirty="0"/>
              <a:t> Nesdělovat informace o zaměstnancích a organizacích třetím osobám, pokud k tomu nemáme výslovný souhlas a nevyužívat získané informace pro vlastní prospěch.</a:t>
            </a:r>
          </a:p>
          <a:p>
            <a:pPr marL="457200" lvl="0" indent="-457200">
              <a:buFont typeface="+mj-lt"/>
              <a:buAutoNum type="arabicParenR" startAt="6"/>
            </a:pPr>
            <a:r>
              <a:rPr lang="cs-CZ" dirty="0"/>
              <a:t>Nevstupovat v průběhu zakázky / úkolu do důvěrného vztahu s členem managementu, zaměstnancem či zákazníkem organizace, pokud by takový vztah mohl a) poškodit tohoto člověka; b) poškodit organizaci nebo jiné zaměstnance; c) bych k navázání tohoto vztahu využil soukromé informace získané při výkonu práce nebo své postavení.</a:t>
            </a:r>
          </a:p>
          <a:p>
            <a:pPr marL="457200" lvl="0" indent="-457200">
              <a:buFont typeface="+mj-lt"/>
              <a:buAutoNum type="arabicParenR" startAt="6"/>
            </a:pPr>
            <a:r>
              <a:rPr lang="cs-CZ" dirty="0"/>
              <a:t>Vyhýbat se úkolům / zakázkám, jejichž provedení by mohlo být ovlivněno důvěrným vztahem s členem managementu, zaměstnancem či zákazníkem. V případě, že takový vztah existuje, informovat o takovém vztahu nadřízeného / klienta.</a:t>
            </a:r>
          </a:p>
          <a:p>
            <a:endParaRPr lang="cs-CZ" dirty="0"/>
          </a:p>
        </p:txBody>
      </p:sp>
    </p:spTree>
    <p:extLst>
      <p:ext uri="{BB962C8B-B14F-4D97-AF65-F5344CB8AC3E}">
        <p14:creationId xmlns:p14="http://schemas.microsoft.com/office/powerpoint/2010/main" xmlns="" val="319199222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Etika v obchodu a marketingu</a:t>
            </a:r>
            <a:endParaRPr lang="cs-CZ" dirty="0"/>
          </a:p>
        </p:txBody>
      </p:sp>
      <p:sp>
        <p:nvSpPr>
          <p:cNvPr id="3" name="Zástupný symbol pro obsah 2"/>
          <p:cNvSpPr>
            <a:spLocks noGrp="1"/>
          </p:cNvSpPr>
          <p:nvPr>
            <p:ph idx="1"/>
          </p:nvPr>
        </p:nvSpPr>
        <p:spPr/>
        <p:txBody>
          <a:bodyPr/>
          <a:lstStyle/>
          <a:p>
            <a:endParaRPr lang="cs-CZ" dirty="0"/>
          </a:p>
        </p:txBody>
      </p:sp>
      <p:pic>
        <p:nvPicPr>
          <p:cNvPr id="2052" name="Picture 4" descr="http://m.c.lnkd.licdn.com/mpr/mpr/p/2/005/043/351/1f98d50.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2750495" y="1737360"/>
            <a:ext cx="6381149" cy="4479344"/>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4816372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endParaRPr lang="cs-CZ" dirty="0" smtClean="0"/>
          </a:p>
          <a:p>
            <a:endParaRPr lang="cs-CZ" dirty="0"/>
          </a:p>
          <a:p>
            <a:r>
              <a:rPr lang="cs-CZ" dirty="0" smtClean="0"/>
              <a:t>Děkuji vám za pozornost</a:t>
            </a:r>
            <a:endParaRPr lang="cs-CZ" dirty="0"/>
          </a:p>
        </p:txBody>
      </p:sp>
    </p:spTree>
    <p:extLst>
      <p:ext uri="{BB962C8B-B14F-4D97-AF65-F5344CB8AC3E}">
        <p14:creationId xmlns:p14="http://schemas.microsoft.com/office/powerpoint/2010/main" xmlns="" val="37176710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Etika psychologie práce</a:t>
            </a:r>
            <a:endParaRPr lang="cs-CZ" dirty="0"/>
          </a:p>
        </p:txBody>
      </p:sp>
      <p:sp>
        <p:nvSpPr>
          <p:cNvPr id="3" name="Zástupný symbol pro obsah 2"/>
          <p:cNvSpPr>
            <a:spLocks noGrp="1"/>
          </p:cNvSpPr>
          <p:nvPr>
            <p:ph idx="1"/>
          </p:nvPr>
        </p:nvSpPr>
        <p:spPr/>
        <p:txBody>
          <a:bodyPr/>
          <a:lstStyle/>
          <a:p>
            <a:pPr>
              <a:buFont typeface="Wingdings" panose="05000000000000000000" pitchFamily="2" charset="2"/>
              <a:buChar char="§"/>
            </a:pPr>
            <a:r>
              <a:rPr lang="cs-CZ" dirty="0" smtClean="0"/>
              <a:t> Etický kodex APA</a:t>
            </a:r>
          </a:p>
          <a:p>
            <a:pPr>
              <a:buFont typeface="Wingdings" panose="05000000000000000000" pitchFamily="2" charset="2"/>
              <a:buChar char="§"/>
            </a:pPr>
            <a:r>
              <a:rPr lang="cs-CZ" dirty="0"/>
              <a:t> </a:t>
            </a:r>
            <a:r>
              <a:rPr lang="cs-CZ" dirty="0" smtClean="0"/>
              <a:t>Etický kodex Evropské federace psychologických asociací</a:t>
            </a:r>
          </a:p>
          <a:p>
            <a:pPr>
              <a:buFont typeface="Wingdings" panose="05000000000000000000" pitchFamily="2" charset="2"/>
              <a:buChar char="§"/>
            </a:pPr>
            <a:r>
              <a:rPr lang="cs-CZ" dirty="0"/>
              <a:t> </a:t>
            </a:r>
            <a:r>
              <a:rPr lang="cs-CZ" dirty="0" smtClean="0"/>
              <a:t>Etický kodex Českomoravské psychologické společnosti</a:t>
            </a:r>
          </a:p>
          <a:p>
            <a:pPr>
              <a:buFont typeface="Wingdings" panose="05000000000000000000" pitchFamily="2" charset="2"/>
              <a:buChar char="§"/>
            </a:pPr>
            <a:r>
              <a:rPr lang="cs-CZ" dirty="0"/>
              <a:t> </a:t>
            </a:r>
            <a:r>
              <a:rPr lang="cs-CZ" dirty="0" smtClean="0"/>
              <a:t>Business </a:t>
            </a:r>
            <a:r>
              <a:rPr lang="cs-CZ" dirty="0" err="1" smtClean="0"/>
              <a:t>ethics</a:t>
            </a:r>
            <a:r>
              <a:rPr lang="cs-CZ" dirty="0" smtClean="0"/>
              <a:t> – etické kodexy organizací a profesních spolků</a:t>
            </a:r>
            <a:endParaRPr lang="cs-CZ" dirty="0"/>
          </a:p>
        </p:txBody>
      </p:sp>
    </p:spTree>
    <p:extLst>
      <p:ext uri="{BB962C8B-B14F-4D97-AF65-F5344CB8AC3E}">
        <p14:creationId xmlns:p14="http://schemas.microsoft.com/office/powerpoint/2010/main" xmlns="" val="8163850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Elipsa 8"/>
          <p:cNvSpPr/>
          <p:nvPr/>
        </p:nvSpPr>
        <p:spPr>
          <a:xfrm>
            <a:off x="0" y="901700"/>
            <a:ext cx="1803400" cy="1803400"/>
          </a:xfrm>
          <a:prstGeom prst="ellipse">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chemeClr val="tx1"/>
                </a:solidFill>
              </a:rPr>
              <a:t>Okolní svět</a:t>
            </a:r>
            <a:endParaRPr lang="cs-CZ" dirty="0">
              <a:solidFill>
                <a:schemeClr val="tx1"/>
              </a:solidFill>
            </a:endParaRPr>
          </a:p>
        </p:txBody>
      </p:sp>
      <p:sp>
        <p:nvSpPr>
          <p:cNvPr id="6" name="Ovál 5"/>
          <p:cNvSpPr/>
          <p:nvPr/>
        </p:nvSpPr>
        <p:spPr>
          <a:xfrm>
            <a:off x="849828" y="1737360"/>
            <a:ext cx="5090984" cy="5090984"/>
          </a:xfrm>
          <a:prstGeom prst="ellipse">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 name="Nadpis 1"/>
          <p:cNvSpPr>
            <a:spLocks noGrp="1"/>
          </p:cNvSpPr>
          <p:nvPr>
            <p:ph type="title"/>
          </p:nvPr>
        </p:nvSpPr>
        <p:spPr/>
        <p:txBody>
          <a:bodyPr/>
          <a:lstStyle/>
          <a:p>
            <a:r>
              <a:rPr lang="cs-CZ" dirty="0" smtClean="0"/>
              <a:t>Psycholog v organizaci</a:t>
            </a:r>
            <a:endParaRPr lang="cs-CZ"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xmlns="" val="246559915"/>
              </p:ext>
            </p:extLst>
          </p:nvPr>
        </p:nvGraphicFramePr>
        <p:xfrm>
          <a:off x="-1633880" y="1883333"/>
          <a:ext cx="10058400"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Veselý obličej 4"/>
          <p:cNvSpPr/>
          <p:nvPr/>
        </p:nvSpPr>
        <p:spPr>
          <a:xfrm>
            <a:off x="2363531" y="3286897"/>
            <a:ext cx="2063578" cy="2038865"/>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TextovéPole 6"/>
          <p:cNvSpPr txBox="1"/>
          <p:nvPr/>
        </p:nvSpPr>
        <p:spPr>
          <a:xfrm>
            <a:off x="1148198" y="3286897"/>
            <a:ext cx="1215333" cy="369332"/>
          </a:xfrm>
          <a:prstGeom prst="rect">
            <a:avLst/>
          </a:prstGeom>
          <a:noFill/>
        </p:spPr>
        <p:txBody>
          <a:bodyPr wrap="none" rtlCol="0">
            <a:spAutoFit/>
          </a:bodyPr>
          <a:lstStyle/>
          <a:p>
            <a:r>
              <a:rPr lang="cs-CZ" dirty="0" smtClean="0"/>
              <a:t>Organizace</a:t>
            </a:r>
            <a:endParaRPr lang="cs-CZ" dirty="0"/>
          </a:p>
        </p:txBody>
      </p:sp>
      <p:sp>
        <p:nvSpPr>
          <p:cNvPr id="8" name="Zástupný symbol pro obsah 2"/>
          <p:cNvSpPr txBox="1">
            <a:spLocks/>
          </p:cNvSpPr>
          <p:nvPr/>
        </p:nvSpPr>
        <p:spPr>
          <a:xfrm>
            <a:off x="6627184" y="1878224"/>
            <a:ext cx="4703961" cy="4023360"/>
          </a:xfrm>
          <a:prstGeom prst="rect">
            <a:avLst/>
          </a:prstGeom>
        </p:spPr>
        <p:txBody>
          <a:bodyPr vert="horz" lIns="0" tIns="45720" rIns="0" bIns="45720" rtlCol="0">
            <a:normAutofit fontScale="92500" lnSpcReduction="20000"/>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buFont typeface="Wingdings" panose="05000000000000000000" pitchFamily="2" charset="2"/>
              <a:buChar char="§"/>
            </a:pPr>
            <a:r>
              <a:rPr lang="cs-CZ" dirty="0" smtClean="0"/>
              <a:t> Výběr zaměstnanců</a:t>
            </a:r>
          </a:p>
          <a:p>
            <a:pPr>
              <a:buFont typeface="Wingdings" panose="05000000000000000000" pitchFamily="2" charset="2"/>
              <a:buChar char="§"/>
            </a:pPr>
            <a:r>
              <a:rPr lang="cs-CZ" dirty="0"/>
              <a:t> </a:t>
            </a:r>
            <a:r>
              <a:rPr lang="cs-CZ" dirty="0" smtClean="0"/>
              <a:t>Rozhodování o povyšování / propouštění</a:t>
            </a:r>
          </a:p>
          <a:p>
            <a:pPr>
              <a:buFont typeface="Wingdings" panose="05000000000000000000" pitchFamily="2" charset="2"/>
              <a:buChar char="§"/>
            </a:pPr>
            <a:r>
              <a:rPr lang="cs-CZ" dirty="0" smtClean="0"/>
              <a:t> Konzultace s managementem (např. personální strategie, pracovní prostředí)</a:t>
            </a:r>
          </a:p>
          <a:p>
            <a:pPr>
              <a:buFont typeface="Wingdings" panose="05000000000000000000" pitchFamily="2" charset="2"/>
              <a:buChar char="§"/>
            </a:pPr>
            <a:r>
              <a:rPr lang="cs-CZ" dirty="0"/>
              <a:t> </a:t>
            </a:r>
            <a:r>
              <a:rPr lang="cs-CZ" dirty="0" smtClean="0"/>
              <a:t>Konzultace se zaměstnanci (např. řešení konfliktů, </a:t>
            </a:r>
            <a:r>
              <a:rPr lang="cs-CZ" dirty="0" err="1" smtClean="0"/>
              <a:t>koučink</a:t>
            </a:r>
            <a:r>
              <a:rPr lang="cs-CZ" dirty="0" smtClean="0"/>
              <a:t>, individuální rozvoj, kariérní poradenství)</a:t>
            </a:r>
          </a:p>
          <a:p>
            <a:pPr>
              <a:buFont typeface="Wingdings" panose="05000000000000000000" pitchFamily="2" charset="2"/>
              <a:buChar char="§"/>
            </a:pPr>
            <a:r>
              <a:rPr lang="cs-CZ" dirty="0"/>
              <a:t> </a:t>
            </a:r>
            <a:r>
              <a:rPr lang="cs-CZ" dirty="0" smtClean="0"/>
              <a:t>Komunikace změn a rozhodnutí zaměstnancům</a:t>
            </a:r>
          </a:p>
          <a:p>
            <a:pPr>
              <a:buFont typeface="Wingdings" panose="05000000000000000000" pitchFamily="2" charset="2"/>
              <a:buChar char="§"/>
            </a:pPr>
            <a:r>
              <a:rPr lang="cs-CZ" dirty="0"/>
              <a:t> </a:t>
            </a:r>
            <a:r>
              <a:rPr lang="cs-CZ" dirty="0" smtClean="0"/>
              <a:t>Rozvoj, realizace tréninků</a:t>
            </a:r>
          </a:p>
          <a:p>
            <a:pPr>
              <a:buFont typeface="Wingdings" panose="05000000000000000000" pitchFamily="2" charset="2"/>
              <a:buChar char="§"/>
            </a:pPr>
            <a:r>
              <a:rPr lang="cs-CZ" dirty="0"/>
              <a:t> </a:t>
            </a:r>
            <a:r>
              <a:rPr lang="cs-CZ" dirty="0" smtClean="0"/>
              <a:t>Práce s organizační kulturou</a:t>
            </a:r>
          </a:p>
          <a:p>
            <a:pPr>
              <a:buFont typeface="Wingdings" panose="05000000000000000000" pitchFamily="2" charset="2"/>
              <a:buChar char="§"/>
            </a:pPr>
            <a:r>
              <a:rPr lang="cs-CZ" dirty="0"/>
              <a:t> </a:t>
            </a:r>
            <a:r>
              <a:rPr lang="cs-CZ" dirty="0" smtClean="0"/>
              <a:t>Konzultace v prodeji a marketingu</a:t>
            </a:r>
            <a:endParaRPr lang="cs-CZ" dirty="0"/>
          </a:p>
        </p:txBody>
      </p:sp>
    </p:spTree>
    <p:extLst>
      <p:ext uri="{BB962C8B-B14F-4D97-AF65-F5344CB8AC3E}">
        <p14:creationId xmlns:p14="http://schemas.microsoft.com/office/powerpoint/2010/main" xmlns="" val="41646796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1800" dirty="0" smtClean="0"/>
              <a:t>APA: </a:t>
            </a:r>
            <a:r>
              <a:rPr lang="cs-CZ" sz="1800" dirty="0" err="1" smtClean="0"/>
              <a:t>Ethical</a:t>
            </a:r>
            <a:r>
              <a:rPr lang="cs-CZ" sz="1800" dirty="0" smtClean="0"/>
              <a:t> </a:t>
            </a:r>
            <a:r>
              <a:rPr lang="cs-CZ" sz="1800" dirty="0" err="1"/>
              <a:t>p</a:t>
            </a:r>
            <a:r>
              <a:rPr lang="cs-CZ" sz="1800" dirty="0" err="1" smtClean="0"/>
              <a:t>rinciples</a:t>
            </a:r>
            <a:r>
              <a:rPr lang="cs-CZ" sz="1800" dirty="0" smtClean="0"/>
              <a:t> </a:t>
            </a:r>
            <a:r>
              <a:rPr lang="cs-CZ" sz="1800" dirty="0" err="1" smtClean="0"/>
              <a:t>of</a:t>
            </a:r>
            <a:r>
              <a:rPr lang="cs-CZ" sz="1800" dirty="0" smtClean="0"/>
              <a:t> </a:t>
            </a:r>
            <a:r>
              <a:rPr lang="cs-CZ" sz="1800" dirty="0" err="1"/>
              <a:t>p</a:t>
            </a:r>
            <a:r>
              <a:rPr lang="cs-CZ" sz="1800" dirty="0" err="1" smtClean="0"/>
              <a:t>sychologists</a:t>
            </a:r>
            <a:r>
              <a:rPr lang="cs-CZ" sz="1800" dirty="0" smtClean="0"/>
              <a:t> and </a:t>
            </a:r>
            <a:r>
              <a:rPr lang="cs-CZ" sz="1800" dirty="0" err="1" smtClean="0"/>
              <a:t>code</a:t>
            </a:r>
            <a:r>
              <a:rPr lang="cs-CZ" sz="1800" dirty="0" smtClean="0"/>
              <a:t> </a:t>
            </a:r>
            <a:r>
              <a:rPr lang="cs-CZ" sz="1800" dirty="0" err="1" smtClean="0"/>
              <a:t>of</a:t>
            </a:r>
            <a:r>
              <a:rPr lang="cs-CZ" sz="1800" dirty="0" smtClean="0"/>
              <a:t> </a:t>
            </a:r>
            <a:r>
              <a:rPr lang="cs-CZ" sz="1800" dirty="0" err="1" smtClean="0"/>
              <a:t>conduct</a:t>
            </a:r>
            <a:r>
              <a:rPr lang="cs-CZ" sz="1800" dirty="0" smtClean="0"/>
              <a:t/>
            </a:r>
            <a:br>
              <a:rPr lang="cs-CZ" sz="1800" dirty="0" smtClean="0"/>
            </a:br>
            <a:r>
              <a:rPr lang="en-US" sz="3600" b="1" dirty="0"/>
              <a:t>Principle A: Beneficence and </a:t>
            </a:r>
            <a:r>
              <a:rPr lang="en-US" sz="3600" b="1" dirty="0" err="1"/>
              <a:t>Nonmaleficence</a:t>
            </a:r>
            <a:r>
              <a:rPr lang="en-US" sz="3600" b="1" dirty="0"/>
              <a:t> </a:t>
            </a:r>
            <a:endParaRPr lang="cs-CZ" sz="1800" dirty="0"/>
          </a:p>
        </p:txBody>
      </p:sp>
      <p:sp>
        <p:nvSpPr>
          <p:cNvPr id="3" name="Zástupný symbol pro obsah 2"/>
          <p:cNvSpPr>
            <a:spLocks noGrp="1"/>
          </p:cNvSpPr>
          <p:nvPr>
            <p:ph idx="1"/>
          </p:nvPr>
        </p:nvSpPr>
        <p:spPr/>
        <p:txBody>
          <a:bodyPr/>
          <a:lstStyle/>
          <a:p>
            <a:r>
              <a:rPr lang="cs-CZ" dirty="0" smtClean="0"/>
              <a:t>„… </a:t>
            </a:r>
            <a:r>
              <a:rPr lang="en-US" dirty="0" smtClean="0"/>
              <a:t>Because </a:t>
            </a:r>
            <a:r>
              <a:rPr lang="en-US" dirty="0"/>
              <a:t>psychologists' scientific and professional judgments and actions may affect the lives of others, they are alert to and guard against personal, financial, social, organizational or political factors that might lead to misuse of their </a:t>
            </a:r>
            <a:r>
              <a:rPr lang="en-US" dirty="0" smtClean="0"/>
              <a:t>influence</a:t>
            </a:r>
            <a:r>
              <a:rPr lang="cs-CZ" dirty="0" smtClean="0"/>
              <a:t> </a:t>
            </a:r>
            <a:r>
              <a:rPr lang="en-US" dirty="0" smtClean="0"/>
              <a:t>…</a:t>
            </a:r>
            <a:r>
              <a:rPr lang="cs-CZ" dirty="0" smtClean="0"/>
              <a:t>“</a:t>
            </a:r>
          </a:p>
          <a:p>
            <a:pPr marL="0" indent="0">
              <a:buNone/>
            </a:pPr>
            <a:r>
              <a:rPr lang="cs-CZ" dirty="0" smtClean="0"/>
              <a:t> </a:t>
            </a:r>
          </a:p>
          <a:p>
            <a:pPr marL="0" indent="0">
              <a:buNone/>
            </a:pPr>
            <a:r>
              <a:rPr lang="cs-CZ" b="1" dirty="0" smtClean="0"/>
              <a:t>Dopady chování a rozhodování psychologa na kariéru, </a:t>
            </a:r>
            <a:r>
              <a:rPr lang="cs-CZ" b="1" dirty="0" err="1" smtClean="0"/>
              <a:t>self-esteem</a:t>
            </a:r>
            <a:r>
              <a:rPr lang="cs-CZ" b="1" dirty="0" smtClean="0"/>
              <a:t> a vztahy.</a:t>
            </a:r>
            <a:endParaRPr lang="cs-CZ" b="1" dirty="0"/>
          </a:p>
          <a:p>
            <a:pPr>
              <a:buFont typeface="Wingdings" panose="05000000000000000000" pitchFamily="2" charset="2"/>
              <a:buChar char="§"/>
            </a:pPr>
            <a:r>
              <a:rPr lang="cs-CZ" dirty="0" smtClean="0"/>
              <a:t> Volba diagnostických metod pro výběr / povýšení / rozvoj a interpretace výsledků.</a:t>
            </a:r>
          </a:p>
          <a:p>
            <a:pPr>
              <a:buFont typeface="Wingdings" panose="05000000000000000000" pitchFamily="2" charset="2"/>
              <a:buChar char="§"/>
            </a:pPr>
            <a:r>
              <a:rPr lang="cs-CZ" dirty="0"/>
              <a:t> </a:t>
            </a:r>
            <a:r>
              <a:rPr lang="cs-CZ" dirty="0" smtClean="0"/>
              <a:t>Forma zpětné vazby (zejména neúspěšným) uchazečům o práci / povýšení nebo hodnoceným zaměstnancům.</a:t>
            </a:r>
          </a:p>
          <a:p>
            <a:pPr>
              <a:buFont typeface="Wingdings" panose="05000000000000000000" pitchFamily="2" charset="2"/>
              <a:buChar char="§"/>
            </a:pPr>
            <a:r>
              <a:rPr lang="cs-CZ" dirty="0" smtClean="0"/>
              <a:t> Kdy sdělíme informaci o neúspěchu ve výběrovém řízení nebo o propuštění.</a:t>
            </a:r>
          </a:p>
          <a:p>
            <a:pPr>
              <a:buFont typeface="Wingdings" panose="05000000000000000000" pitchFamily="2" charset="2"/>
              <a:buChar char="§"/>
            </a:pPr>
            <a:r>
              <a:rPr lang="cs-CZ" dirty="0" smtClean="0"/>
              <a:t> Sdělování informací o zaměstnancích třetím osobám (historky z práce).</a:t>
            </a:r>
            <a:endParaRPr lang="cs-CZ" dirty="0"/>
          </a:p>
        </p:txBody>
      </p:sp>
    </p:spTree>
    <p:extLst>
      <p:ext uri="{BB962C8B-B14F-4D97-AF65-F5344CB8AC3E}">
        <p14:creationId xmlns:p14="http://schemas.microsoft.com/office/powerpoint/2010/main" xmlns="" val="1337839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wipe(down)">
                                      <p:cBhvr>
                                        <p:cTn id="7" dur="500"/>
                                        <p:tgtEl>
                                          <p:spTgt spid="3">
                                            <p:txEl>
                                              <p:pRg st="3" end="3"/>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wipe(down)">
                                      <p:cBhvr>
                                        <p:cTn id="10" dur="500"/>
                                        <p:tgtEl>
                                          <p:spTgt spid="3">
                                            <p:txEl>
                                              <p:pRg st="4" end="4"/>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animEffect transition="in" filter="wipe(down)">
                                      <p:cBhvr>
                                        <p:cTn id="13" dur="500"/>
                                        <p:tgtEl>
                                          <p:spTgt spid="3">
                                            <p:txEl>
                                              <p:pRg st="5" end="5"/>
                                            </p:txEl>
                                          </p:spTgt>
                                        </p:tgtEl>
                                      </p:cBhvr>
                                    </p:animEffect>
                                  </p:childTnLst>
                                </p:cTn>
                              </p:par>
                              <p:par>
                                <p:cTn id="14" presetID="22" presetClass="entr" presetSubtype="4" fill="hold" nodeType="withEffect">
                                  <p:stCondLst>
                                    <p:cond delay="0"/>
                                  </p:stCondLst>
                                  <p:childTnLst>
                                    <p:set>
                                      <p:cBhvr>
                                        <p:cTn id="15" dur="1" fill="hold">
                                          <p:stCondLst>
                                            <p:cond delay="0"/>
                                          </p:stCondLst>
                                        </p:cTn>
                                        <p:tgtEl>
                                          <p:spTgt spid="3">
                                            <p:txEl>
                                              <p:pRg st="6" end="6"/>
                                            </p:txEl>
                                          </p:spTgt>
                                        </p:tgtEl>
                                        <p:attrNameLst>
                                          <p:attrName>style.visibility</p:attrName>
                                        </p:attrNameLst>
                                      </p:cBhvr>
                                      <p:to>
                                        <p:strVal val="visible"/>
                                      </p:to>
                                    </p:set>
                                    <p:animEffect transition="in" filter="wipe(down)">
                                      <p:cBhvr>
                                        <p:cTn id="16"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1800" dirty="0">
                <a:solidFill>
                  <a:srgbClr val="000000">
                    <a:lumMod val="75000"/>
                    <a:lumOff val="25000"/>
                  </a:srgbClr>
                </a:solidFill>
              </a:rPr>
              <a:t>APA: </a:t>
            </a:r>
            <a:r>
              <a:rPr lang="cs-CZ" sz="1800" dirty="0" err="1">
                <a:solidFill>
                  <a:srgbClr val="000000">
                    <a:lumMod val="75000"/>
                    <a:lumOff val="25000"/>
                  </a:srgbClr>
                </a:solidFill>
              </a:rPr>
              <a:t>Ethical</a:t>
            </a:r>
            <a:r>
              <a:rPr lang="cs-CZ" sz="1800" dirty="0">
                <a:solidFill>
                  <a:srgbClr val="000000">
                    <a:lumMod val="75000"/>
                    <a:lumOff val="25000"/>
                  </a:srgbClr>
                </a:solidFill>
              </a:rPr>
              <a:t> </a:t>
            </a:r>
            <a:r>
              <a:rPr lang="cs-CZ" sz="1800" dirty="0" err="1">
                <a:solidFill>
                  <a:srgbClr val="000000">
                    <a:lumMod val="75000"/>
                    <a:lumOff val="25000"/>
                  </a:srgbClr>
                </a:solidFill>
              </a:rPr>
              <a:t>principles</a:t>
            </a:r>
            <a:r>
              <a:rPr lang="cs-CZ" sz="1800" dirty="0">
                <a:solidFill>
                  <a:srgbClr val="000000">
                    <a:lumMod val="75000"/>
                    <a:lumOff val="25000"/>
                  </a:srgbClr>
                </a:solidFill>
              </a:rPr>
              <a:t> </a:t>
            </a:r>
            <a:r>
              <a:rPr lang="cs-CZ" sz="1800" dirty="0" err="1">
                <a:solidFill>
                  <a:srgbClr val="000000">
                    <a:lumMod val="75000"/>
                    <a:lumOff val="25000"/>
                  </a:srgbClr>
                </a:solidFill>
              </a:rPr>
              <a:t>of</a:t>
            </a:r>
            <a:r>
              <a:rPr lang="cs-CZ" sz="1800" dirty="0">
                <a:solidFill>
                  <a:srgbClr val="000000">
                    <a:lumMod val="75000"/>
                    <a:lumOff val="25000"/>
                  </a:srgbClr>
                </a:solidFill>
              </a:rPr>
              <a:t> </a:t>
            </a:r>
            <a:r>
              <a:rPr lang="cs-CZ" sz="1800" dirty="0" err="1">
                <a:solidFill>
                  <a:srgbClr val="000000">
                    <a:lumMod val="75000"/>
                    <a:lumOff val="25000"/>
                  </a:srgbClr>
                </a:solidFill>
              </a:rPr>
              <a:t>psychologists</a:t>
            </a:r>
            <a:r>
              <a:rPr lang="cs-CZ" sz="1800" dirty="0">
                <a:solidFill>
                  <a:srgbClr val="000000">
                    <a:lumMod val="75000"/>
                    <a:lumOff val="25000"/>
                  </a:srgbClr>
                </a:solidFill>
              </a:rPr>
              <a:t> and </a:t>
            </a:r>
            <a:r>
              <a:rPr lang="cs-CZ" sz="1800" dirty="0" err="1">
                <a:solidFill>
                  <a:srgbClr val="000000">
                    <a:lumMod val="75000"/>
                    <a:lumOff val="25000"/>
                  </a:srgbClr>
                </a:solidFill>
              </a:rPr>
              <a:t>code</a:t>
            </a:r>
            <a:r>
              <a:rPr lang="cs-CZ" sz="1800" dirty="0">
                <a:solidFill>
                  <a:srgbClr val="000000">
                    <a:lumMod val="75000"/>
                    <a:lumOff val="25000"/>
                  </a:srgbClr>
                </a:solidFill>
              </a:rPr>
              <a:t> </a:t>
            </a:r>
            <a:r>
              <a:rPr lang="cs-CZ" sz="1800" dirty="0" err="1">
                <a:solidFill>
                  <a:srgbClr val="000000">
                    <a:lumMod val="75000"/>
                    <a:lumOff val="25000"/>
                  </a:srgbClr>
                </a:solidFill>
              </a:rPr>
              <a:t>of</a:t>
            </a:r>
            <a:r>
              <a:rPr lang="cs-CZ" sz="1800" dirty="0">
                <a:solidFill>
                  <a:srgbClr val="000000">
                    <a:lumMod val="75000"/>
                    <a:lumOff val="25000"/>
                  </a:srgbClr>
                </a:solidFill>
              </a:rPr>
              <a:t> </a:t>
            </a:r>
            <a:r>
              <a:rPr lang="cs-CZ" sz="1800" dirty="0" err="1">
                <a:solidFill>
                  <a:srgbClr val="000000">
                    <a:lumMod val="75000"/>
                    <a:lumOff val="25000"/>
                  </a:srgbClr>
                </a:solidFill>
              </a:rPr>
              <a:t>conduct</a:t>
            </a:r>
            <a:r>
              <a:rPr lang="cs-CZ" sz="1800" dirty="0">
                <a:solidFill>
                  <a:srgbClr val="000000">
                    <a:lumMod val="75000"/>
                    <a:lumOff val="25000"/>
                  </a:srgbClr>
                </a:solidFill>
              </a:rPr>
              <a:t/>
            </a:r>
            <a:br>
              <a:rPr lang="cs-CZ" sz="1800" dirty="0">
                <a:solidFill>
                  <a:srgbClr val="000000">
                    <a:lumMod val="75000"/>
                    <a:lumOff val="25000"/>
                  </a:srgbClr>
                </a:solidFill>
              </a:rPr>
            </a:br>
            <a:r>
              <a:rPr lang="en-US" sz="3600" b="1" dirty="0">
                <a:solidFill>
                  <a:srgbClr val="000000">
                    <a:lumMod val="75000"/>
                    <a:lumOff val="25000"/>
                  </a:srgbClr>
                </a:solidFill>
              </a:rPr>
              <a:t>Principle A: Beneficence and </a:t>
            </a:r>
            <a:r>
              <a:rPr lang="en-US" sz="3600" b="1" dirty="0" err="1">
                <a:solidFill>
                  <a:srgbClr val="000000">
                    <a:lumMod val="75000"/>
                    <a:lumOff val="25000"/>
                  </a:srgbClr>
                </a:solidFill>
              </a:rPr>
              <a:t>Nonmaleficence</a:t>
            </a:r>
            <a:endParaRPr lang="cs-CZ" dirty="0"/>
          </a:p>
        </p:txBody>
      </p:sp>
      <p:sp>
        <p:nvSpPr>
          <p:cNvPr id="3" name="Zástupný symbol pro obsah 2"/>
          <p:cNvSpPr>
            <a:spLocks noGrp="1"/>
          </p:cNvSpPr>
          <p:nvPr>
            <p:ph idx="1"/>
          </p:nvPr>
        </p:nvSpPr>
        <p:spPr/>
        <p:txBody>
          <a:bodyPr/>
          <a:lstStyle/>
          <a:p>
            <a:r>
              <a:rPr lang="en-US" b="1" dirty="0"/>
              <a:t>4.06 Consultations</a:t>
            </a:r>
            <a:r>
              <a:rPr lang="en-US" dirty="0"/>
              <a:t> </a:t>
            </a:r>
            <a:br>
              <a:rPr lang="en-US" dirty="0"/>
            </a:br>
            <a:r>
              <a:rPr lang="en-US" dirty="0"/>
              <a:t>When consulting with colleagues, (1) psychologists do not disclose confidential information that reasonably could lead to the identification of a client/patient, research participant or other person or organization with whom they have a confidential relationship unless they have obtained the prior consent of the person or organization or the disclosure cannot be avoided, and (2) they disclose information only to the extent necessary to achieve the purposes of the consultation. (See also Standard </a:t>
            </a:r>
            <a:r>
              <a:rPr lang="en-US" dirty="0">
                <a:hlinkClick r:id="rId2"/>
              </a:rPr>
              <a:t>4.01, Maintaining Confidentiality</a:t>
            </a:r>
            <a:r>
              <a:rPr lang="en-US" dirty="0"/>
              <a:t>.)</a:t>
            </a:r>
            <a:endParaRPr lang="cs-CZ" dirty="0"/>
          </a:p>
        </p:txBody>
      </p:sp>
    </p:spTree>
    <p:extLst>
      <p:ext uri="{BB962C8B-B14F-4D97-AF65-F5344CB8AC3E}">
        <p14:creationId xmlns:p14="http://schemas.microsoft.com/office/powerpoint/2010/main" xmlns="" val="9639227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1800" dirty="0">
                <a:solidFill>
                  <a:srgbClr val="000000">
                    <a:lumMod val="75000"/>
                    <a:lumOff val="25000"/>
                  </a:srgbClr>
                </a:solidFill>
              </a:rPr>
              <a:t>APA: </a:t>
            </a:r>
            <a:r>
              <a:rPr lang="cs-CZ" sz="1800" dirty="0" err="1">
                <a:solidFill>
                  <a:srgbClr val="000000">
                    <a:lumMod val="75000"/>
                    <a:lumOff val="25000"/>
                  </a:srgbClr>
                </a:solidFill>
              </a:rPr>
              <a:t>Ethical</a:t>
            </a:r>
            <a:r>
              <a:rPr lang="cs-CZ" sz="1800" dirty="0">
                <a:solidFill>
                  <a:srgbClr val="000000">
                    <a:lumMod val="75000"/>
                    <a:lumOff val="25000"/>
                  </a:srgbClr>
                </a:solidFill>
              </a:rPr>
              <a:t> </a:t>
            </a:r>
            <a:r>
              <a:rPr lang="cs-CZ" sz="1800" dirty="0" err="1">
                <a:solidFill>
                  <a:srgbClr val="000000">
                    <a:lumMod val="75000"/>
                    <a:lumOff val="25000"/>
                  </a:srgbClr>
                </a:solidFill>
              </a:rPr>
              <a:t>principles</a:t>
            </a:r>
            <a:r>
              <a:rPr lang="cs-CZ" sz="1800" dirty="0">
                <a:solidFill>
                  <a:srgbClr val="000000">
                    <a:lumMod val="75000"/>
                    <a:lumOff val="25000"/>
                  </a:srgbClr>
                </a:solidFill>
              </a:rPr>
              <a:t> </a:t>
            </a:r>
            <a:r>
              <a:rPr lang="cs-CZ" sz="1800" dirty="0" err="1">
                <a:solidFill>
                  <a:srgbClr val="000000">
                    <a:lumMod val="75000"/>
                    <a:lumOff val="25000"/>
                  </a:srgbClr>
                </a:solidFill>
              </a:rPr>
              <a:t>of</a:t>
            </a:r>
            <a:r>
              <a:rPr lang="cs-CZ" sz="1800" dirty="0">
                <a:solidFill>
                  <a:srgbClr val="000000">
                    <a:lumMod val="75000"/>
                    <a:lumOff val="25000"/>
                  </a:srgbClr>
                </a:solidFill>
              </a:rPr>
              <a:t> </a:t>
            </a:r>
            <a:r>
              <a:rPr lang="cs-CZ" sz="1800" dirty="0" err="1">
                <a:solidFill>
                  <a:srgbClr val="000000">
                    <a:lumMod val="75000"/>
                    <a:lumOff val="25000"/>
                  </a:srgbClr>
                </a:solidFill>
              </a:rPr>
              <a:t>psychologists</a:t>
            </a:r>
            <a:r>
              <a:rPr lang="cs-CZ" sz="1800" dirty="0">
                <a:solidFill>
                  <a:srgbClr val="000000">
                    <a:lumMod val="75000"/>
                    <a:lumOff val="25000"/>
                  </a:srgbClr>
                </a:solidFill>
              </a:rPr>
              <a:t> and </a:t>
            </a:r>
            <a:r>
              <a:rPr lang="cs-CZ" sz="1800" dirty="0" err="1">
                <a:solidFill>
                  <a:srgbClr val="000000">
                    <a:lumMod val="75000"/>
                    <a:lumOff val="25000"/>
                  </a:srgbClr>
                </a:solidFill>
              </a:rPr>
              <a:t>code</a:t>
            </a:r>
            <a:r>
              <a:rPr lang="cs-CZ" sz="1800" dirty="0">
                <a:solidFill>
                  <a:srgbClr val="000000">
                    <a:lumMod val="75000"/>
                    <a:lumOff val="25000"/>
                  </a:srgbClr>
                </a:solidFill>
              </a:rPr>
              <a:t> </a:t>
            </a:r>
            <a:r>
              <a:rPr lang="cs-CZ" sz="1800" dirty="0" err="1">
                <a:solidFill>
                  <a:srgbClr val="000000">
                    <a:lumMod val="75000"/>
                    <a:lumOff val="25000"/>
                  </a:srgbClr>
                </a:solidFill>
              </a:rPr>
              <a:t>of</a:t>
            </a:r>
            <a:r>
              <a:rPr lang="cs-CZ" sz="1800" dirty="0">
                <a:solidFill>
                  <a:srgbClr val="000000">
                    <a:lumMod val="75000"/>
                    <a:lumOff val="25000"/>
                  </a:srgbClr>
                </a:solidFill>
              </a:rPr>
              <a:t> </a:t>
            </a:r>
            <a:r>
              <a:rPr lang="cs-CZ" sz="1800" dirty="0" err="1">
                <a:solidFill>
                  <a:srgbClr val="000000">
                    <a:lumMod val="75000"/>
                    <a:lumOff val="25000"/>
                  </a:srgbClr>
                </a:solidFill>
              </a:rPr>
              <a:t>conduct</a:t>
            </a:r>
            <a:r>
              <a:rPr lang="cs-CZ" sz="1800" dirty="0">
                <a:solidFill>
                  <a:srgbClr val="000000">
                    <a:lumMod val="75000"/>
                    <a:lumOff val="25000"/>
                  </a:srgbClr>
                </a:solidFill>
              </a:rPr>
              <a:t/>
            </a:r>
            <a:br>
              <a:rPr lang="cs-CZ" sz="1800" dirty="0">
                <a:solidFill>
                  <a:srgbClr val="000000">
                    <a:lumMod val="75000"/>
                    <a:lumOff val="25000"/>
                  </a:srgbClr>
                </a:solidFill>
              </a:rPr>
            </a:br>
            <a:r>
              <a:rPr lang="en-US" sz="3600" b="1" dirty="0"/>
              <a:t>Principle B: Fidelity and Responsibility</a:t>
            </a:r>
            <a:r>
              <a:rPr lang="en-US" sz="3600" dirty="0"/>
              <a:t> </a:t>
            </a:r>
            <a:endParaRPr lang="cs-CZ" sz="3600" dirty="0"/>
          </a:p>
        </p:txBody>
      </p:sp>
      <p:sp>
        <p:nvSpPr>
          <p:cNvPr id="3" name="Zástupný symbol pro obsah 2"/>
          <p:cNvSpPr>
            <a:spLocks noGrp="1"/>
          </p:cNvSpPr>
          <p:nvPr>
            <p:ph idx="1"/>
          </p:nvPr>
        </p:nvSpPr>
        <p:spPr/>
        <p:txBody>
          <a:bodyPr/>
          <a:lstStyle/>
          <a:p>
            <a:r>
              <a:rPr lang="en-US" b="1" dirty="0"/>
              <a:t>Principle B: Fidelity and Responsibility</a:t>
            </a:r>
            <a:r>
              <a:rPr lang="en-US" dirty="0"/>
              <a:t> </a:t>
            </a:r>
            <a:endParaRPr lang="cs-CZ" dirty="0" smtClean="0"/>
          </a:p>
          <a:p>
            <a:r>
              <a:rPr lang="cs-CZ" b="1" dirty="0" smtClean="0"/>
              <a:t>„… </a:t>
            </a:r>
            <a:r>
              <a:rPr lang="en-US" dirty="0" smtClean="0"/>
              <a:t>and </a:t>
            </a:r>
            <a:r>
              <a:rPr lang="en-US" dirty="0"/>
              <a:t>seek to manage conflicts of interest that could lead to exploitation or harm. Psychologists consult with, refer to, or cooperate with other professionals and institutions to the extent needed to serve the best interests of those with whom they </a:t>
            </a:r>
            <a:r>
              <a:rPr lang="en-US" dirty="0" smtClean="0"/>
              <a:t>work</a:t>
            </a:r>
            <a:r>
              <a:rPr lang="cs-CZ" dirty="0" smtClean="0"/>
              <a:t> …“</a:t>
            </a:r>
          </a:p>
          <a:p>
            <a:endParaRPr lang="cs-CZ" b="1" dirty="0"/>
          </a:p>
          <a:p>
            <a:r>
              <a:rPr lang="cs-CZ" b="1" dirty="0" smtClean="0"/>
              <a:t>Jednání v / proti zájmům klienta.</a:t>
            </a:r>
          </a:p>
          <a:p>
            <a:pPr>
              <a:buFont typeface="Wingdings" panose="05000000000000000000" pitchFamily="2" charset="2"/>
              <a:buChar char="§"/>
            </a:pPr>
            <a:r>
              <a:rPr lang="cs-CZ" dirty="0" smtClean="0"/>
              <a:t> Pro-management </a:t>
            </a:r>
            <a:r>
              <a:rPr lang="cs-CZ" dirty="0" err="1" smtClean="0"/>
              <a:t>bias</a:t>
            </a:r>
            <a:r>
              <a:rPr lang="cs-CZ" dirty="0" smtClean="0"/>
              <a:t>.</a:t>
            </a:r>
          </a:p>
          <a:p>
            <a:pPr>
              <a:buFont typeface="Wingdings" panose="05000000000000000000" pitchFamily="2" charset="2"/>
              <a:buChar char="§"/>
            </a:pPr>
            <a:r>
              <a:rPr lang="cs-CZ" dirty="0"/>
              <a:t> </a:t>
            </a:r>
            <a:r>
              <a:rPr lang="cs-CZ" dirty="0" smtClean="0"/>
              <a:t>Upřednostňování vlastního zájmu nad zájmem klienta (např. další zakázka).</a:t>
            </a:r>
          </a:p>
          <a:p>
            <a:pPr>
              <a:buFont typeface="Wingdings" panose="05000000000000000000" pitchFamily="2" charset="2"/>
              <a:buChar char="§"/>
            </a:pPr>
            <a:r>
              <a:rPr lang="cs-CZ" dirty="0"/>
              <a:t> </a:t>
            </a:r>
            <a:r>
              <a:rPr lang="cs-CZ" dirty="0" smtClean="0"/>
              <a:t>Upřednostňování zájmu blízkých lidí nad zájmy ostatních (příbuzní, kamarádi mezi zaměstnanci).</a:t>
            </a:r>
            <a:endParaRPr lang="cs-CZ" dirty="0"/>
          </a:p>
        </p:txBody>
      </p:sp>
    </p:spTree>
    <p:extLst>
      <p:ext uri="{BB962C8B-B14F-4D97-AF65-F5344CB8AC3E}">
        <p14:creationId xmlns:p14="http://schemas.microsoft.com/office/powerpoint/2010/main" xmlns="" val="2600387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wipe(down)">
                                      <p:cBhvr>
                                        <p:cTn id="7" dur="500"/>
                                        <p:tgtEl>
                                          <p:spTgt spid="3">
                                            <p:txEl>
                                              <p:pRg st="4" end="4"/>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3">
                                            <p:txEl>
                                              <p:pRg st="5" end="5"/>
                                            </p:txEl>
                                          </p:spTgt>
                                        </p:tgtEl>
                                        <p:attrNameLst>
                                          <p:attrName>style.visibility</p:attrName>
                                        </p:attrNameLst>
                                      </p:cBhvr>
                                      <p:to>
                                        <p:strVal val="visible"/>
                                      </p:to>
                                    </p:set>
                                    <p:animEffect transition="in" filter="wipe(down)">
                                      <p:cBhvr>
                                        <p:cTn id="10" dur="500"/>
                                        <p:tgtEl>
                                          <p:spTgt spid="3">
                                            <p:txEl>
                                              <p:pRg st="5" end="5"/>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animEffect transition="in" filter="wipe(down)">
                                      <p:cBhvr>
                                        <p:cTn id="13"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1800" dirty="0">
                <a:solidFill>
                  <a:srgbClr val="000000">
                    <a:lumMod val="75000"/>
                    <a:lumOff val="25000"/>
                  </a:srgbClr>
                </a:solidFill>
              </a:rPr>
              <a:t>APA: </a:t>
            </a:r>
            <a:r>
              <a:rPr lang="cs-CZ" sz="1800" dirty="0" err="1">
                <a:solidFill>
                  <a:srgbClr val="000000">
                    <a:lumMod val="75000"/>
                    <a:lumOff val="25000"/>
                  </a:srgbClr>
                </a:solidFill>
              </a:rPr>
              <a:t>Ethical</a:t>
            </a:r>
            <a:r>
              <a:rPr lang="cs-CZ" sz="1800" dirty="0">
                <a:solidFill>
                  <a:srgbClr val="000000">
                    <a:lumMod val="75000"/>
                    <a:lumOff val="25000"/>
                  </a:srgbClr>
                </a:solidFill>
              </a:rPr>
              <a:t> </a:t>
            </a:r>
            <a:r>
              <a:rPr lang="cs-CZ" sz="1800" dirty="0" err="1">
                <a:solidFill>
                  <a:srgbClr val="000000">
                    <a:lumMod val="75000"/>
                    <a:lumOff val="25000"/>
                  </a:srgbClr>
                </a:solidFill>
              </a:rPr>
              <a:t>principles</a:t>
            </a:r>
            <a:r>
              <a:rPr lang="cs-CZ" sz="1800" dirty="0">
                <a:solidFill>
                  <a:srgbClr val="000000">
                    <a:lumMod val="75000"/>
                    <a:lumOff val="25000"/>
                  </a:srgbClr>
                </a:solidFill>
              </a:rPr>
              <a:t> </a:t>
            </a:r>
            <a:r>
              <a:rPr lang="cs-CZ" sz="1800" dirty="0" err="1">
                <a:solidFill>
                  <a:srgbClr val="000000">
                    <a:lumMod val="75000"/>
                    <a:lumOff val="25000"/>
                  </a:srgbClr>
                </a:solidFill>
              </a:rPr>
              <a:t>of</a:t>
            </a:r>
            <a:r>
              <a:rPr lang="cs-CZ" sz="1800" dirty="0">
                <a:solidFill>
                  <a:srgbClr val="000000">
                    <a:lumMod val="75000"/>
                    <a:lumOff val="25000"/>
                  </a:srgbClr>
                </a:solidFill>
              </a:rPr>
              <a:t> </a:t>
            </a:r>
            <a:r>
              <a:rPr lang="cs-CZ" sz="1800" dirty="0" err="1">
                <a:solidFill>
                  <a:srgbClr val="000000">
                    <a:lumMod val="75000"/>
                    <a:lumOff val="25000"/>
                  </a:srgbClr>
                </a:solidFill>
              </a:rPr>
              <a:t>psychologists</a:t>
            </a:r>
            <a:r>
              <a:rPr lang="cs-CZ" sz="1800" dirty="0">
                <a:solidFill>
                  <a:srgbClr val="000000">
                    <a:lumMod val="75000"/>
                    <a:lumOff val="25000"/>
                  </a:srgbClr>
                </a:solidFill>
              </a:rPr>
              <a:t> and </a:t>
            </a:r>
            <a:r>
              <a:rPr lang="cs-CZ" sz="1800" dirty="0" err="1">
                <a:solidFill>
                  <a:srgbClr val="000000">
                    <a:lumMod val="75000"/>
                    <a:lumOff val="25000"/>
                  </a:srgbClr>
                </a:solidFill>
              </a:rPr>
              <a:t>code</a:t>
            </a:r>
            <a:r>
              <a:rPr lang="cs-CZ" sz="1800" dirty="0">
                <a:solidFill>
                  <a:srgbClr val="000000">
                    <a:lumMod val="75000"/>
                    <a:lumOff val="25000"/>
                  </a:srgbClr>
                </a:solidFill>
              </a:rPr>
              <a:t> </a:t>
            </a:r>
            <a:r>
              <a:rPr lang="cs-CZ" sz="1800" dirty="0" err="1">
                <a:solidFill>
                  <a:srgbClr val="000000">
                    <a:lumMod val="75000"/>
                    <a:lumOff val="25000"/>
                  </a:srgbClr>
                </a:solidFill>
              </a:rPr>
              <a:t>of</a:t>
            </a:r>
            <a:r>
              <a:rPr lang="cs-CZ" sz="1800" dirty="0">
                <a:solidFill>
                  <a:srgbClr val="000000">
                    <a:lumMod val="75000"/>
                    <a:lumOff val="25000"/>
                  </a:srgbClr>
                </a:solidFill>
              </a:rPr>
              <a:t> </a:t>
            </a:r>
            <a:r>
              <a:rPr lang="cs-CZ" sz="1800" dirty="0" err="1">
                <a:solidFill>
                  <a:srgbClr val="000000">
                    <a:lumMod val="75000"/>
                    <a:lumOff val="25000"/>
                  </a:srgbClr>
                </a:solidFill>
              </a:rPr>
              <a:t>conduct</a:t>
            </a:r>
            <a:r>
              <a:rPr lang="cs-CZ" sz="1800" dirty="0">
                <a:solidFill>
                  <a:srgbClr val="000000">
                    <a:lumMod val="75000"/>
                    <a:lumOff val="25000"/>
                  </a:srgbClr>
                </a:solidFill>
              </a:rPr>
              <a:t/>
            </a:r>
            <a:br>
              <a:rPr lang="cs-CZ" sz="1800" dirty="0">
                <a:solidFill>
                  <a:srgbClr val="000000">
                    <a:lumMod val="75000"/>
                    <a:lumOff val="25000"/>
                  </a:srgbClr>
                </a:solidFill>
              </a:rPr>
            </a:br>
            <a:r>
              <a:rPr lang="en-US" sz="3600" b="1" dirty="0">
                <a:solidFill>
                  <a:srgbClr val="000000">
                    <a:lumMod val="75000"/>
                    <a:lumOff val="25000"/>
                  </a:srgbClr>
                </a:solidFill>
              </a:rPr>
              <a:t>Principle B: Fidelity and Responsibility</a:t>
            </a:r>
            <a:r>
              <a:rPr lang="en-US" sz="3600" dirty="0">
                <a:solidFill>
                  <a:srgbClr val="000000">
                    <a:lumMod val="75000"/>
                    <a:lumOff val="25000"/>
                  </a:srgbClr>
                </a:solidFill>
              </a:rPr>
              <a:t> </a:t>
            </a:r>
            <a:endParaRPr lang="cs-CZ" dirty="0"/>
          </a:p>
        </p:txBody>
      </p:sp>
      <p:sp>
        <p:nvSpPr>
          <p:cNvPr id="3" name="Zástupný symbol pro obsah 2"/>
          <p:cNvSpPr>
            <a:spLocks noGrp="1"/>
          </p:cNvSpPr>
          <p:nvPr>
            <p:ph idx="1"/>
          </p:nvPr>
        </p:nvSpPr>
        <p:spPr/>
        <p:txBody>
          <a:bodyPr>
            <a:normAutofit lnSpcReduction="10000"/>
          </a:bodyPr>
          <a:lstStyle/>
          <a:p>
            <a:r>
              <a:rPr lang="en-US" b="1" dirty="0"/>
              <a:t>3.06 Conflict of Interest</a:t>
            </a:r>
            <a:r>
              <a:rPr lang="en-US" dirty="0"/>
              <a:t> </a:t>
            </a:r>
            <a:br>
              <a:rPr lang="en-US" dirty="0"/>
            </a:br>
            <a:r>
              <a:rPr lang="en-US" dirty="0"/>
              <a:t>Psychologists refrain from taking on a professional role when personal, scientific, professional, legal, financial or other interests or relationships could reasonably be expected to (1) impair their objectivity, competence or effectiveness in performing their functions as psychologists or (2) expose the person or organization with whom the professional relationship exists to harm or exploitation.</a:t>
            </a:r>
          </a:p>
          <a:p>
            <a:r>
              <a:rPr lang="en-US" b="1" dirty="0"/>
              <a:t>3.07 Third-Party Requests for Services</a:t>
            </a:r>
            <a:r>
              <a:rPr lang="en-US" dirty="0"/>
              <a:t> </a:t>
            </a:r>
            <a:br>
              <a:rPr lang="en-US" dirty="0"/>
            </a:br>
            <a:r>
              <a:rPr lang="en-US" dirty="0"/>
              <a:t>When psychologists agree to provide services to a person or entity at the request of a third party, psychologists attempt to clarify at the outset of the service the nature of the relationship with all individuals or organizations involved. This clarification includes the role of the psychologist (e.g., therapist, consultant, diagnostician, or expert witness), an identification of who is the client, the probable uses of the services provided or the information obtained, and the fact that there may be limits to confidentiality. (See also Standards </a:t>
            </a:r>
            <a:r>
              <a:rPr lang="en-US" dirty="0">
                <a:hlinkClick r:id="rId2"/>
              </a:rPr>
              <a:t>3.05, Multiple relationships</a:t>
            </a:r>
            <a:r>
              <a:rPr lang="en-US" dirty="0"/>
              <a:t>, and 4.02, Discussing the Limits of Confidentiality.)</a:t>
            </a:r>
          </a:p>
        </p:txBody>
      </p:sp>
    </p:spTree>
    <p:extLst>
      <p:ext uri="{BB962C8B-B14F-4D97-AF65-F5344CB8AC3E}">
        <p14:creationId xmlns:p14="http://schemas.microsoft.com/office/powerpoint/2010/main" xmlns="" val="42548221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1800" dirty="0">
                <a:solidFill>
                  <a:srgbClr val="000000">
                    <a:lumMod val="75000"/>
                    <a:lumOff val="25000"/>
                  </a:srgbClr>
                </a:solidFill>
              </a:rPr>
              <a:t>APA: </a:t>
            </a:r>
            <a:r>
              <a:rPr lang="cs-CZ" sz="1800" dirty="0" err="1">
                <a:solidFill>
                  <a:srgbClr val="000000">
                    <a:lumMod val="75000"/>
                    <a:lumOff val="25000"/>
                  </a:srgbClr>
                </a:solidFill>
              </a:rPr>
              <a:t>Ethical</a:t>
            </a:r>
            <a:r>
              <a:rPr lang="cs-CZ" sz="1800" dirty="0">
                <a:solidFill>
                  <a:srgbClr val="000000">
                    <a:lumMod val="75000"/>
                    <a:lumOff val="25000"/>
                  </a:srgbClr>
                </a:solidFill>
              </a:rPr>
              <a:t> </a:t>
            </a:r>
            <a:r>
              <a:rPr lang="cs-CZ" sz="1800" dirty="0" err="1">
                <a:solidFill>
                  <a:srgbClr val="000000">
                    <a:lumMod val="75000"/>
                    <a:lumOff val="25000"/>
                  </a:srgbClr>
                </a:solidFill>
              </a:rPr>
              <a:t>principles</a:t>
            </a:r>
            <a:r>
              <a:rPr lang="cs-CZ" sz="1800" dirty="0">
                <a:solidFill>
                  <a:srgbClr val="000000">
                    <a:lumMod val="75000"/>
                    <a:lumOff val="25000"/>
                  </a:srgbClr>
                </a:solidFill>
              </a:rPr>
              <a:t> </a:t>
            </a:r>
            <a:r>
              <a:rPr lang="cs-CZ" sz="1800" dirty="0" err="1">
                <a:solidFill>
                  <a:srgbClr val="000000">
                    <a:lumMod val="75000"/>
                    <a:lumOff val="25000"/>
                  </a:srgbClr>
                </a:solidFill>
              </a:rPr>
              <a:t>of</a:t>
            </a:r>
            <a:r>
              <a:rPr lang="cs-CZ" sz="1800" dirty="0">
                <a:solidFill>
                  <a:srgbClr val="000000">
                    <a:lumMod val="75000"/>
                    <a:lumOff val="25000"/>
                  </a:srgbClr>
                </a:solidFill>
              </a:rPr>
              <a:t> </a:t>
            </a:r>
            <a:r>
              <a:rPr lang="cs-CZ" sz="1800" dirty="0" err="1">
                <a:solidFill>
                  <a:srgbClr val="000000">
                    <a:lumMod val="75000"/>
                    <a:lumOff val="25000"/>
                  </a:srgbClr>
                </a:solidFill>
              </a:rPr>
              <a:t>psychologists</a:t>
            </a:r>
            <a:r>
              <a:rPr lang="cs-CZ" sz="1800" dirty="0">
                <a:solidFill>
                  <a:srgbClr val="000000">
                    <a:lumMod val="75000"/>
                    <a:lumOff val="25000"/>
                  </a:srgbClr>
                </a:solidFill>
              </a:rPr>
              <a:t> and </a:t>
            </a:r>
            <a:r>
              <a:rPr lang="cs-CZ" sz="1800" dirty="0" err="1">
                <a:solidFill>
                  <a:srgbClr val="000000">
                    <a:lumMod val="75000"/>
                    <a:lumOff val="25000"/>
                  </a:srgbClr>
                </a:solidFill>
              </a:rPr>
              <a:t>code</a:t>
            </a:r>
            <a:r>
              <a:rPr lang="cs-CZ" sz="1800" dirty="0">
                <a:solidFill>
                  <a:srgbClr val="000000">
                    <a:lumMod val="75000"/>
                    <a:lumOff val="25000"/>
                  </a:srgbClr>
                </a:solidFill>
              </a:rPr>
              <a:t> </a:t>
            </a:r>
            <a:r>
              <a:rPr lang="cs-CZ" sz="1800" dirty="0" err="1">
                <a:solidFill>
                  <a:srgbClr val="000000">
                    <a:lumMod val="75000"/>
                    <a:lumOff val="25000"/>
                  </a:srgbClr>
                </a:solidFill>
              </a:rPr>
              <a:t>of</a:t>
            </a:r>
            <a:r>
              <a:rPr lang="cs-CZ" sz="1800" dirty="0">
                <a:solidFill>
                  <a:srgbClr val="000000">
                    <a:lumMod val="75000"/>
                    <a:lumOff val="25000"/>
                  </a:srgbClr>
                </a:solidFill>
              </a:rPr>
              <a:t> </a:t>
            </a:r>
            <a:r>
              <a:rPr lang="cs-CZ" sz="1800" dirty="0" err="1">
                <a:solidFill>
                  <a:srgbClr val="000000">
                    <a:lumMod val="75000"/>
                    <a:lumOff val="25000"/>
                  </a:srgbClr>
                </a:solidFill>
              </a:rPr>
              <a:t>conduct</a:t>
            </a:r>
            <a:r>
              <a:rPr lang="cs-CZ" sz="1800" dirty="0">
                <a:solidFill>
                  <a:srgbClr val="000000">
                    <a:lumMod val="75000"/>
                    <a:lumOff val="25000"/>
                  </a:srgbClr>
                </a:solidFill>
              </a:rPr>
              <a:t/>
            </a:r>
            <a:br>
              <a:rPr lang="cs-CZ" sz="1800" dirty="0">
                <a:solidFill>
                  <a:srgbClr val="000000">
                    <a:lumMod val="75000"/>
                    <a:lumOff val="25000"/>
                  </a:srgbClr>
                </a:solidFill>
              </a:rPr>
            </a:br>
            <a:r>
              <a:rPr lang="cs-CZ" sz="3600" b="1" dirty="0" err="1"/>
              <a:t>Principle</a:t>
            </a:r>
            <a:r>
              <a:rPr lang="cs-CZ" sz="3600" b="1" dirty="0"/>
              <a:t> C: Integrity</a:t>
            </a:r>
          </a:p>
        </p:txBody>
      </p:sp>
      <p:sp>
        <p:nvSpPr>
          <p:cNvPr id="3" name="Zástupný symbol pro obsah 2"/>
          <p:cNvSpPr>
            <a:spLocks noGrp="1"/>
          </p:cNvSpPr>
          <p:nvPr>
            <p:ph idx="1"/>
          </p:nvPr>
        </p:nvSpPr>
        <p:spPr/>
        <p:txBody>
          <a:bodyPr>
            <a:normAutofit fontScale="92500" lnSpcReduction="20000"/>
          </a:bodyPr>
          <a:lstStyle/>
          <a:p>
            <a:r>
              <a:rPr lang="cs-CZ" b="1" dirty="0" err="1" smtClean="0"/>
              <a:t>Principle</a:t>
            </a:r>
            <a:r>
              <a:rPr lang="cs-CZ" b="1" dirty="0" smtClean="0"/>
              <a:t> C</a:t>
            </a:r>
            <a:r>
              <a:rPr lang="cs-CZ" b="1" dirty="0"/>
              <a:t>: </a:t>
            </a:r>
            <a:r>
              <a:rPr lang="cs-CZ" b="1" dirty="0" smtClean="0"/>
              <a:t>Integrity</a:t>
            </a:r>
          </a:p>
          <a:p>
            <a:r>
              <a:rPr lang="cs-CZ" dirty="0" smtClean="0"/>
              <a:t>„… </a:t>
            </a:r>
            <a:r>
              <a:rPr lang="en-US" dirty="0"/>
              <a:t>Psychologists strive to keep their promises and to avoid unwise or unclear </a:t>
            </a:r>
            <a:r>
              <a:rPr lang="en-US" dirty="0" smtClean="0"/>
              <a:t>commitment</a:t>
            </a:r>
            <a:r>
              <a:rPr lang="cs-CZ" dirty="0" smtClean="0"/>
              <a:t>s. I</a:t>
            </a:r>
            <a:r>
              <a:rPr lang="en-US" dirty="0" smtClean="0"/>
              <a:t>n </a:t>
            </a:r>
            <a:r>
              <a:rPr lang="en-US" dirty="0"/>
              <a:t>situations in which deception may be ethically justifiable to maximize benefits and minimize harm, psychologists have a serious obligation to consider the need for, the possible consequences of, and their responsibility to correct any resulting mistrust or other harmful effects that arise from the use of such techniques</a:t>
            </a:r>
            <a:r>
              <a:rPr lang="en-US" dirty="0" smtClean="0"/>
              <a:t>.</a:t>
            </a:r>
            <a:r>
              <a:rPr lang="cs-CZ" dirty="0" smtClean="0"/>
              <a:t>“</a:t>
            </a:r>
          </a:p>
          <a:p>
            <a:endParaRPr lang="cs-CZ" dirty="0"/>
          </a:p>
          <a:p>
            <a:r>
              <a:rPr lang="cs-CZ" b="1" dirty="0" smtClean="0"/>
              <a:t>Otevřenost v používání psychologických metod a v práci s daty.</a:t>
            </a:r>
          </a:p>
          <a:p>
            <a:pPr>
              <a:buFont typeface="Wingdings" panose="05000000000000000000" pitchFamily="2" charset="2"/>
              <a:buChar char="§"/>
            </a:pPr>
            <a:r>
              <a:rPr lang="cs-CZ" dirty="0"/>
              <a:t> </a:t>
            </a:r>
            <a:r>
              <a:rPr lang="cs-CZ" dirty="0" smtClean="0"/>
              <a:t>Používání dat k (jinému) účelu, (než) ke kterému byla získána.</a:t>
            </a:r>
          </a:p>
          <a:p>
            <a:pPr>
              <a:buFont typeface="Wingdings" panose="05000000000000000000" pitchFamily="2" charset="2"/>
              <a:buChar char="§"/>
            </a:pPr>
            <a:r>
              <a:rPr lang="cs-CZ" dirty="0"/>
              <a:t> </a:t>
            </a:r>
            <a:r>
              <a:rPr lang="cs-CZ" dirty="0" smtClean="0"/>
              <a:t>Sbírání dat, která mohou být použita k jinému účelu, než k jakému byla získána.</a:t>
            </a:r>
          </a:p>
          <a:p>
            <a:pPr>
              <a:buFont typeface="Wingdings" panose="05000000000000000000" pitchFamily="2" charset="2"/>
              <a:buChar char="§"/>
            </a:pPr>
            <a:r>
              <a:rPr lang="cs-CZ" dirty="0" smtClean="0"/>
              <a:t> Komunikace pravého účelu aktivit vedoucích k propouštění / zastavení kariérního postupu.</a:t>
            </a:r>
          </a:p>
          <a:p>
            <a:pPr>
              <a:buFont typeface="Wingdings" panose="05000000000000000000" pitchFamily="2" charset="2"/>
              <a:buChar char="§"/>
            </a:pPr>
            <a:r>
              <a:rPr lang="cs-CZ" dirty="0"/>
              <a:t> </a:t>
            </a:r>
            <a:r>
              <a:rPr lang="cs-CZ" dirty="0" smtClean="0"/>
              <a:t>Pokyn managementu nesdělit informaci / sdělit nepravdivou informaci.</a:t>
            </a:r>
            <a:endParaRPr lang="cs-CZ" dirty="0"/>
          </a:p>
        </p:txBody>
      </p:sp>
    </p:spTree>
    <p:extLst>
      <p:ext uri="{BB962C8B-B14F-4D97-AF65-F5344CB8AC3E}">
        <p14:creationId xmlns:p14="http://schemas.microsoft.com/office/powerpoint/2010/main" xmlns="" val="10957905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wipe(down)">
                                      <p:cBhvr>
                                        <p:cTn id="7" dur="500"/>
                                        <p:tgtEl>
                                          <p:spTgt spid="3">
                                            <p:txEl>
                                              <p:pRg st="4" end="4"/>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3">
                                            <p:txEl>
                                              <p:pRg st="5" end="5"/>
                                            </p:txEl>
                                          </p:spTgt>
                                        </p:tgtEl>
                                        <p:attrNameLst>
                                          <p:attrName>style.visibility</p:attrName>
                                        </p:attrNameLst>
                                      </p:cBhvr>
                                      <p:to>
                                        <p:strVal val="visible"/>
                                      </p:to>
                                    </p:set>
                                    <p:animEffect transition="in" filter="wipe(down)">
                                      <p:cBhvr>
                                        <p:cTn id="10" dur="500"/>
                                        <p:tgtEl>
                                          <p:spTgt spid="3">
                                            <p:txEl>
                                              <p:pRg st="5" end="5"/>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animEffect transition="in" filter="wipe(down)">
                                      <p:cBhvr>
                                        <p:cTn id="13" dur="500"/>
                                        <p:tgtEl>
                                          <p:spTgt spid="3">
                                            <p:txEl>
                                              <p:pRg st="6" end="6"/>
                                            </p:txEl>
                                          </p:spTgt>
                                        </p:tgtEl>
                                      </p:cBhvr>
                                    </p:animEffect>
                                  </p:childTnLst>
                                </p:cTn>
                              </p:par>
                              <p:par>
                                <p:cTn id="14" presetID="22" presetClass="entr" presetSubtype="4" fill="hold" nodeType="withEffect">
                                  <p:stCondLst>
                                    <p:cond delay="0"/>
                                  </p:stCondLst>
                                  <p:childTnLst>
                                    <p:set>
                                      <p:cBhvr>
                                        <p:cTn id="15" dur="1" fill="hold">
                                          <p:stCondLst>
                                            <p:cond delay="0"/>
                                          </p:stCondLst>
                                        </p:cTn>
                                        <p:tgtEl>
                                          <p:spTgt spid="3">
                                            <p:txEl>
                                              <p:pRg st="7" end="7"/>
                                            </p:txEl>
                                          </p:spTgt>
                                        </p:tgtEl>
                                        <p:attrNameLst>
                                          <p:attrName>style.visibility</p:attrName>
                                        </p:attrNameLst>
                                      </p:cBhvr>
                                      <p:to>
                                        <p:strVal val="visible"/>
                                      </p:to>
                                    </p:set>
                                    <p:animEffect transition="in" filter="wipe(down)">
                                      <p:cBhvr>
                                        <p:cTn id="16"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1800" dirty="0">
                <a:solidFill>
                  <a:srgbClr val="000000">
                    <a:lumMod val="75000"/>
                    <a:lumOff val="25000"/>
                  </a:srgbClr>
                </a:solidFill>
              </a:rPr>
              <a:t>APA: </a:t>
            </a:r>
            <a:r>
              <a:rPr lang="cs-CZ" sz="1800" dirty="0" err="1">
                <a:solidFill>
                  <a:srgbClr val="000000">
                    <a:lumMod val="75000"/>
                    <a:lumOff val="25000"/>
                  </a:srgbClr>
                </a:solidFill>
              </a:rPr>
              <a:t>Ethical</a:t>
            </a:r>
            <a:r>
              <a:rPr lang="cs-CZ" sz="1800" dirty="0">
                <a:solidFill>
                  <a:srgbClr val="000000">
                    <a:lumMod val="75000"/>
                    <a:lumOff val="25000"/>
                  </a:srgbClr>
                </a:solidFill>
              </a:rPr>
              <a:t> </a:t>
            </a:r>
            <a:r>
              <a:rPr lang="cs-CZ" sz="1800" dirty="0" err="1">
                <a:solidFill>
                  <a:srgbClr val="000000">
                    <a:lumMod val="75000"/>
                    <a:lumOff val="25000"/>
                  </a:srgbClr>
                </a:solidFill>
              </a:rPr>
              <a:t>principles</a:t>
            </a:r>
            <a:r>
              <a:rPr lang="cs-CZ" sz="1800" dirty="0">
                <a:solidFill>
                  <a:srgbClr val="000000">
                    <a:lumMod val="75000"/>
                    <a:lumOff val="25000"/>
                  </a:srgbClr>
                </a:solidFill>
              </a:rPr>
              <a:t> </a:t>
            </a:r>
            <a:r>
              <a:rPr lang="cs-CZ" sz="1800" dirty="0" err="1">
                <a:solidFill>
                  <a:srgbClr val="000000">
                    <a:lumMod val="75000"/>
                    <a:lumOff val="25000"/>
                  </a:srgbClr>
                </a:solidFill>
              </a:rPr>
              <a:t>of</a:t>
            </a:r>
            <a:r>
              <a:rPr lang="cs-CZ" sz="1800" dirty="0">
                <a:solidFill>
                  <a:srgbClr val="000000">
                    <a:lumMod val="75000"/>
                    <a:lumOff val="25000"/>
                  </a:srgbClr>
                </a:solidFill>
              </a:rPr>
              <a:t> </a:t>
            </a:r>
            <a:r>
              <a:rPr lang="cs-CZ" sz="1800" dirty="0" err="1">
                <a:solidFill>
                  <a:srgbClr val="000000">
                    <a:lumMod val="75000"/>
                    <a:lumOff val="25000"/>
                  </a:srgbClr>
                </a:solidFill>
              </a:rPr>
              <a:t>psychologists</a:t>
            </a:r>
            <a:r>
              <a:rPr lang="cs-CZ" sz="1800" dirty="0">
                <a:solidFill>
                  <a:srgbClr val="000000">
                    <a:lumMod val="75000"/>
                    <a:lumOff val="25000"/>
                  </a:srgbClr>
                </a:solidFill>
              </a:rPr>
              <a:t> and </a:t>
            </a:r>
            <a:r>
              <a:rPr lang="cs-CZ" sz="1800" dirty="0" err="1">
                <a:solidFill>
                  <a:srgbClr val="000000">
                    <a:lumMod val="75000"/>
                    <a:lumOff val="25000"/>
                  </a:srgbClr>
                </a:solidFill>
              </a:rPr>
              <a:t>code</a:t>
            </a:r>
            <a:r>
              <a:rPr lang="cs-CZ" sz="1800" dirty="0">
                <a:solidFill>
                  <a:srgbClr val="000000">
                    <a:lumMod val="75000"/>
                    <a:lumOff val="25000"/>
                  </a:srgbClr>
                </a:solidFill>
              </a:rPr>
              <a:t> </a:t>
            </a:r>
            <a:r>
              <a:rPr lang="cs-CZ" sz="1800" dirty="0" err="1">
                <a:solidFill>
                  <a:srgbClr val="000000">
                    <a:lumMod val="75000"/>
                    <a:lumOff val="25000"/>
                  </a:srgbClr>
                </a:solidFill>
              </a:rPr>
              <a:t>of</a:t>
            </a:r>
            <a:r>
              <a:rPr lang="cs-CZ" sz="1800" dirty="0">
                <a:solidFill>
                  <a:srgbClr val="000000">
                    <a:lumMod val="75000"/>
                    <a:lumOff val="25000"/>
                  </a:srgbClr>
                </a:solidFill>
              </a:rPr>
              <a:t> </a:t>
            </a:r>
            <a:r>
              <a:rPr lang="cs-CZ" sz="1800" dirty="0" err="1">
                <a:solidFill>
                  <a:srgbClr val="000000">
                    <a:lumMod val="75000"/>
                    <a:lumOff val="25000"/>
                  </a:srgbClr>
                </a:solidFill>
              </a:rPr>
              <a:t>conduct</a:t>
            </a:r>
            <a:r>
              <a:rPr lang="cs-CZ" sz="1800" dirty="0">
                <a:solidFill>
                  <a:srgbClr val="000000">
                    <a:lumMod val="75000"/>
                    <a:lumOff val="25000"/>
                  </a:srgbClr>
                </a:solidFill>
              </a:rPr>
              <a:t/>
            </a:r>
            <a:br>
              <a:rPr lang="cs-CZ" sz="1800" dirty="0">
                <a:solidFill>
                  <a:srgbClr val="000000">
                    <a:lumMod val="75000"/>
                    <a:lumOff val="25000"/>
                  </a:srgbClr>
                </a:solidFill>
              </a:rPr>
            </a:br>
            <a:r>
              <a:rPr lang="cs-CZ" sz="3600" b="1" dirty="0" err="1">
                <a:solidFill>
                  <a:srgbClr val="000000">
                    <a:lumMod val="75000"/>
                    <a:lumOff val="25000"/>
                  </a:srgbClr>
                </a:solidFill>
              </a:rPr>
              <a:t>Principle</a:t>
            </a:r>
            <a:r>
              <a:rPr lang="cs-CZ" sz="3600" b="1" dirty="0">
                <a:solidFill>
                  <a:srgbClr val="000000">
                    <a:lumMod val="75000"/>
                    <a:lumOff val="25000"/>
                  </a:srgbClr>
                </a:solidFill>
              </a:rPr>
              <a:t> C: Integrity</a:t>
            </a:r>
            <a:endParaRPr lang="cs-CZ" dirty="0"/>
          </a:p>
        </p:txBody>
      </p:sp>
      <p:sp>
        <p:nvSpPr>
          <p:cNvPr id="3" name="Zástupný symbol pro obsah 2"/>
          <p:cNvSpPr>
            <a:spLocks noGrp="1"/>
          </p:cNvSpPr>
          <p:nvPr>
            <p:ph idx="1"/>
          </p:nvPr>
        </p:nvSpPr>
        <p:spPr/>
        <p:txBody>
          <a:bodyPr/>
          <a:lstStyle/>
          <a:p>
            <a:r>
              <a:rPr lang="en-US" b="1" dirty="0"/>
              <a:t>3.11 Psychological Services Delivered to or Through Organizations</a:t>
            </a:r>
            <a:r>
              <a:rPr lang="en-US" dirty="0"/>
              <a:t> </a:t>
            </a:r>
            <a:br>
              <a:rPr lang="en-US" dirty="0"/>
            </a:br>
            <a:r>
              <a:rPr lang="en-US" dirty="0"/>
              <a:t>(a) Psychologists delivering services to or through organizations provide information beforehand to clients and when appropriate those directly affected by the services about (1) the nature and objectives of the services, (2) the intended recipients, (3) which of the individuals are clients, (4) the relationship the psychologist will have with each person and the organization, (5) the probable uses of services provided and information obtained, (6) who will have access to the information, and (7) limits of confidentiality. As soon as feasible, they provide information about the results and conclusions of such services to appropriate persons.</a:t>
            </a:r>
            <a:endParaRPr lang="cs-CZ" dirty="0"/>
          </a:p>
        </p:txBody>
      </p:sp>
    </p:spTree>
    <p:extLst>
      <p:ext uri="{BB962C8B-B14F-4D97-AF65-F5344CB8AC3E}">
        <p14:creationId xmlns:p14="http://schemas.microsoft.com/office/powerpoint/2010/main" xmlns="" val="4117204351"/>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ktiva">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xmlns=""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270</TotalTime>
  <Words>883</Words>
  <Application>Microsoft Office PowerPoint</Application>
  <PresentationFormat>Vlastní</PresentationFormat>
  <Paragraphs>93</Paragraphs>
  <Slides>17</Slides>
  <Notes>0</Notes>
  <HiddenSlides>0</HiddenSlides>
  <MMClips>0</MMClips>
  <ScaleCrop>false</ScaleCrop>
  <HeadingPairs>
    <vt:vector size="4" baseType="variant">
      <vt:variant>
        <vt:lpstr>Motiv</vt:lpstr>
      </vt:variant>
      <vt:variant>
        <vt:i4>1</vt:i4>
      </vt:variant>
      <vt:variant>
        <vt:lpstr>Nadpisy snímků</vt:lpstr>
      </vt:variant>
      <vt:variant>
        <vt:i4>17</vt:i4>
      </vt:variant>
    </vt:vector>
  </HeadingPairs>
  <TitlesOfParts>
    <vt:vector size="18" baseType="lpstr">
      <vt:lpstr>Retrospektiva</vt:lpstr>
      <vt:lpstr>Etika v psychologa v organizaci Etika psychologie práce</vt:lpstr>
      <vt:lpstr>Etika psychologie práce</vt:lpstr>
      <vt:lpstr>Psycholog v organizaci</vt:lpstr>
      <vt:lpstr>APA: Ethical principles of psychologists and code of conduct Principle A: Beneficence and Nonmaleficence </vt:lpstr>
      <vt:lpstr>APA: Ethical principles of psychologists and code of conduct Principle A: Beneficence and Nonmaleficence</vt:lpstr>
      <vt:lpstr>APA: Ethical principles of psychologists and code of conduct Principle B: Fidelity and Responsibility </vt:lpstr>
      <vt:lpstr>APA: Ethical principles of psychologists and code of conduct Principle B: Fidelity and Responsibility </vt:lpstr>
      <vt:lpstr>APA: Ethical principles of psychologists and code of conduct Principle C: Integrity</vt:lpstr>
      <vt:lpstr>APA: Ethical principles of psychologists and code of conduct Principle C: Integrity</vt:lpstr>
      <vt:lpstr>APA: Ethical principles of psychologists and code of conduct Principle D: Justice </vt:lpstr>
      <vt:lpstr>APA: Ethical principles of psychologists and code of conduct Principle D: Justice </vt:lpstr>
      <vt:lpstr>APA: Ethical principles of psychologists and code of conduct Principle E: Respect for People's Rights and Dignity</vt:lpstr>
      <vt:lpstr>APA: Ethical principles of psychologists and code of conduct Principle E: Respect for People's Rights and Dignity</vt:lpstr>
      <vt:lpstr>Nepsané etické desatero…</vt:lpstr>
      <vt:lpstr>Nepsané etické desatero…</vt:lpstr>
      <vt:lpstr>Etika v obchodu a marketingu</vt:lpstr>
      <vt:lpstr>Snímek 17</vt:lpstr>
    </vt:vector>
  </TitlesOfParts>
  <Company>MU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Jakub Procházka</dc:creator>
  <cp:lastModifiedBy>Uzivatel</cp:lastModifiedBy>
  <cp:revision>18</cp:revision>
  <dcterms:created xsi:type="dcterms:W3CDTF">2015-10-05T13:23:38Z</dcterms:created>
  <dcterms:modified xsi:type="dcterms:W3CDTF">2015-10-06T11:01:56Z</dcterms:modified>
</cp:coreProperties>
</file>