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8" r:id="rId3"/>
    <p:sldId id="259" r:id="rId4"/>
    <p:sldId id="260" r:id="rId5"/>
    <p:sldId id="261" r:id="rId6"/>
    <p:sldId id="286" r:id="rId7"/>
    <p:sldId id="262" r:id="rId8"/>
    <p:sldId id="264" r:id="rId9"/>
    <p:sldId id="265" r:id="rId10"/>
    <p:sldId id="266" r:id="rId11"/>
    <p:sldId id="268" r:id="rId12"/>
    <p:sldId id="267" r:id="rId13"/>
    <p:sldId id="269" r:id="rId14"/>
    <p:sldId id="273" r:id="rId15"/>
    <p:sldId id="287" r:id="rId16"/>
    <p:sldId id="288" r:id="rId17"/>
    <p:sldId id="270" r:id="rId18"/>
    <p:sldId id="274" r:id="rId19"/>
    <p:sldId id="275" r:id="rId20"/>
    <p:sldId id="276" r:id="rId21"/>
    <p:sldId id="271" r:id="rId22"/>
    <p:sldId id="285" r:id="rId23"/>
    <p:sldId id="277" r:id="rId24"/>
    <p:sldId id="289" r:id="rId25"/>
    <p:sldId id="280" r:id="rId26"/>
    <p:sldId id="281" r:id="rId27"/>
    <p:sldId id="282" r:id="rId28"/>
    <p:sldId id="283" r:id="rId29"/>
    <p:sldId id="290"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660" autoAdjust="0"/>
  </p:normalViewPr>
  <p:slideViewPr>
    <p:cSldViewPr snapToGrid="0">
      <p:cViewPr varScale="1">
        <p:scale>
          <a:sx n="72" d="100"/>
          <a:sy n="72" d="100"/>
        </p:scale>
        <p:origin x="534" y="54"/>
      </p:cViewPr>
      <p:guideLst/>
    </p:cSldViewPr>
  </p:slideViewPr>
  <p:outlineViewPr>
    <p:cViewPr>
      <p:scale>
        <a:sx n="33" d="100"/>
        <a:sy n="33" d="100"/>
      </p:scale>
      <p:origin x="0" y="-16824"/>
    </p:cViewPr>
  </p:outlineViewPr>
  <p:notesTextViewPr>
    <p:cViewPr>
      <p:scale>
        <a:sx n="1" d="1"/>
        <a:sy n="1" d="1"/>
      </p:scale>
      <p:origin x="0" y="0"/>
    </p:cViewPr>
  </p:notesTextViewPr>
  <p:notesViewPr>
    <p:cSldViewPr snapToGrid="0">
      <p:cViewPr varScale="1">
        <p:scale>
          <a:sx n="58" d="100"/>
          <a:sy n="58" d="100"/>
        </p:scale>
        <p:origin x="280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2594FD-7EAD-44AA-9290-D5B0AC5A3F73}" type="datetimeFigureOut">
              <a:rPr lang="cs-CZ" smtClean="0"/>
              <a:t>12.10.2015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B17E49-28FC-4D96-AA2C-E9E72473E5A9}" type="slidenum">
              <a:rPr lang="cs-CZ" smtClean="0"/>
              <a:t>‹#›</a:t>
            </a:fld>
            <a:endParaRPr lang="cs-CZ"/>
          </a:p>
        </p:txBody>
      </p:sp>
    </p:spTree>
    <p:extLst>
      <p:ext uri="{BB962C8B-B14F-4D97-AF65-F5344CB8AC3E}">
        <p14:creationId xmlns:p14="http://schemas.microsoft.com/office/powerpoint/2010/main" val="3355489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6B17E49-28FC-4D96-AA2C-E9E72473E5A9}" type="slidenum">
              <a:rPr lang="cs-CZ" smtClean="0"/>
              <a:t>1</a:t>
            </a:fld>
            <a:endParaRPr lang="cs-CZ"/>
          </a:p>
        </p:txBody>
      </p:sp>
    </p:spTree>
    <p:extLst>
      <p:ext uri="{BB962C8B-B14F-4D97-AF65-F5344CB8AC3E}">
        <p14:creationId xmlns:p14="http://schemas.microsoft.com/office/powerpoint/2010/main" val="2604841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976437" y="250903"/>
            <a:ext cx="2905125" cy="1633538"/>
          </a:xfrm>
        </p:spPr>
      </p:sp>
      <p:sp>
        <p:nvSpPr>
          <p:cNvPr id="3" name="Zástupný symbol pro poznámky 2"/>
          <p:cNvSpPr>
            <a:spLocks noGrp="1"/>
          </p:cNvSpPr>
          <p:nvPr>
            <p:ph type="body" idx="1"/>
          </p:nvPr>
        </p:nvSpPr>
        <p:spPr>
          <a:xfrm>
            <a:off x="685800" y="1973766"/>
            <a:ext cx="5486400" cy="6711447"/>
          </a:xfrm>
        </p:spPr>
        <p:txBody>
          <a:bodyPr>
            <a:normAutofit/>
          </a:bodyPr>
          <a:lstStyle/>
          <a:p>
            <a:endParaRPr lang="cs-CZ" dirty="0" smtClean="0"/>
          </a:p>
        </p:txBody>
      </p:sp>
      <p:sp>
        <p:nvSpPr>
          <p:cNvPr id="4" name="Zástupný symbol pro číslo snímku 3"/>
          <p:cNvSpPr>
            <a:spLocks noGrp="1"/>
          </p:cNvSpPr>
          <p:nvPr>
            <p:ph type="sldNum" sz="quarter" idx="10"/>
          </p:nvPr>
        </p:nvSpPr>
        <p:spPr/>
        <p:txBody>
          <a:bodyPr/>
          <a:lstStyle/>
          <a:p>
            <a:fld id="{6EED019D-3405-4B49-BA82-2093449A520C}" type="slidenum">
              <a:rPr lang="cs-CZ" smtClean="0"/>
              <a:pPr/>
              <a:t>10</a:t>
            </a:fld>
            <a:endParaRPr lang="cs-CZ"/>
          </a:p>
        </p:txBody>
      </p:sp>
    </p:spTree>
    <p:extLst>
      <p:ext uri="{BB962C8B-B14F-4D97-AF65-F5344CB8AC3E}">
        <p14:creationId xmlns:p14="http://schemas.microsoft.com/office/powerpoint/2010/main" val="608909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a:xfrm>
            <a:off x="685800" y="4417175"/>
            <a:ext cx="5486400" cy="3600450"/>
          </a:xfrm>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6EED019D-3405-4B49-BA82-2093449A520C}" type="slidenum">
              <a:rPr lang="cs-CZ" smtClean="0"/>
              <a:pPr/>
              <a:t>11</a:t>
            </a:fld>
            <a:endParaRPr lang="cs-CZ"/>
          </a:p>
        </p:txBody>
      </p:sp>
    </p:spTree>
    <p:extLst>
      <p:ext uri="{BB962C8B-B14F-4D97-AF65-F5344CB8AC3E}">
        <p14:creationId xmlns:p14="http://schemas.microsoft.com/office/powerpoint/2010/main" val="36075469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6B17E49-28FC-4D96-AA2C-E9E72473E5A9}" type="slidenum">
              <a:rPr lang="cs-CZ" smtClean="0"/>
              <a:t>12</a:t>
            </a:fld>
            <a:endParaRPr lang="cs-CZ"/>
          </a:p>
        </p:txBody>
      </p:sp>
    </p:spTree>
    <p:extLst>
      <p:ext uri="{BB962C8B-B14F-4D97-AF65-F5344CB8AC3E}">
        <p14:creationId xmlns:p14="http://schemas.microsoft.com/office/powerpoint/2010/main" val="2853623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6B17E49-28FC-4D96-AA2C-E9E72473E5A9}" type="slidenum">
              <a:rPr lang="cs-CZ" smtClean="0"/>
              <a:t>13</a:t>
            </a:fld>
            <a:endParaRPr lang="cs-CZ"/>
          </a:p>
        </p:txBody>
      </p:sp>
    </p:spTree>
    <p:extLst>
      <p:ext uri="{BB962C8B-B14F-4D97-AF65-F5344CB8AC3E}">
        <p14:creationId xmlns:p14="http://schemas.microsoft.com/office/powerpoint/2010/main" val="12803326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6B17E49-28FC-4D96-AA2C-E9E72473E5A9}" type="slidenum">
              <a:rPr lang="cs-CZ" smtClean="0"/>
              <a:t>14</a:t>
            </a:fld>
            <a:endParaRPr lang="cs-CZ"/>
          </a:p>
        </p:txBody>
      </p:sp>
    </p:spTree>
    <p:extLst>
      <p:ext uri="{BB962C8B-B14F-4D97-AF65-F5344CB8AC3E}">
        <p14:creationId xmlns:p14="http://schemas.microsoft.com/office/powerpoint/2010/main" val="3420872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520825" y="206375"/>
            <a:ext cx="3816350" cy="2146300"/>
          </a:xfrm>
        </p:spPr>
      </p:sp>
      <p:sp>
        <p:nvSpPr>
          <p:cNvPr id="3" name="Zástupný symbol pro poznámky 2"/>
          <p:cNvSpPr>
            <a:spLocks noGrp="1"/>
          </p:cNvSpPr>
          <p:nvPr>
            <p:ph type="body" idx="1"/>
          </p:nvPr>
        </p:nvSpPr>
        <p:spPr>
          <a:xfrm>
            <a:off x="223024" y="2598234"/>
            <a:ext cx="6155474" cy="6266985"/>
          </a:xfrm>
        </p:spPr>
        <p:txBody>
          <a:bodyPr>
            <a:normAutofit/>
          </a:bodyPr>
          <a:lstStyle/>
          <a:p>
            <a:endParaRPr lang="en-US" i="1" baseline="0" dirty="0" smtClean="0"/>
          </a:p>
        </p:txBody>
      </p:sp>
      <p:sp>
        <p:nvSpPr>
          <p:cNvPr id="4" name="Zástupný symbol pro číslo snímku 3"/>
          <p:cNvSpPr>
            <a:spLocks noGrp="1"/>
          </p:cNvSpPr>
          <p:nvPr>
            <p:ph type="sldNum" sz="quarter" idx="10"/>
          </p:nvPr>
        </p:nvSpPr>
        <p:spPr/>
        <p:txBody>
          <a:bodyPr/>
          <a:lstStyle/>
          <a:p>
            <a:fld id="{8B74BDEE-794B-4EB0-9A77-6EAA9A26FF3B}" type="slidenum">
              <a:rPr lang="cs-CZ" smtClean="0"/>
              <a:t>15</a:t>
            </a:fld>
            <a:endParaRPr lang="cs-CZ"/>
          </a:p>
        </p:txBody>
      </p:sp>
    </p:spTree>
    <p:extLst>
      <p:ext uri="{BB962C8B-B14F-4D97-AF65-F5344CB8AC3E}">
        <p14:creationId xmlns:p14="http://schemas.microsoft.com/office/powerpoint/2010/main" val="1264038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B74BDEE-794B-4EB0-9A77-6EAA9A26FF3B}" type="slidenum">
              <a:rPr lang="cs-CZ" smtClean="0"/>
              <a:t>16</a:t>
            </a:fld>
            <a:endParaRPr lang="cs-CZ"/>
          </a:p>
        </p:txBody>
      </p:sp>
    </p:spTree>
    <p:extLst>
      <p:ext uri="{BB962C8B-B14F-4D97-AF65-F5344CB8AC3E}">
        <p14:creationId xmlns:p14="http://schemas.microsoft.com/office/powerpoint/2010/main" val="3162763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6EED019D-3405-4B49-BA82-2093449A520C}" type="slidenum">
              <a:rPr lang="cs-CZ" smtClean="0"/>
              <a:pPr/>
              <a:t>17</a:t>
            </a:fld>
            <a:endParaRPr lang="cs-CZ"/>
          </a:p>
        </p:txBody>
      </p:sp>
    </p:spTree>
    <p:extLst>
      <p:ext uri="{BB962C8B-B14F-4D97-AF65-F5344CB8AC3E}">
        <p14:creationId xmlns:p14="http://schemas.microsoft.com/office/powerpoint/2010/main" val="463296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6EED019D-3405-4B49-BA82-2093449A520C}" type="slidenum">
              <a:rPr lang="cs-CZ" smtClean="0"/>
              <a:pPr/>
              <a:t>18</a:t>
            </a:fld>
            <a:endParaRPr lang="cs-CZ"/>
          </a:p>
        </p:txBody>
      </p:sp>
    </p:spTree>
    <p:extLst>
      <p:ext uri="{BB962C8B-B14F-4D97-AF65-F5344CB8AC3E}">
        <p14:creationId xmlns:p14="http://schemas.microsoft.com/office/powerpoint/2010/main" val="36429803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smtClean="0"/>
          </a:p>
        </p:txBody>
      </p:sp>
      <p:sp>
        <p:nvSpPr>
          <p:cNvPr id="4" name="Zástupný symbol pro číslo snímku 3"/>
          <p:cNvSpPr>
            <a:spLocks noGrp="1"/>
          </p:cNvSpPr>
          <p:nvPr>
            <p:ph type="sldNum" sz="quarter" idx="10"/>
          </p:nvPr>
        </p:nvSpPr>
        <p:spPr/>
        <p:txBody>
          <a:bodyPr/>
          <a:lstStyle/>
          <a:p>
            <a:fld id="{6EED019D-3405-4B49-BA82-2093449A520C}" type="slidenum">
              <a:rPr lang="cs-CZ" smtClean="0"/>
              <a:pPr/>
              <a:t>19</a:t>
            </a:fld>
            <a:endParaRPr lang="cs-CZ"/>
          </a:p>
        </p:txBody>
      </p:sp>
    </p:spTree>
    <p:extLst>
      <p:ext uri="{BB962C8B-B14F-4D97-AF65-F5344CB8AC3E}">
        <p14:creationId xmlns:p14="http://schemas.microsoft.com/office/powerpoint/2010/main" val="1098972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altLang="cs-CZ" dirty="0" smtClean="0"/>
          </a:p>
        </p:txBody>
      </p:sp>
      <p:sp>
        <p:nvSpPr>
          <p:cNvPr id="1843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058186E-D310-4EC6-8540-5DF8831B3AC4}" type="slidenum">
              <a:rPr lang="cs-CZ" altLang="cs-CZ"/>
              <a:pPr/>
              <a:t>2</a:t>
            </a:fld>
            <a:endParaRPr lang="cs-CZ" altLang="cs-CZ"/>
          </a:p>
        </p:txBody>
      </p:sp>
    </p:spTree>
    <p:extLst>
      <p:ext uri="{BB962C8B-B14F-4D97-AF65-F5344CB8AC3E}">
        <p14:creationId xmlns:p14="http://schemas.microsoft.com/office/powerpoint/2010/main" val="3067018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6EED019D-3405-4B49-BA82-2093449A520C}" type="slidenum">
              <a:rPr lang="cs-CZ" smtClean="0"/>
              <a:pPr/>
              <a:t>20</a:t>
            </a:fld>
            <a:endParaRPr lang="cs-CZ"/>
          </a:p>
        </p:txBody>
      </p:sp>
    </p:spTree>
    <p:extLst>
      <p:ext uri="{BB962C8B-B14F-4D97-AF65-F5344CB8AC3E}">
        <p14:creationId xmlns:p14="http://schemas.microsoft.com/office/powerpoint/2010/main" val="3292631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6EED019D-3405-4B49-BA82-2093449A520C}" type="slidenum">
              <a:rPr lang="cs-CZ" smtClean="0"/>
              <a:pPr/>
              <a:t>21</a:t>
            </a:fld>
            <a:endParaRPr lang="cs-CZ"/>
          </a:p>
        </p:txBody>
      </p:sp>
    </p:spTree>
    <p:extLst>
      <p:ext uri="{BB962C8B-B14F-4D97-AF65-F5344CB8AC3E}">
        <p14:creationId xmlns:p14="http://schemas.microsoft.com/office/powerpoint/2010/main" val="3833609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6B17E49-28FC-4D96-AA2C-E9E72473E5A9}" type="slidenum">
              <a:rPr lang="cs-CZ" smtClean="0"/>
              <a:t>22</a:t>
            </a:fld>
            <a:endParaRPr lang="cs-CZ"/>
          </a:p>
        </p:txBody>
      </p:sp>
    </p:spTree>
    <p:extLst>
      <p:ext uri="{BB962C8B-B14F-4D97-AF65-F5344CB8AC3E}">
        <p14:creationId xmlns:p14="http://schemas.microsoft.com/office/powerpoint/2010/main" val="1807388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373063"/>
            <a:ext cx="5486400" cy="3086100"/>
          </a:xfrm>
        </p:spPr>
      </p:sp>
      <p:sp>
        <p:nvSpPr>
          <p:cNvPr id="3" name="Zástupný symbol pro poznámky 2"/>
          <p:cNvSpPr>
            <a:spLocks noGrp="1"/>
          </p:cNvSpPr>
          <p:nvPr>
            <p:ph type="body" idx="1"/>
          </p:nvPr>
        </p:nvSpPr>
        <p:spPr>
          <a:xfrm>
            <a:off x="685800" y="3459667"/>
            <a:ext cx="5486400" cy="5327494"/>
          </a:xfrm>
        </p:spPr>
        <p:txBody>
          <a:bodyPr>
            <a:normAutofit/>
          </a:bodyPr>
          <a:lstStyle/>
          <a:p>
            <a:endParaRPr lang="en-US" sz="1300" dirty="0"/>
          </a:p>
        </p:txBody>
      </p:sp>
      <p:sp>
        <p:nvSpPr>
          <p:cNvPr id="4" name="Zástupný symbol pro číslo snímku 3"/>
          <p:cNvSpPr>
            <a:spLocks noGrp="1"/>
          </p:cNvSpPr>
          <p:nvPr>
            <p:ph type="sldNum" sz="quarter" idx="10"/>
          </p:nvPr>
        </p:nvSpPr>
        <p:spPr/>
        <p:txBody>
          <a:bodyPr/>
          <a:lstStyle/>
          <a:p>
            <a:fld id="{8B74BDEE-794B-4EB0-9A77-6EAA9A26FF3B}" type="slidenum">
              <a:rPr lang="cs-CZ" smtClean="0"/>
              <a:t>23</a:t>
            </a:fld>
            <a:endParaRPr lang="cs-CZ"/>
          </a:p>
        </p:txBody>
      </p:sp>
    </p:spTree>
    <p:extLst>
      <p:ext uri="{BB962C8B-B14F-4D97-AF65-F5344CB8AC3E}">
        <p14:creationId xmlns:p14="http://schemas.microsoft.com/office/powerpoint/2010/main" val="9301447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520825" y="206375"/>
            <a:ext cx="3816350" cy="2146300"/>
          </a:xfrm>
        </p:spPr>
      </p:sp>
      <p:sp>
        <p:nvSpPr>
          <p:cNvPr id="3" name="Zástupný symbol pro poznámky 2"/>
          <p:cNvSpPr>
            <a:spLocks noGrp="1"/>
          </p:cNvSpPr>
          <p:nvPr>
            <p:ph type="body" idx="1"/>
          </p:nvPr>
        </p:nvSpPr>
        <p:spPr>
          <a:xfrm>
            <a:off x="571480" y="2553630"/>
            <a:ext cx="5600720" cy="6311590"/>
          </a:xfrm>
        </p:spPr>
        <p:txBody>
          <a:bodyPr>
            <a:normAutofit/>
          </a:bodyPr>
          <a:lstStyle/>
          <a:p>
            <a:endParaRPr lang="en-US" i="1" baseline="0" dirty="0" smtClean="0"/>
          </a:p>
        </p:txBody>
      </p:sp>
      <p:sp>
        <p:nvSpPr>
          <p:cNvPr id="4" name="Zástupný symbol pro číslo snímku 3"/>
          <p:cNvSpPr>
            <a:spLocks noGrp="1"/>
          </p:cNvSpPr>
          <p:nvPr>
            <p:ph type="sldNum" sz="quarter" idx="10"/>
          </p:nvPr>
        </p:nvSpPr>
        <p:spPr/>
        <p:txBody>
          <a:bodyPr/>
          <a:lstStyle/>
          <a:p>
            <a:fld id="{8B74BDEE-794B-4EB0-9A77-6EAA9A26FF3B}" type="slidenum">
              <a:rPr lang="cs-CZ" smtClean="0"/>
              <a:t>24</a:t>
            </a:fld>
            <a:endParaRPr lang="cs-CZ"/>
          </a:p>
        </p:txBody>
      </p:sp>
    </p:spTree>
    <p:extLst>
      <p:ext uri="{BB962C8B-B14F-4D97-AF65-F5344CB8AC3E}">
        <p14:creationId xmlns:p14="http://schemas.microsoft.com/office/powerpoint/2010/main" val="4420675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noProof="0" dirty="0"/>
          </a:p>
        </p:txBody>
      </p:sp>
      <p:sp>
        <p:nvSpPr>
          <p:cNvPr id="4" name="Zástupný symbol pro číslo snímku 3"/>
          <p:cNvSpPr>
            <a:spLocks noGrp="1"/>
          </p:cNvSpPr>
          <p:nvPr>
            <p:ph type="sldNum" sz="quarter" idx="10"/>
          </p:nvPr>
        </p:nvSpPr>
        <p:spPr/>
        <p:txBody>
          <a:bodyPr/>
          <a:lstStyle/>
          <a:p>
            <a:fld id="{8B74BDEE-794B-4EB0-9A77-6EAA9A26FF3B}" type="slidenum">
              <a:rPr lang="cs-CZ" smtClean="0"/>
              <a:t>25</a:t>
            </a:fld>
            <a:endParaRPr lang="cs-CZ"/>
          </a:p>
        </p:txBody>
      </p:sp>
    </p:spTree>
    <p:extLst>
      <p:ext uri="{BB962C8B-B14F-4D97-AF65-F5344CB8AC3E}">
        <p14:creationId xmlns:p14="http://schemas.microsoft.com/office/powerpoint/2010/main" val="41542416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dirty="0"/>
          </a:p>
        </p:txBody>
      </p:sp>
      <p:sp>
        <p:nvSpPr>
          <p:cNvPr id="4" name="Zástupný symbol pro číslo snímku 3"/>
          <p:cNvSpPr>
            <a:spLocks noGrp="1"/>
          </p:cNvSpPr>
          <p:nvPr>
            <p:ph type="sldNum" sz="quarter" idx="10"/>
          </p:nvPr>
        </p:nvSpPr>
        <p:spPr/>
        <p:txBody>
          <a:bodyPr/>
          <a:lstStyle/>
          <a:p>
            <a:fld id="{8B74BDEE-794B-4EB0-9A77-6EAA9A26FF3B}" type="slidenum">
              <a:rPr lang="cs-CZ" smtClean="0"/>
              <a:t>26</a:t>
            </a:fld>
            <a:endParaRPr lang="cs-CZ"/>
          </a:p>
        </p:txBody>
      </p:sp>
    </p:spTree>
    <p:extLst>
      <p:ext uri="{BB962C8B-B14F-4D97-AF65-F5344CB8AC3E}">
        <p14:creationId xmlns:p14="http://schemas.microsoft.com/office/powerpoint/2010/main" val="31112398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B74BDEE-794B-4EB0-9A77-6EAA9A26FF3B}" type="slidenum">
              <a:rPr lang="cs-CZ" smtClean="0"/>
              <a:t>27</a:t>
            </a:fld>
            <a:endParaRPr lang="cs-CZ"/>
          </a:p>
        </p:txBody>
      </p:sp>
    </p:spTree>
    <p:extLst>
      <p:ext uri="{BB962C8B-B14F-4D97-AF65-F5344CB8AC3E}">
        <p14:creationId xmlns:p14="http://schemas.microsoft.com/office/powerpoint/2010/main" val="42505509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smtClean="0"/>
          </a:p>
        </p:txBody>
      </p:sp>
      <p:sp>
        <p:nvSpPr>
          <p:cNvPr id="4" name="Zástupný symbol pro číslo snímku 3"/>
          <p:cNvSpPr>
            <a:spLocks noGrp="1"/>
          </p:cNvSpPr>
          <p:nvPr>
            <p:ph type="sldNum" sz="quarter" idx="10"/>
          </p:nvPr>
        </p:nvSpPr>
        <p:spPr/>
        <p:txBody>
          <a:bodyPr/>
          <a:lstStyle/>
          <a:p>
            <a:fld id="{8B74BDEE-794B-4EB0-9A77-6EAA9A26FF3B}" type="slidenum">
              <a:rPr lang="cs-CZ" smtClean="0"/>
              <a:t>28</a:t>
            </a:fld>
            <a:endParaRPr lang="cs-CZ"/>
          </a:p>
        </p:txBody>
      </p:sp>
    </p:spTree>
    <p:extLst>
      <p:ext uri="{BB962C8B-B14F-4D97-AF65-F5344CB8AC3E}">
        <p14:creationId xmlns:p14="http://schemas.microsoft.com/office/powerpoint/2010/main" val="8346302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74BDEE-794B-4EB0-9A77-6EAA9A26FF3B}" type="slidenum">
              <a:rPr lang="cs-CZ" smtClean="0"/>
              <a:t>29</a:t>
            </a:fld>
            <a:endParaRPr lang="cs-CZ"/>
          </a:p>
        </p:txBody>
      </p:sp>
    </p:spTree>
    <p:extLst>
      <p:ext uri="{BB962C8B-B14F-4D97-AF65-F5344CB8AC3E}">
        <p14:creationId xmlns:p14="http://schemas.microsoft.com/office/powerpoint/2010/main" val="1034129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6B17E49-28FC-4D96-AA2C-E9E72473E5A9}" type="slidenum">
              <a:rPr lang="cs-CZ" smtClean="0"/>
              <a:t>3</a:t>
            </a:fld>
            <a:endParaRPr lang="cs-CZ"/>
          </a:p>
        </p:txBody>
      </p:sp>
    </p:spTree>
    <p:extLst>
      <p:ext uri="{BB962C8B-B14F-4D97-AF65-F5344CB8AC3E}">
        <p14:creationId xmlns:p14="http://schemas.microsoft.com/office/powerpoint/2010/main" val="1796603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a:xfrm>
            <a:off x="552796" y="4417176"/>
            <a:ext cx="5486400" cy="3600450"/>
          </a:xfrm>
        </p:spPr>
        <p:txBody>
          <a:bodyPr/>
          <a:lstStyle/>
          <a:p>
            <a:endParaRPr lang="cs-CZ" dirty="0"/>
          </a:p>
        </p:txBody>
      </p:sp>
      <p:sp>
        <p:nvSpPr>
          <p:cNvPr id="4" name="Zástupný symbol pro číslo snímku 3"/>
          <p:cNvSpPr>
            <a:spLocks noGrp="1"/>
          </p:cNvSpPr>
          <p:nvPr>
            <p:ph type="sldNum" sz="quarter" idx="10"/>
          </p:nvPr>
        </p:nvSpPr>
        <p:spPr/>
        <p:txBody>
          <a:bodyPr/>
          <a:lstStyle/>
          <a:p>
            <a:fld id="{EFDBFB16-A815-4103-AFB4-31540937CD6C}" type="slidenum">
              <a:rPr lang="cs-CZ" altLang="cs-CZ" smtClean="0"/>
              <a:pPr/>
              <a:t>4</a:t>
            </a:fld>
            <a:endParaRPr lang="cs-CZ" altLang="cs-CZ"/>
          </a:p>
        </p:txBody>
      </p:sp>
    </p:spTree>
    <p:extLst>
      <p:ext uri="{BB962C8B-B14F-4D97-AF65-F5344CB8AC3E}">
        <p14:creationId xmlns:p14="http://schemas.microsoft.com/office/powerpoint/2010/main" val="2616807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FDBFB16-A815-4103-AFB4-31540937CD6C}" type="slidenum">
              <a:rPr lang="cs-CZ" altLang="cs-CZ" smtClean="0"/>
              <a:pPr/>
              <a:t>5</a:t>
            </a:fld>
            <a:endParaRPr lang="cs-CZ" altLang="cs-CZ"/>
          </a:p>
        </p:txBody>
      </p:sp>
    </p:spTree>
    <p:extLst>
      <p:ext uri="{BB962C8B-B14F-4D97-AF65-F5344CB8AC3E}">
        <p14:creationId xmlns:p14="http://schemas.microsoft.com/office/powerpoint/2010/main" val="2059866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6B17E49-28FC-4D96-AA2C-E9E72473E5A9}" type="slidenum">
              <a:rPr lang="cs-CZ" smtClean="0"/>
              <a:t>6</a:t>
            </a:fld>
            <a:endParaRPr lang="cs-CZ"/>
          </a:p>
        </p:txBody>
      </p:sp>
    </p:spTree>
    <p:extLst>
      <p:ext uri="{BB962C8B-B14F-4D97-AF65-F5344CB8AC3E}">
        <p14:creationId xmlns:p14="http://schemas.microsoft.com/office/powerpoint/2010/main" val="865762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FDBFB16-A815-4103-AFB4-31540937CD6C}" type="slidenum">
              <a:rPr lang="cs-CZ" altLang="cs-CZ" smtClean="0"/>
              <a:pPr/>
              <a:t>7</a:t>
            </a:fld>
            <a:endParaRPr lang="cs-CZ" altLang="cs-CZ"/>
          </a:p>
        </p:txBody>
      </p:sp>
    </p:spTree>
    <p:extLst>
      <p:ext uri="{BB962C8B-B14F-4D97-AF65-F5344CB8AC3E}">
        <p14:creationId xmlns:p14="http://schemas.microsoft.com/office/powerpoint/2010/main" val="3480567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6B17E49-28FC-4D96-AA2C-E9E72473E5A9}" type="slidenum">
              <a:rPr lang="cs-CZ" smtClean="0"/>
              <a:t>8</a:t>
            </a:fld>
            <a:endParaRPr lang="cs-CZ"/>
          </a:p>
        </p:txBody>
      </p:sp>
    </p:spTree>
    <p:extLst>
      <p:ext uri="{BB962C8B-B14F-4D97-AF65-F5344CB8AC3E}">
        <p14:creationId xmlns:p14="http://schemas.microsoft.com/office/powerpoint/2010/main" val="3413521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poznámky 2"/>
          <p:cNvSpPr>
            <a:spLocks noGrp="1"/>
          </p:cNvSpPr>
          <p:nvPr>
            <p:ph type="body" idx="1"/>
          </p:nvPr>
        </p:nvSpPr>
        <p:spPr>
          <a:xfrm>
            <a:off x="312234" y="356839"/>
            <a:ext cx="6322742" cy="8358565"/>
          </a:xfrm>
        </p:spPr>
        <p:txBody>
          <a:bodyPr>
            <a:no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sz="1300" dirty="0" smtClean="0"/>
          </a:p>
        </p:txBody>
      </p:sp>
      <p:sp>
        <p:nvSpPr>
          <p:cNvPr id="4" name="Zástupný symbol pro číslo snímku 3"/>
          <p:cNvSpPr>
            <a:spLocks noGrp="1"/>
          </p:cNvSpPr>
          <p:nvPr>
            <p:ph type="sldNum" sz="quarter" idx="10"/>
          </p:nvPr>
        </p:nvSpPr>
        <p:spPr/>
        <p:txBody>
          <a:bodyPr/>
          <a:lstStyle/>
          <a:p>
            <a:fld id="{6EED019D-3405-4B49-BA82-2093449A520C}" type="slidenum">
              <a:rPr lang="cs-CZ" smtClean="0"/>
              <a:pPr/>
              <a:t>9</a:t>
            </a:fld>
            <a:endParaRPr lang="cs-CZ"/>
          </a:p>
        </p:txBody>
      </p:sp>
    </p:spTree>
    <p:extLst>
      <p:ext uri="{BB962C8B-B14F-4D97-AF65-F5344CB8AC3E}">
        <p14:creationId xmlns:p14="http://schemas.microsoft.com/office/powerpoint/2010/main" val="3267953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AF31EE-6185-444A-ABA7-0A670CA65F25}"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3304388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AF31EE-6185-444A-ABA7-0A670CA65F25}"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31918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AF31EE-6185-444A-ABA7-0A670CA65F25}"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576908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AF31EE-6185-444A-ABA7-0A670CA65F25}"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325217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AF31EE-6185-444A-ABA7-0A670CA65F25}"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3124541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AF31EE-6185-444A-ABA7-0A670CA65F25}" type="datetimeFigureOut">
              <a:rPr lang="cs-CZ" smtClean="0"/>
              <a:t>12.10.2015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87356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AF31EE-6185-444A-ABA7-0A670CA65F25}" type="datetimeFigureOut">
              <a:rPr lang="cs-CZ" smtClean="0"/>
              <a:t>12.10.2015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2398214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AF31EE-6185-444A-ABA7-0A670CA65F25}" type="datetimeFigureOut">
              <a:rPr lang="cs-CZ" smtClean="0"/>
              <a:t>12.10.2015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3284916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AF31EE-6185-444A-ABA7-0A670CA65F25}" type="datetimeFigureOut">
              <a:rPr lang="cs-CZ" smtClean="0"/>
              <a:t>12.10.2015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4225837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AF31EE-6185-444A-ABA7-0A670CA65F25}" type="datetimeFigureOut">
              <a:rPr lang="cs-CZ" smtClean="0"/>
              <a:t>12.10.2015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3965902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AF31EE-6185-444A-ABA7-0A670CA65F25}" type="datetimeFigureOut">
              <a:rPr lang="cs-CZ" smtClean="0"/>
              <a:t>12.10.2015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92632F-738E-468E-B3A0-8CFD4E09876D}" type="slidenum">
              <a:rPr lang="cs-CZ" smtClean="0"/>
              <a:t>‹#›</a:t>
            </a:fld>
            <a:endParaRPr lang="cs-CZ"/>
          </a:p>
        </p:txBody>
      </p:sp>
    </p:spTree>
    <p:extLst>
      <p:ext uri="{BB962C8B-B14F-4D97-AF65-F5344CB8AC3E}">
        <p14:creationId xmlns:p14="http://schemas.microsoft.com/office/powerpoint/2010/main" val="4219652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F31EE-6185-444A-ABA7-0A670CA65F25}" type="datetimeFigureOut">
              <a:rPr lang="cs-CZ" smtClean="0"/>
              <a:t>12.10.2015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2632F-738E-468E-B3A0-8CFD4E09876D}" type="slidenum">
              <a:rPr lang="cs-CZ" smtClean="0"/>
              <a:t>‹#›</a:t>
            </a:fld>
            <a:endParaRPr lang="cs-CZ"/>
          </a:p>
        </p:txBody>
      </p:sp>
    </p:spTree>
    <p:extLst>
      <p:ext uri="{BB962C8B-B14F-4D97-AF65-F5344CB8AC3E}">
        <p14:creationId xmlns:p14="http://schemas.microsoft.com/office/powerpoint/2010/main" val="57898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lvanova@fss.muni.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jaworsky@fss.muni.cz"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233265"/>
            <a:ext cx="9144000" cy="3276698"/>
          </a:xfrm>
        </p:spPr>
        <p:txBody>
          <a:bodyPr>
            <a:normAutofit fontScale="90000"/>
          </a:bodyPr>
          <a:lstStyle/>
          <a:p>
            <a:r>
              <a:rPr lang="cs-CZ" b="1" dirty="0" smtClean="0"/>
              <a:t/>
            </a:r>
            <a:br>
              <a:rPr lang="cs-CZ" b="1" dirty="0" smtClean="0"/>
            </a:br>
            <a:r>
              <a:rPr lang="cs-CZ" b="1" dirty="0"/>
              <a:t/>
            </a:r>
            <a:br>
              <a:rPr lang="cs-CZ" b="1" dirty="0"/>
            </a:br>
            <a:r>
              <a:rPr lang="cs-CZ" b="1" dirty="0" smtClean="0"/>
              <a:t/>
            </a:r>
            <a:br>
              <a:rPr lang="cs-CZ" b="1" dirty="0" smtClean="0"/>
            </a:br>
            <a:r>
              <a:rPr lang="cs-CZ" b="1" dirty="0" smtClean="0"/>
              <a:t>SOC 585 MIGRATION, TRASNATIONALISM AND THE CITY </a:t>
            </a:r>
            <a:br>
              <a:rPr lang="cs-CZ" b="1" dirty="0" smtClean="0"/>
            </a:br>
            <a:r>
              <a:rPr lang="en-US" sz="3600" b="1" dirty="0"/>
              <a:t>Fall </a:t>
            </a:r>
            <a:r>
              <a:rPr lang="en-US" sz="3600" b="1" dirty="0" smtClean="0"/>
              <a:t>2015</a:t>
            </a:r>
            <a:endParaRPr lang="cs-CZ" dirty="0"/>
          </a:p>
        </p:txBody>
      </p:sp>
      <p:sp>
        <p:nvSpPr>
          <p:cNvPr id="3" name="Podnadpis 2"/>
          <p:cNvSpPr>
            <a:spLocks noGrp="1"/>
          </p:cNvSpPr>
          <p:nvPr>
            <p:ph type="subTitle" idx="1"/>
          </p:nvPr>
        </p:nvSpPr>
        <p:spPr>
          <a:xfrm>
            <a:off x="1524000" y="3602038"/>
            <a:ext cx="9144000" cy="2528174"/>
          </a:xfrm>
        </p:spPr>
        <p:txBody>
          <a:bodyPr>
            <a:normAutofit fontScale="92500" lnSpcReduction="10000"/>
          </a:bodyPr>
          <a:lstStyle/>
          <a:p>
            <a:r>
              <a:rPr lang="en-US" b="1" dirty="0" err="1"/>
              <a:t>Radka</a:t>
            </a:r>
            <a:r>
              <a:rPr lang="en-US" b="1" dirty="0"/>
              <a:t> </a:t>
            </a:r>
            <a:r>
              <a:rPr lang="en-US" b="1" dirty="0" err="1"/>
              <a:t>Klvaňová</a:t>
            </a:r>
            <a:r>
              <a:rPr lang="en-US" b="1" dirty="0"/>
              <a:t> </a:t>
            </a:r>
            <a:endParaRPr lang="cs-CZ" dirty="0"/>
          </a:p>
          <a:p>
            <a:r>
              <a:rPr lang="en-US" dirty="0"/>
              <a:t>Office hours: Tuesday 4-5 p.m., office 3.48</a:t>
            </a:r>
            <a:endParaRPr lang="cs-CZ" dirty="0"/>
          </a:p>
          <a:p>
            <a:r>
              <a:rPr lang="en-US" dirty="0"/>
              <a:t>E-mail: </a:t>
            </a:r>
            <a:r>
              <a:rPr lang="en-US" u="sng" dirty="0" smtClean="0">
                <a:hlinkClick r:id="rId3"/>
              </a:rPr>
              <a:t>klvanova@fss.muni.cz</a:t>
            </a:r>
            <a:r>
              <a:rPr lang="cs-CZ" u="sng" dirty="0" smtClean="0"/>
              <a:t> </a:t>
            </a:r>
            <a:endParaRPr lang="cs-CZ" dirty="0"/>
          </a:p>
          <a:p>
            <a:r>
              <a:rPr lang="en-US" dirty="0" smtClean="0"/>
              <a:t> </a:t>
            </a:r>
            <a:r>
              <a:rPr lang="en-US" b="1" dirty="0" smtClean="0"/>
              <a:t>Bernadette </a:t>
            </a:r>
            <a:r>
              <a:rPr lang="en-US" b="1" dirty="0" err="1" smtClean="0"/>
              <a:t>Nadya</a:t>
            </a:r>
            <a:r>
              <a:rPr lang="en-US" b="1" dirty="0" smtClean="0"/>
              <a:t> </a:t>
            </a:r>
            <a:r>
              <a:rPr lang="en-US" b="1" dirty="0" err="1" smtClean="0"/>
              <a:t>Jaworsky</a:t>
            </a:r>
            <a:endParaRPr lang="cs-CZ" dirty="0" smtClean="0"/>
          </a:p>
          <a:p>
            <a:r>
              <a:rPr lang="en-US" dirty="0" smtClean="0"/>
              <a:t>Office </a:t>
            </a:r>
            <a:r>
              <a:rPr lang="en-US" dirty="0"/>
              <a:t>hours: Thursday 10-11 a.m., office 3.59</a:t>
            </a:r>
            <a:endParaRPr lang="cs-CZ" dirty="0"/>
          </a:p>
          <a:p>
            <a:r>
              <a:rPr lang="en-US" dirty="0"/>
              <a:t>E-mail: </a:t>
            </a:r>
            <a:r>
              <a:rPr lang="en-US" u="sng" dirty="0">
                <a:hlinkClick r:id="rId4"/>
              </a:rPr>
              <a:t>jaworsky@fss.muni.cz</a:t>
            </a:r>
            <a:endParaRPr lang="cs-CZ" dirty="0"/>
          </a:p>
          <a:p>
            <a:endParaRPr lang="cs-CZ" b="1" dirty="0"/>
          </a:p>
        </p:txBody>
      </p:sp>
    </p:spTree>
    <p:extLst>
      <p:ext uri="{BB962C8B-B14F-4D97-AF65-F5344CB8AC3E}">
        <p14:creationId xmlns:p14="http://schemas.microsoft.com/office/powerpoint/2010/main" val="204797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Conventional</a:t>
            </a:r>
            <a:r>
              <a:rPr lang="cs-CZ" b="1" dirty="0" smtClean="0"/>
              <a:t> </a:t>
            </a:r>
            <a:r>
              <a:rPr lang="cs-CZ" b="1" dirty="0" err="1" smtClean="0"/>
              <a:t>immigration</a:t>
            </a:r>
            <a:r>
              <a:rPr lang="cs-CZ" b="1" dirty="0" smtClean="0"/>
              <a:t> </a:t>
            </a:r>
            <a:r>
              <a:rPr lang="cs-CZ" b="1" dirty="0" err="1" smtClean="0"/>
              <a:t>theories</a:t>
            </a:r>
            <a:endParaRPr lang="cs-CZ" b="1" dirty="0"/>
          </a:p>
        </p:txBody>
      </p:sp>
      <p:sp>
        <p:nvSpPr>
          <p:cNvPr id="3" name="Zástupný symbol pro obsah 2"/>
          <p:cNvSpPr>
            <a:spLocks noGrp="1"/>
          </p:cNvSpPr>
          <p:nvPr>
            <p:ph idx="1"/>
          </p:nvPr>
        </p:nvSpPr>
        <p:spPr>
          <a:xfrm>
            <a:off x="1809720" y="1285861"/>
            <a:ext cx="8401080" cy="4840303"/>
          </a:xfrm>
        </p:spPr>
        <p:txBody>
          <a:bodyPr>
            <a:normAutofit/>
          </a:bodyPr>
          <a:lstStyle/>
          <a:p>
            <a:r>
              <a:rPr lang="cs-CZ" dirty="0" err="1" smtClean="0"/>
              <a:t>The</a:t>
            </a:r>
            <a:r>
              <a:rPr lang="cs-CZ" dirty="0" smtClean="0"/>
              <a:t> </a:t>
            </a:r>
            <a:r>
              <a:rPr lang="cs-CZ" dirty="0" err="1" smtClean="0"/>
              <a:t>problem</a:t>
            </a:r>
            <a:r>
              <a:rPr lang="cs-CZ" dirty="0" smtClean="0"/>
              <a:t> </a:t>
            </a:r>
            <a:r>
              <a:rPr lang="cs-CZ" dirty="0" err="1" smtClean="0"/>
              <a:t>of</a:t>
            </a:r>
            <a:r>
              <a:rPr lang="cs-CZ" dirty="0" smtClean="0"/>
              <a:t> </a:t>
            </a:r>
            <a:r>
              <a:rPr lang="cs-CZ" dirty="0" err="1" smtClean="0"/>
              <a:t>assimilation</a:t>
            </a:r>
            <a:r>
              <a:rPr lang="cs-CZ" dirty="0" smtClean="0"/>
              <a:t> (</a:t>
            </a:r>
            <a:r>
              <a:rPr lang="cs-CZ" dirty="0" err="1" smtClean="0"/>
              <a:t>Americanization</a:t>
            </a:r>
            <a:r>
              <a:rPr lang="cs-CZ" dirty="0" smtClean="0"/>
              <a:t>)</a:t>
            </a:r>
          </a:p>
          <a:p>
            <a:r>
              <a:rPr lang="cs-CZ" dirty="0" smtClean="0"/>
              <a:t>Chicago </a:t>
            </a:r>
            <a:r>
              <a:rPr lang="cs-CZ" dirty="0" err="1" smtClean="0"/>
              <a:t>School</a:t>
            </a:r>
            <a:r>
              <a:rPr lang="cs-CZ" dirty="0" smtClean="0"/>
              <a:t> </a:t>
            </a:r>
            <a:r>
              <a:rPr lang="cs-CZ" dirty="0" err="1" smtClean="0"/>
              <a:t>of</a:t>
            </a:r>
            <a:r>
              <a:rPr lang="cs-CZ" dirty="0" smtClean="0"/>
              <a:t> Sociology </a:t>
            </a:r>
          </a:p>
          <a:p>
            <a:pPr lvl="1"/>
            <a:r>
              <a:rPr lang="cs-CZ" dirty="0" err="1" smtClean="0"/>
              <a:t>Assimilation</a:t>
            </a:r>
            <a:r>
              <a:rPr lang="cs-CZ" dirty="0" smtClean="0"/>
              <a:t> as </a:t>
            </a:r>
            <a:r>
              <a:rPr lang="cs-CZ" dirty="0" err="1" smtClean="0"/>
              <a:t>an</a:t>
            </a:r>
            <a:r>
              <a:rPr lang="cs-CZ" dirty="0" smtClean="0"/>
              <a:t> </a:t>
            </a:r>
            <a:r>
              <a:rPr lang="cs-CZ" dirty="0" err="1" smtClean="0"/>
              <a:t>inevitable</a:t>
            </a:r>
            <a:r>
              <a:rPr lang="cs-CZ" dirty="0" smtClean="0"/>
              <a:t> </a:t>
            </a:r>
            <a:r>
              <a:rPr lang="cs-CZ" dirty="0" err="1" smtClean="0"/>
              <a:t>historical</a:t>
            </a:r>
            <a:r>
              <a:rPr lang="cs-CZ" dirty="0" smtClean="0"/>
              <a:t> </a:t>
            </a:r>
            <a:r>
              <a:rPr lang="cs-CZ" dirty="0" err="1" smtClean="0"/>
              <a:t>process</a:t>
            </a:r>
            <a:endParaRPr lang="cs-CZ" dirty="0" smtClean="0"/>
          </a:p>
          <a:p>
            <a:pPr lvl="1"/>
            <a:r>
              <a:rPr lang="cs-CZ" dirty="0" smtClean="0"/>
              <a:t>„</a:t>
            </a:r>
            <a:r>
              <a:rPr lang="cs-CZ" dirty="0" err="1" smtClean="0"/>
              <a:t>Problem</a:t>
            </a:r>
            <a:r>
              <a:rPr lang="cs-CZ" dirty="0" smtClean="0"/>
              <a:t> </a:t>
            </a:r>
            <a:r>
              <a:rPr lang="cs-CZ" dirty="0" err="1" smtClean="0"/>
              <a:t>of</a:t>
            </a:r>
            <a:r>
              <a:rPr lang="cs-CZ" dirty="0" smtClean="0"/>
              <a:t> </a:t>
            </a:r>
            <a:r>
              <a:rPr lang="cs-CZ" dirty="0" err="1" smtClean="0"/>
              <a:t>maintaining</a:t>
            </a:r>
            <a:r>
              <a:rPr lang="cs-CZ" dirty="0" smtClean="0"/>
              <a:t> </a:t>
            </a:r>
            <a:r>
              <a:rPr lang="cs-CZ" dirty="0" err="1" smtClean="0"/>
              <a:t>political</a:t>
            </a:r>
            <a:r>
              <a:rPr lang="cs-CZ" dirty="0" smtClean="0"/>
              <a:t> </a:t>
            </a:r>
            <a:r>
              <a:rPr lang="cs-CZ" dirty="0" err="1" smtClean="0"/>
              <a:t>order</a:t>
            </a:r>
            <a:r>
              <a:rPr lang="cs-CZ" dirty="0" smtClean="0"/>
              <a:t>…in a </a:t>
            </a:r>
            <a:r>
              <a:rPr lang="cs-CZ" dirty="0" err="1" smtClean="0"/>
              <a:t>community</a:t>
            </a:r>
            <a:r>
              <a:rPr lang="cs-CZ" dirty="0" smtClean="0"/>
              <a:t> </a:t>
            </a:r>
            <a:r>
              <a:rPr lang="cs-CZ" dirty="0" err="1" smtClean="0"/>
              <a:t>that</a:t>
            </a:r>
            <a:r>
              <a:rPr lang="cs-CZ" dirty="0" smtClean="0"/>
              <a:t> has no </a:t>
            </a:r>
            <a:r>
              <a:rPr lang="cs-CZ" dirty="0" err="1" smtClean="0"/>
              <a:t>common</a:t>
            </a:r>
            <a:r>
              <a:rPr lang="cs-CZ" dirty="0" smtClean="0"/>
              <a:t> </a:t>
            </a:r>
            <a:r>
              <a:rPr lang="cs-CZ" dirty="0" err="1" smtClean="0"/>
              <a:t>culture</a:t>
            </a:r>
            <a:r>
              <a:rPr lang="cs-CZ" dirty="0" smtClean="0"/>
              <a:t>“</a:t>
            </a:r>
          </a:p>
          <a:p>
            <a:pPr lvl="1"/>
            <a:r>
              <a:rPr lang="cs-CZ" dirty="0" err="1" smtClean="0"/>
              <a:t>Migrants</a:t>
            </a:r>
            <a:r>
              <a:rPr lang="cs-CZ" dirty="0" smtClean="0"/>
              <a:t>: „</a:t>
            </a:r>
            <a:r>
              <a:rPr lang="cs-CZ" dirty="0" err="1" smtClean="0"/>
              <a:t>peoples</a:t>
            </a:r>
            <a:r>
              <a:rPr lang="cs-CZ" dirty="0" smtClean="0"/>
              <a:t> </a:t>
            </a:r>
            <a:r>
              <a:rPr lang="cs-CZ" dirty="0" err="1" smtClean="0"/>
              <a:t>who</a:t>
            </a:r>
            <a:r>
              <a:rPr lang="cs-CZ" dirty="0" smtClean="0"/>
              <a:t> </a:t>
            </a:r>
            <a:r>
              <a:rPr lang="cs-CZ" dirty="0" err="1" smtClean="0"/>
              <a:t>have</a:t>
            </a:r>
            <a:r>
              <a:rPr lang="cs-CZ" dirty="0" smtClean="0"/>
              <a:t> </a:t>
            </a:r>
            <a:r>
              <a:rPr lang="cs-CZ" dirty="0" err="1" smtClean="0"/>
              <a:t>abandoned</a:t>
            </a:r>
            <a:r>
              <a:rPr lang="cs-CZ" dirty="0" smtClean="0"/>
              <a:t> </a:t>
            </a:r>
            <a:r>
              <a:rPr lang="cs-CZ" dirty="0" err="1" smtClean="0"/>
              <a:t>the</a:t>
            </a:r>
            <a:r>
              <a:rPr lang="cs-CZ" dirty="0" smtClean="0"/>
              <a:t> </a:t>
            </a:r>
            <a:r>
              <a:rPr lang="cs-CZ" dirty="0" err="1" smtClean="0"/>
              <a:t>political</a:t>
            </a:r>
            <a:r>
              <a:rPr lang="cs-CZ" dirty="0" smtClean="0"/>
              <a:t> </a:t>
            </a:r>
            <a:r>
              <a:rPr lang="cs-CZ" dirty="0" err="1" smtClean="0"/>
              <a:t>allegiance</a:t>
            </a:r>
            <a:r>
              <a:rPr lang="cs-CZ" dirty="0" smtClean="0"/>
              <a:t> </a:t>
            </a:r>
            <a:r>
              <a:rPr lang="cs-CZ" dirty="0" err="1" smtClean="0"/>
              <a:t>of</a:t>
            </a:r>
            <a:r>
              <a:rPr lang="cs-CZ" dirty="0" smtClean="0"/>
              <a:t> </a:t>
            </a:r>
            <a:r>
              <a:rPr lang="cs-CZ" dirty="0" err="1" smtClean="0"/>
              <a:t>the</a:t>
            </a:r>
            <a:r>
              <a:rPr lang="cs-CZ" dirty="0" smtClean="0"/>
              <a:t> </a:t>
            </a:r>
            <a:r>
              <a:rPr lang="cs-CZ" dirty="0" err="1" smtClean="0"/>
              <a:t>old</a:t>
            </a:r>
            <a:r>
              <a:rPr lang="cs-CZ" dirty="0" smtClean="0"/>
              <a:t> country, </a:t>
            </a:r>
            <a:r>
              <a:rPr lang="cs-CZ" dirty="0" err="1" smtClean="0"/>
              <a:t>and</a:t>
            </a:r>
            <a:r>
              <a:rPr lang="cs-CZ" dirty="0" smtClean="0"/>
              <a:t> are </a:t>
            </a:r>
            <a:r>
              <a:rPr lang="cs-CZ" dirty="0" err="1" smtClean="0"/>
              <a:t>gradually</a:t>
            </a:r>
            <a:r>
              <a:rPr lang="cs-CZ" dirty="0" smtClean="0"/>
              <a:t> </a:t>
            </a:r>
            <a:r>
              <a:rPr lang="cs-CZ" dirty="0" err="1" smtClean="0"/>
              <a:t>acquiring</a:t>
            </a:r>
            <a:r>
              <a:rPr lang="cs-CZ" dirty="0" smtClean="0"/>
              <a:t> </a:t>
            </a:r>
            <a:r>
              <a:rPr lang="cs-CZ" dirty="0" err="1" smtClean="0"/>
              <a:t>the</a:t>
            </a:r>
            <a:r>
              <a:rPr lang="cs-CZ" dirty="0" smtClean="0"/>
              <a:t> </a:t>
            </a:r>
            <a:r>
              <a:rPr lang="cs-CZ" dirty="0" err="1" smtClean="0"/>
              <a:t>culture</a:t>
            </a:r>
            <a:r>
              <a:rPr lang="cs-CZ" dirty="0" smtClean="0"/>
              <a:t> </a:t>
            </a:r>
            <a:r>
              <a:rPr lang="cs-CZ" dirty="0" err="1" smtClean="0"/>
              <a:t>of</a:t>
            </a:r>
            <a:r>
              <a:rPr lang="cs-CZ" dirty="0" smtClean="0"/>
              <a:t> </a:t>
            </a:r>
            <a:r>
              <a:rPr lang="cs-CZ" dirty="0" err="1" smtClean="0"/>
              <a:t>the</a:t>
            </a:r>
            <a:r>
              <a:rPr lang="cs-CZ" dirty="0" smtClean="0"/>
              <a:t> </a:t>
            </a:r>
            <a:r>
              <a:rPr lang="cs-CZ" dirty="0" err="1" smtClean="0"/>
              <a:t>new</a:t>
            </a:r>
            <a:r>
              <a:rPr lang="cs-CZ" dirty="0" smtClean="0"/>
              <a:t> (Park </a:t>
            </a:r>
            <a:r>
              <a:rPr lang="cs-CZ" dirty="0" err="1" smtClean="0"/>
              <a:t>and</a:t>
            </a:r>
            <a:r>
              <a:rPr lang="cs-CZ" dirty="0" smtClean="0"/>
              <a:t> </a:t>
            </a:r>
            <a:r>
              <a:rPr lang="cs-CZ" dirty="0" err="1" smtClean="0"/>
              <a:t>Burgess</a:t>
            </a:r>
            <a:r>
              <a:rPr lang="cs-CZ" dirty="0" smtClean="0"/>
              <a:t> 1969)</a:t>
            </a:r>
          </a:p>
          <a:p>
            <a:r>
              <a:rPr lang="cs-CZ" dirty="0" err="1" smtClean="0"/>
              <a:t>Melting</a:t>
            </a:r>
            <a:r>
              <a:rPr lang="cs-CZ" dirty="0" smtClean="0"/>
              <a:t> pot</a:t>
            </a:r>
          </a:p>
          <a:p>
            <a:r>
              <a:rPr lang="cs-CZ" dirty="0" err="1" smtClean="0"/>
              <a:t>Cultural</a:t>
            </a:r>
            <a:r>
              <a:rPr lang="cs-CZ" dirty="0" smtClean="0"/>
              <a:t> </a:t>
            </a:r>
            <a:r>
              <a:rPr lang="cs-CZ" dirty="0" err="1" smtClean="0"/>
              <a:t>pluralism</a:t>
            </a:r>
            <a:r>
              <a:rPr lang="cs-CZ" dirty="0" smtClean="0"/>
              <a:t> (</a:t>
            </a:r>
            <a:r>
              <a:rPr lang="cs-CZ" dirty="0" err="1" smtClean="0"/>
              <a:t>Glazer</a:t>
            </a:r>
            <a:r>
              <a:rPr lang="cs-CZ" dirty="0" smtClean="0"/>
              <a:t>, </a:t>
            </a:r>
            <a:r>
              <a:rPr lang="cs-CZ" dirty="0" err="1" smtClean="0"/>
              <a:t>Moynihan</a:t>
            </a:r>
            <a:r>
              <a:rPr lang="cs-CZ" dirty="0" smtClean="0"/>
              <a:t>)</a:t>
            </a:r>
          </a:p>
          <a:p>
            <a:pPr lvl="1"/>
            <a:r>
              <a:rPr lang="cs-CZ" dirty="0" err="1" smtClean="0"/>
              <a:t>ethnic</a:t>
            </a:r>
            <a:r>
              <a:rPr lang="cs-CZ" dirty="0" smtClean="0"/>
              <a:t> </a:t>
            </a:r>
            <a:r>
              <a:rPr lang="cs-CZ" dirty="0" err="1" smtClean="0"/>
              <a:t>groups</a:t>
            </a:r>
            <a:r>
              <a:rPr lang="cs-CZ" dirty="0" smtClean="0"/>
              <a:t> </a:t>
            </a:r>
            <a:r>
              <a:rPr lang="cs-CZ" dirty="0" err="1" smtClean="0"/>
              <a:t>and</a:t>
            </a:r>
            <a:r>
              <a:rPr lang="cs-CZ" dirty="0" smtClean="0"/>
              <a:t> </a:t>
            </a:r>
            <a:r>
              <a:rPr lang="cs-CZ" dirty="0" err="1" smtClean="0"/>
              <a:t>their</a:t>
            </a:r>
            <a:r>
              <a:rPr lang="cs-CZ" dirty="0" smtClean="0"/>
              <a:t> </a:t>
            </a:r>
            <a:r>
              <a:rPr lang="cs-CZ" dirty="0" err="1" smtClean="0"/>
              <a:t>culture</a:t>
            </a:r>
            <a:r>
              <a:rPr lang="cs-CZ" dirty="0" smtClean="0"/>
              <a:t> (=</a:t>
            </a:r>
            <a:r>
              <a:rPr lang="cs-CZ" dirty="0" err="1" smtClean="0"/>
              <a:t>roots</a:t>
            </a:r>
            <a:r>
              <a:rPr lang="cs-CZ" dirty="0" smtClean="0"/>
              <a:t>, not </a:t>
            </a:r>
            <a:r>
              <a:rPr lang="cs-CZ" dirty="0" err="1" smtClean="0"/>
              <a:t>vital</a:t>
            </a:r>
            <a:r>
              <a:rPr lang="cs-CZ" dirty="0" smtClean="0"/>
              <a:t> </a:t>
            </a:r>
            <a:r>
              <a:rPr lang="cs-CZ" dirty="0" err="1" smtClean="0"/>
              <a:t>links</a:t>
            </a:r>
            <a:r>
              <a:rPr lang="cs-CZ" dirty="0" smtClean="0"/>
              <a:t>)</a:t>
            </a:r>
          </a:p>
          <a:p>
            <a:pPr marL="457200" lvl="1" indent="0">
              <a:buNone/>
            </a:pPr>
            <a:endParaRPr lang="cs-CZ" dirty="0" smtClean="0"/>
          </a:p>
        </p:txBody>
      </p:sp>
    </p:spTree>
    <p:extLst>
      <p:ext uri="{BB962C8B-B14F-4D97-AF65-F5344CB8AC3E}">
        <p14:creationId xmlns:p14="http://schemas.microsoft.com/office/powerpoint/2010/main" val="3118799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Americanization</a:t>
            </a:r>
            <a:r>
              <a:rPr lang="cs-CZ" b="1" dirty="0" smtClean="0"/>
              <a:t> </a:t>
            </a:r>
            <a:r>
              <a:rPr lang="cs-CZ" b="1" dirty="0" err="1" smtClean="0"/>
              <a:t>project</a:t>
            </a:r>
            <a:endParaRPr lang="cs-CZ" b="1" dirty="0"/>
          </a:p>
        </p:txBody>
      </p:sp>
      <p:sp>
        <p:nvSpPr>
          <p:cNvPr id="3" name="Zástupný symbol pro obsah 2"/>
          <p:cNvSpPr>
            <a:spLocks noGrp="1"/>
          </p:cNvSpPr>
          <p:nvPr>
            <p:ph idx="1"/>
          </p:nvPr>
        </p:nvSpPr>
        <p:spPr/>
        <p:txBody>
          <a:bodyPr>
            <a:normAutofit/>
          </a:bodyPr>
          <a:lstStyle/>
          <a:p>
            <a:r>
              <a:rPr lang="en-US" dirty="0" smtClean="0"/>
              <a:t>“There can be no divided allegiance here</a:t>
            </a:r>
            <a:r>
              <a:rPr lang="cs-CZ" dirty="0" smtClean="0"/>
              <a:t>.</a:t>
            </a:r>
            <a:r>
              <a:rPr lang="en-US" dirty="0" smtClean="0"/>
              <a:t> We have room for but one language here, and that is the English language, for we intend to see that the crucible turns our people out as Americans, of American nationality, and not as dwellers in a polyglot boarding-house; and we have room for but one soul loyalty, and that is loyalty to the American people.” </a:t>
            </a:r>
            <a:r>
              <a:rPr lang="cs-CZ" dirty="0" smtClean="0"/>
              <a:t> (Theodore Roosevelt, </a:t>
            </a:r>
            <a:r>
              <a:rPr lang="en-US" dirty="0" smtClean="0"/>
              <a:t>1919</a:t>
            </a:r>
            <a:r>
              <a:rPr lang="cs-CZ" dirty="0" smtClean="0"/>
              <a:t>)</a:t>
            </a:r>
            <a:endParaRPr lang="cs-CZ" dirty="0"/>
          </a:p>
        </p:txBody>
      </p:sp>
    </p:spTree>
    <p:extLst>
      <p:ext uri="{BB962C8B-B14F-4D97-AF65-F5344CB8AC3E}">
        <p14:creationId xmlns:p14="http://schemas.microsoft.com/office/powerpoint/2010/main" val="1253365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the uprooted.jpg"/>
          <p:cNvPicPr>
            <a:picLocks noGrp="1" noChangeAspect="1"/>
          </p:cNvPicPr>
          <p:nvPr>
            <p:ph idx="1"/>
          </p:nvPr>
        </p:nvPicPr>
        <p:blipFill>
          <a:blip r:embed="rId3"/>
          <a:stretch>
            <a:fillRect/>
          </a:stretch>
        </p:blipFill>
        <p:spPr>
          <a:xfrm>
            <a:off x="1738283" y="0"/>
            <a:ext cx="4438835" cy="6858000"/>
          </a:xfrm>
        </p:spPr>
      </p:pic>
      <p:pic>
        <p:nvPicPr>
          <p:cNvPr id="5" name="Obrázek 4" descr="transplanted-history-immigrants-in-urban-america-john-bodnar-paperback-cover-art.jpg"/>
          <p:cNvPicPr>
            <a:picLocks noChangeAspect="1"/>
          </p:cNvPicPr>
          <p:nvPr/>
        </p:nvPicPr>
        <p:blipFill>
          <a:blip r:embed="rId4"/>
          <a:stretch>
            <a:fillRect/>
          </a:stretch>
        </p:blipFill>
        <p:spPr>
          <a:xfrm>
            <a:off x="6167438" y="0"/>
            <a:ext cx="4313208" cy="6858000"/>
          </a:xfrm>
          <a:prstGeom prst="rect">
            <a:avLst/>
          </a:prstGeom>
        </p:spPr>
      </p:pic>
    </p:spTree>
    <p:extLst>
      <p:ext uri="{BB962C8B-B14F-4D97-AF65-F5344CB8AC3E}">
        <p14:creationId xmlns:p14="http://schemas.microsoft.com/office/powerpoint/2010/main" val="3232754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melting pot.jpg"/>
          <p:cNvPicPr>
            <a:picLocks noGrp="1" noChangeAspect="1"/>
          </p:cNvPicPr>
          <p:nvPr>
            <p:ph idx="1"/>
          </p:nvPr>
        </p:nvPicPr>
        <p:blipFill>
          <a:blip r:embed="rId3"/>
          <a:stretch>
            <a:fillRect/>
          </a:stretch>
        </p:blipFill>
        <p:spPr>
          <a:xfrm>
            <a:off x="3952860" y="59074"/>
            <a:ext cx="4929222" cy="6798927"/>
          </a:xfrm>
        </p:spPr>
      </p:pic>
    </p:spTree>
    <p:extLst>
      <p:ext uri="{BB962C8B-B14F-4D97-AF65-F5344CB8AC3E}">
        <p14:creationId xmlns:p14="http://schemas.microsoft.com/office/powerpoint/2010/main" val="154145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a:t>What</a:t>
            </a:r>
            <a:r>
              <a:rPr lang="cs-CZ" b="1" dirty="0"/>
              <a:t> </a:t>
            </a:r>
            <a:r>
              <a:rPr lang="cs-CZ" b="1" dirty="0" err="1"/>
              <a:t>is</a:t>
            </a:r>
            <a:r>
              <a:rPr lang="cs-CZ" b="1" dirty="0"/>
              <a:t> </a:t>
            </a:r>
            <a:r>
              <a:rPr lang="cs-CZ" b="1" dirty="0" err="1"/>
              <a:t>methodological</a:t>
            </a:r>
            <a:r>
              <a:rPr lang="cs-CZ" b="1" dirty="0"/>
              <a:t> </a:t>
            </a:r>
            <a:r>
              <a:rPr lang="cs-CZ" b="1" dirty="0" err="1"/>
              <a:t>nationalism</a:t>
            </a:r>
            <a:r>
              <a:rPr lang="cs-CZ" b="1" dirty="0"/>
              <a:t> and </a:t>
            </a:r>
            <a:r>
              <a:rPr lang="cs-CZ" b="1" dirty="0" err="1"/>
              <a:t>how</a:t>
            </a:r>
            <a:r>
              <a:rPr lang="cs-CZ" b="1" dirty="0"/>
              <a:t> </a:t>
            </a:r>
            <a:r>
              <a:rPr lang="cs-CZ" b="1" dirty="0" err="1"/>
              <a:t>does</a:t>
            </a:r>
            <a:r>
              <a:rPr lang="cs-CZ" b="1" dirty="0"/>
              <a:t> </a:t>
            </a:r>
            <a:r>
              <a:rPr lang="cs-CZ" b="1" dirty="0" err="1"/>
              <a:t>it</a:t>
            </a:r>
            <a:r>
              <a:rPr lang="cs-CZ" b="1" dirty="0"/>
              <a:t> influence </a:t>
            </a:r>
            <a:r>
              <a:rPr lang="cs-CZ" b="1" dirty="0" err="1"/>
              <a:t>research</a:t>
            </a:r>
            <a:r>
              <a:rPr lang="cs-CZ" b="1" dirty="0"/>
              <a:t>? </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62091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Methodological</a:t>
            </a:r>
            <a:r>
              <a:rPr lang="cs-CZ" b="1" dirty="0" smtClean="0"/>
              <a:t> </a:t>
            </a:r>
            <a:r>
              <a:rPr lang="cs-CZ" b="1" dirty="0" err="1" smtClean="0"/>
              <a:t>nationalism</a:t>
            </a:r>
            <a:endParaRPr lang="cs-CZ" b="1" dirty="0"/>
          </a:p>
        </p:txBody>
      </p:sp>
      <p:sp>
        <p:nvSpPr>
          <p:cNvPr id="3" name="Zástupný symbol pro obsah 2"/>
          <p:cNvSpPr>
            <a:spLocks noGrp="1"/>
          </p:cNvSpPr>
          <p:nvPr>
            <p:ph idx="1"/>
          </p:nvPr>
        </p:nvSpPr>
        <p:spPr/>
        <p:txBody>
          <a:bodyPr/>
          <a:lstStyle/>
          <a:p>
            <a:r>
              <a:rPr lang="cs-CZ" dirty="0" err="1" smtClean="0"/>
              <a:t>Naturalization</a:t>
            </a:r>
            <a:r>
              <a:rPr lang="cs-CZ" dirty="0" smtClean="0"/>
              <a:t> </a:t>
            </a:r>
            <a:r>
              <a:rPr lang="cs-CZ" dirty="0" err="1" smtClean="0"/>
              <a:t>of</a:t>
            </a:r>
            <a:r>
              <a:rPr lang="cs-CZ" dirty="0" smtClean="0"/>
              <a:t> </a:t>
            </a:r>
            <a:r>
              <a:rPr lang="cs-CZ" dirty="0" err="1" smtClean="0"/>
              <a:t>ethnicity</a:t>
            </a:r>
            <a:r>
              <a:rPr lang="cs-CZ" dirty="0" smtClean="0"/>
              <a:t>/</a:t>
            </a:r>
            <a:r>
              <a:rPr lang="cs-CZ" dirty="0" err="1" smtClean="0"/>
              <a:t>nationality</a:t>
            </a:r>
            <a:r>
              <a:rPr lang="cs-CZ" dirty="0" smtClean="0"/>
              <a:t> - </a:t>
            </a:r>
            <a:r>
              <a:rPr lang="cs-CZ" dirty="0" err="1" smtClean="0"/>
              <a:t>culture</a:t>
            </a:r>
            <a:endParaRPr lang="cs-CZ" dirty="0" smtClean="0"/>
          </a:p>
          <a:p>
            <a:r>
              <a:rPr lang="cs-CZ" dirty="0" err="1" smtClean="0"/>
              <a:t>Container</a:t>
            </a:r>
            <a:r>
              <a:rPr lang="cs-CZ" dirty="0" smtClean="0"/>
              <a:t> </a:t>
            </a:r>
            <a:r>
              <a:rPr lang="cs-CZ" dirty="0" err="1" smtClean="0"/>
              <a:t>view</a:t>
            </a:r>
            <a:r>
              <a:rPr lang="cs-CZ" dirty="0" smtClean="0"/>
              <a:t> on society</a:t>
            </a:r>
          </a:p>
          <a:p>
            <a:r>
              <a:rPr lang="cs-CZ" dirty="0" err="1" smtClean="0"/>
              <a:t>Overemphasis</a:t>
            </a:r>
            <a:r>
              <a:rPr lang="cs-CZ" dirty="0" smtClean="0"/>
              <a:t> on </a:t>
            </a:r>
            <a:r>
              <a:rPr lang="cs-CZ" dirty="0" err="1" smtClean="0"/>
              <a:t>ethnic</a:t>
            </a:r>
            <a:r>
              <a:rPr lang="cs-CZ" dirty="0" smtClean="0"/>
              <a:t>/</a:t>
            </a:r>
            <a:r>
              <a:rPr lang="cs-CZ" dirty="0" err="1" smtClean="0"/>
              <a:t>national</a:t>
            </a:r>
            <a:r>
              <a:rPr lang="cs-CZ" dirty="0" smtClean="0"/>
              <a:t> background</a:t>
            </a:r>
          </a:p>
          <a:p>
            <a:r>
              <a:rPr lang="cs-CZ" dirty="0" err="1" smtClean="0"/>
              <a:t>Ethnic</a:t>
            </a:r>
            <a:r>
              <a:rPr lang="cs-CZ" dirty="0" smtClean="0"/>
              <a:t> </a:t>
            </a:r>
            <a:r>
              <a:rPr lang="cs-CZ" dirty="0" err="1" smtClean="0"/>
              <a:t>lens</a:t>
            </a:r>
            <a:r>
              <a:rPr lang="cs-CZ" dirty="0" smtClean="0"/>
              <a:t> (</a:t>
            </a:r>
            <a:r>
              <a:rPr lang="cs-CZ" dirty="0" err="1" smtClean="0"/>
              <a:t>Glick</a:t>
            </a:r>
            <a:r>
              <a:rPr lang="cs-CZ" dirty="0" smtClean="0"/>
              <a:t> Schiller, </a:t>
            </a:r>
            <a:r>
              <a:rPr lang="cs-CZ" dirty="0" err="1" smtClean="0"/>
              <a:t>Caglar</a:t>
            </a:r>
            <a:r>
              <a:rPr lang="cs-CZ" dirty="0" smtClean="0"/>
              <a:t>)</a:t>
            </a:r>
          </a:p>
          <a:p>
            <a:r>
              <a:rPr lang="cs-CZ" dirty="0" err="1" smtClean="0"/>
              <a:t>Groupism</a:t>
            </a:r>
            <a:r>
              <a:rPr lang="cs-CZ" dirty="0" smtClean="0"/>
              <a:t> (</a:t>
            </a:r>
            <a:r>
              <a:rPr lang="cs-CZ" dirty="0" err="1" smtClean="0"/>
              <a:t>Brubaker</a:t>
            </a:r>
            <a:r>
              <a:rPr lang="cs-CZ" dirty="0" smtClean="0"/>
              <a:t>)</a:t>
            </a:r>
          </a:p>
          <a:p>
            <a:pPr lvl="1">
              <a:buNone/>
            </a:pPr>
            <a:endParaRPr lang="cs-CZ" dirty="0"/>
          </a:p>
        </p:txBody>
      </p:sp>
    </p:spTree>
    <p:extLst>
      <p:ext uri="{BB962C8B-B14F-4D97-AF65-F5344CB8AC3E}">
        <p14:creationId xmlns:p14="http://schemas.microsoft.com/office/powerpoint/2010/main" val="4199956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0" y="5500704"/>
            <a:ext cx="9144000" cy="1323439"/>
          </a:xfrm>
          <a:prstGeom prst="rect">
            <a:avLst/>
          </a:prstGeom>
        </p:spPr>
        <p:txBody>
          <a:bodyPr wrap="square">
            <a:spAutoFit/>
          </a:bodyPr>
          <a:lstStyle/>
          <a:p>
            <a:r>
              <a:rPr lang="en-US" sz="1600" b="1" dirty="0"/>
              <a:t>When people meet me, they want to know what culture I come from or where my family is from. They want to put me in a box or assign me a label. So the question of ‘what are you’ has always made me feel defensive of who I am and how I’m presented in the world. — Shirley Acuna, 22, Peruvian-American</a:t>
            </a:r>
            <a:endParaRPr lang="cs-CZ" sz="1600" b="1"/>
          </a:p>
          <a:p>
            <a:endParaRPr lang="cs-CZ" sz="1600" b="1" dirty="0"/>
          </a:p>
          <a:p>
            <a:r>
              <a:rPr lang="cs-CZ" sz="1600" dirty="0"/>
              <a:t>http://www.nytimes.com/interactive/2014/09/21/opinion/sunday/exposures-children-immigrant.html?_r=0</a:t>
            </a:r>
          </a:p>
        </p:txBody>
      </p:sp>
      <p:pic>
        <p:nvPicPr>
          <p:cNvPr id="1026" name="Picture 2" descr="http://graphics8.nytimes.com/images/2014/09/21/opinion/sunday/exposures-immigrants-slide-M0I9/exposures-immigrants-slide-M0I9-master675-v2.jpg"/>
          <p:cNvPicPr>
            <a:picLocks noChangeAspect="1" noChangeArrowheads="1"/>
          </p:cNvPicPr>
          <p:nvPr/>
        </p:nvPicPr>
        <p:blipFill>
          <a:blip r:embed="rId3"/>
          <a:srcRect/>
          <a:stretch>
            <a:fillRect/>
          </a:stretch>
        </p:blipFill>
        <p:spPr bwMode="auto">
          <a:xfrm>
            <a:off x="2809852" y="0"/>
            <a:ext cx="6858048" cy="5506758"/>
          </a:xfrm>
          <a:prstGeom prst="rect">
            <a:avLst/>
          </a:prstGeom>
          <a:noFill/>
        </p:spPr>
      </p:pic>
    </p:spTree>
    <p:extLst>
      <p:ext uri="{BB962C8B-B14F-4D97-AF65-F5344CB8AC3E}">
        <p14:creationId xmlns:p14="http://schemas.microsoft.com/office/powerpoint/2010/main" val="1370989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smtClean="0"/>
              <a:t>The critique of methodological nationalism</a:t>
            </a:r>
            <a:endParaRPr lang="en-US" b="1" dirty="0"/>
          </a:p>
        </p:txBody>
      </p:sp>
      <p:sp>
        <p:nvSpPr>
          <p:cNvPr id="3" name="Zástupný symbol pro obsah 2"/>
          <p:cNvSpPr>
            <a:spLocks noGrp="1"/>
          </p:cNvSpPr>
          <p:nvPr>
            <p:ph idx="1"/>
          </p:nvPr>
        </p:nvSpPr>
        <p:spPr/>
        <p:txBody>
          <a:bodyPr>
            <a:normAutofit lnSpcReduction="10000"/>
          </a:bodyPr>
          <a:lstStyle/>
          <a:p>
            <a:r>
              <a:rPr lang="cs-CZ" dirty="0" err="1" smtClean="0"/>
              <a:t>Methodological</a:t>
            </a:r>
            <a:r>
              <a:rPr lang="cs-CZ" dirty="0" smtClean="0"/>
              <a:t> </a:t>
            </a:r>
            <a:r>
              <a:rPr lang="cs-CZ" dirty="0" err="1" smtClean="0"/>
              <a:t>nationalism</a:t>
            </a:r>
            <a:r>
              <a:rPr lang="cs-CZ" dirty="0" smtClean="0"/>
              <a:t> – </a:t>
            </a:r>
            <a:r>
              <a:rPr lang="cs-CZ" dirty="0" err="1" smtClean="0"/>
              <a:t>the</a:t>
            </a:r>
            <a:r>
              <a:rPr lang="cs-CZ" dirty="0" smtClean="0"/>
              <a:t> </a:t>
            </a:r>
            <a:r>
              <a:rPr lang="cs-CZ" dirty="0" err="1" smtClean="0"/>
              <a:t>tendency</a:t>
            </a:r>
            <a:r>
              <a:rPr lang="cs-CZ" dirty="0" smtClean="0"/>
              <a:t> to </a:t>
            </a:r>
            <a:r>
              <a:rPr lang="cs-CZ" dirty="0" err="1" smtClean="0"/>
              <a:t>accept</a:t>
            </a:r>
            <a:r>
              <a:rPr lang="cs-CZ" dirty="0" smtClean="0"/>
              <a:t> </a:t>
            </a:r>
            <a:r>
              <a:rPr lang="cs-CZ" dirty="0" err="1" smtClean="0"/>
              <a:t>nation</a:t>
            </a:r>
            <a:r>
              <a:rPr lang="cs-CZ" dirty="0" smtClean="0"/>
              <a:t> </a:t>
            </a:r>
            <a:r>
              <a:rPr lang="cs-CZ" dirty="0" err="1" smtClean="0"/>
              <a:t>state</a:t>
            </a:r>
            <a:r>
              <a:rPr lang="cs-CZ" dirty="0" smtClean="0"/>
              <a:t> as a </a:t>
            </a:r>
            <a:r>
              <a:rPr lang="cs-CZ" dirty="0" err="1" smtClean="0"/>
              <a:t>given</a:t>
            </a:r>
            <a:r>
              <a:rPr lang="cs-CZ" dirty="0" smtClean="0"/>
              <a:t> unit </a:t>
            </a:r>
            <a:r>
              <a:rPr lang="cs-CZ" dirty="0" err="1" smtClean="0"/>
              <a:t>of</a:t>
            </a:r>
            <a:r>
              <a:rPr lang="cs-CZ" dirty="0" smtClean="0"/>
              <a:t> </a:t>
            </a:r>
            <a:r>
              <a:rPr lang="cs-CZ" dirty="0" err="1" smtClean="0"/>
              <a:t>social</a:t>
            </a:r>
            <a:r>
              <a:rPr lang="cs-CZ" dirty="0" smtClean="0"/>
              <a:t> </a:t>
            </a:r>
            <a:r>
              <a:rPr lang="cs-CZ" dirty="0" err="1" smtClean="0"/>
              <a:t>analysis</a:t>
            </a:r>
            <a:r>
              <a:rPr lang="cs-CZ" dirty="0" smtClean="0"/>
              <a:t>, society = </a:t>
            </a:r>
            <a:r>
              <a:rPr lang="cs-CZ" dirty="0" err="1" smtClean="0"/>
              <a:t>nation</a:t>
            </a:r>
            <a:r>
              <a:rPr lang="cs-CZ" dirty="0" smtClean="0"/>
              <a:t> </a:t>
            </a:r>
            <a:r>
              <a:rPr lang="cs-CZ" dirty="0" err="1" smtClean="0"/>
              <a:t>state</a:t>
            </a:r>
            <a:endParaRPr lang="cs-CZ" dirty="0" smtClean="0"/>
          </a:p>
          <a:p>
            <a:r>
              <a:rPr lang="cs-CZ" dirty="0" err="1" smtClean="0"/>
              <a:t>Critique</a:t>
            </a:r>
            <a:r>
              <a:rPr lang="cs-CZ" dirty="0" smtClean="0"/>
              <a:t> </a:t>
            </a:r>
            <a:r>
              <a:rPr lang="cs-CZ" dirty="0" err="1" smtClean="0"/>
              <a:t>of</a:t>
            </a:r>
            <a:r>
              <a:rPr lang="cs-CZ" dirty="0" smtClean="0"/>
              <a:t> </a:t>
            </a:r>
            <a:r>
              <a:rPr lang="cs-CZ" dirty="0" err="1" smtClean="0"/>
              <a:t>bounded</a:t>
            </a:r>
            <a:r>
              <a:rPr lang="cs-CZ" dirty="0" smtClean="0"/>
              <a:t> </a:t>
            </a:r>
            <a:r>
              <a:rPr lang="cs-CZ" dirty="0" err="1" smtClean="0"/>
              <a:t>concepts</a:t>
            </a:r>
            <a:r>
              <a:rPr lang="cs-CZ" dirty="0" smtClean="0"/>
              <a:t> </a:t>
            </a:r>
            <a:r>
              <a:rPr lang="cs-CZ" dirty="0" err="1" smtClean="0"/>
              <a:t>of</a:t>
            </a:r>
            <a:r>
              <a:rPr lang="cs-CZ" dirty="0" smtClean="0"/>
              <a:t> </a:t>
            </a:r>
            <a:r>
              <a:rPr lang="cs-CZ" dirty="0" err="1" smtClean="0"/>
              <a:t>ethnicity</a:t>
            </a:r>
            <a:r>
              <a:rPr lang="cs-CZ" dirty="0" smtClean="0"/>
              <a:t>, </a:t>
            </a:r>
            <a:r>
              <a:rPr lang="cs-CZ" dirty="0" err="1" smtClean="0"/>
              <a:t>race</a:t>
            </a:r>
            <a:r>
              <a:rPr lang="cs-CZ" dirty="0" smtClean="0"/>
              <a:t>, </a:t>
            </a:r>
            <a:r>
              <a:rPr lang="cs-CZ" dirty="0" err="1" smtClean="0"/>
              <a:t>culture</a:t>
            </a:r>
            <a:r>
              <a:rPr lang="cs-CZ" dirty="0" smtClean="0"/>
              <a:t> – </a:t>
            </a:r>
            <a:r>
              <a:rPr lang="cs-CZ" dirty="0" err="1" smtClean="0"/>
              <a:t>social</a:t>
            </a:r>
            <a:r>
              <a:rPr lang="cs-CZ" dirty="0" smtClean="0"/>
              <a:t> </a:t>
            </a:r>
            <a:r>
              <a:rPr lang="cs-CZ" dirty="0" err="1" smtClean="0"/>
              <a:t>constructs</a:t>
            </a:r>
            <a:r>
              <a:rPr lang="cs-CZ" dirty="0" smtClean="0"/>
              <a:t> </a:t>
            </a:r>
            <a:r>
              <a:rPr lang="cs-CZ" dirty="0" err="1" smtClean="0"/>
              <a:t>that</a:t>
            </a:r>
            <a:r>
              <a:rPr lang="cs-CZ" dirty="0" smtClean="0"/>
              <a:t> </a:t>
            </a:r>
            <a:r>
              <a:rPr lang="cs-CZ" dirty="0" err="1" smtClean="0"/>
              <a:t>reflect</a:t>
            </a:r>
            <a:r>
              <a:rPr lang="cs-CZ" dirty="0" smtClean="0"/>
              <a:t> </a:t>
            </a:r>
            <a:r>
              <a:rPr lang="cs-CZ" dirty="0" err="1" smtClean="0"/>
              <a:t>power</a:t>
            </a:r>
            <a:r>
              <a:rPr lang="cs-CZ" dirty="0" smtClean="0"/>
              <a:t> relations</a:t>
            </a:r>
          </a:p>
          <a:p>
            <a:r>
              <a:rPr lang="cs-CZ" dirty="0" smtClean="0"/>
              <a:t>BOTH/AND </a:t>
            </a:r>
            <a:r>
              <a:rPr lang="cs-CZ" dirty="0" err="1" smtClean="0"/>
              <a:t>instead</a:t>
            </a:r>
            <a:r>
              <a:rPr lang="cs-CZ" dirty="0" smtClean="0"/>
              <a:t> </a:t>
            </a:r>
            <a:r>
              <a:rPr lang="cs-CZ" dirty="0" err="1" smtClean="0"/>
              <a:t>of</a:t>
            </a:r>
            <a:r>
              <a:rPr lang="cs-CZ" dirty="0" smtClean="0"/>
              <a:t> EITHER/OR </a:t>
            </a:r>
            <a:r>
              <a:rPr lang="cs-CZ" dirty="0" err="1" smtClean="0"/>
              <a:t>logic</a:t>
            </a:r>
            <a:endParaRPr lang="cs-CZ" dirty="0" smtClean="0"/>
          </a:p>
          <a:p>
            <a:r>
              <a:rPr lang="cs-CZ" dirty="0" smtClean="0"/>
              <a:t>New </a:t>
            </a:r>
            <a:r>
              <a:rPr lang="cs-CZ" dirty="0" err="1" smtClean="0"/>
              <a:t>phenomena</a:t>
            </a:r>
            <a:r>
              <a:rPr lang="cs-CZ" dirty="0" smtClean="0"/>
              <a:t> </a:t>
            </a:r>
            <a:r>
              <a:rPr lang="cs-CZ" dirty="0" err="1" smtClean="0"/>
              <a:t>requires</a:t>
            </a:r>
            <a:r>
              <a:rPr lang="cs-CZ" dirty="0" smtClean="0"/>
              <a:t> </a:t>
            </a:r>
            <a:r>
              <a:rPr lang="cs-CZ" dirty="0" err="1" smtClean="0"/>
              <a:t>new</a:t>
            </a:r>
            <a:r>
              <a:rPr lang="cs-CZ" dirty="0" smtClean="0"/>
              <a:t> </a:t>
            </a:r>
            <a:r>
              <a:rPr lang="cs-CZ" dirty="0" err="1" smtClean="0"/>
              <a:t>conceptual</a:t>
            </a:r>
            <a:r>
              <a:rPr lang="cs-CZ" dirty="0" smtClean="0"/>
              <a:t> </a:t>
            </a:r>
            <a:r>
              <a:rPr lang="cs-CZ" dirty="0" err="1" smtClean="0"/>
              <a:t>tools</a:t>
            </a:r>
            <a:r>
              <a:rPr lang="cs-CZ" dirty="0" smtClean="0"/>
              <a:t>: </a:t>
            </a:r>
            <a:r>
              <a:rPr lang="cs-CZ" dirty="0" err="1" smtClean="0"/>
              <a:t>transmigrant</a:t>
            </a:r>
            <a:r>
              <a:rPr lang="cs-CZ" dirty="0" smtClean="0"/>
              <a:t>, </a:t>
            </a:r>
            <a:r>
              <a:rPr lang="cs-CZ" dirty="0" err="1" smtClean="0"/>
              <a:t>transnational</a:t>
            </a:r>
            <a:r>
              <a:rPr lang="cs-CZ" dirty="0" smtClean="0"/>
              <a:t> </a:t>
            </a:r>
            <a:r>
              <a:rPr lang="cs-CZ" dirty="0" err="1" smtClean="0"/>
              <a:t>migration</a:t>
            </a:r>
            <a:r>
              <a:rPr lang="cs-CZ" dirty="0" smtClean="0"/>
              <a:t>, </a:t>
            </a:r>
            <a:r>
              <a:rPr lang="cs-CZ" dirty="0" err="1" smtClean="0"/>
              <a:t>deterritorialized</a:t>
            </a:r>
            <a:r>
              <a:rPr lang="cs-CZ" dirty="0" smtClean="0"/>
              <a:t> </a:t>
            </a:r>
            <a:r>
              <a:rPr lang="cs-CZ" dirty="0" err="1" smtClean="0"/>
              <a:t>nation</a:t>
            </a:r>
            <a:r>
              <a:rPr lang="cs-CZ" dirty="0" smtClean="0"/>
              <a:t> </a:t>
            </a:r>
            <a:r>
              <a:rPr lang="cs-CZ" dirty="0" err="1" smtClean="0"/>
              <a:t>state</a:t>
            </a:r>
            <a:r>
              <a:rPr lang="cs-CZ" dirty="0" smtClean="0"/>
              <a:t>, </a:t>
            </a:r>
            <a:r>
              <a:rPr lang="cs-CZ" dirty="0" err="1" smtClean="0"/>
              <a:t>transnational</a:t>
            </a:r>
            <a:r>
              <a:rPr lang="cs-CZ" dirty="0" smtClean="0"/>
              <a:t> </a:t>
            </a:r>
            <a:r>
              <a:rPr lang="cs-CZ" dirty="0" err="1" smtClean="0"/>
              <a:t>social</a:t>
            </a:r>
            <a:r>
              <a:rPr lang="cs-CZ" dirty="0" smtClean="0"/>
              <a:t> </a:t>
            </a:r>
            <a:r>
              <a:rPr lang="cs-CZ" dirty="0" err="1" smtClean="0"/>
              <a:t>field</a:t>
            </a:r>
            <a:endParaRPr lang="cs-CZ" dirty="0" smtClean="0"/>
          </a:p>
          <a:p>
            <a:r>
              <a:rPr lang="cs-CZ" dirty="0" err="1" smtClean="0"/>
              <a:t>Wimmer</a:t>
            </a:r>
            <a:r>
              <a:rPr lang="cs-CZ" dirty="0" smtClean="0"/>
              <a:t>, </a:t>
            </a:r>
            <a:r>
              <a:rPr lang="cs-CZ" dirty="0" err="1" smtClean="0"/>
              <a:t>Glick</a:t>
            </a:r>
            <a:r>
              <a:rPr lang="cs-CZ" dirty="0" smtClean="0"/>
              <a:t> Schiller. 2002. </a:t>
            </a:r>
            <a:r>
              <a:rPr lang="cs-CZ" i="1" dirty="0" err="1" smtClean="0"/>
              <a:t>Methodological</a:t>
            </a:r>
            <a:r>
              <a:rPr lang="cs-CZ" i="1" dirty="0" smtClean="0"/>
              <a:t> </a:t>
            </a:r>
            <a:r>
              <a:rPr lang="cs-CZ" i="1" dirty="0" err="1" smtClean="0"/>
              <a:t>nationalism</a:t>
            </a:r>
            <a:r>
              <a:rPr lang="cs-CZ" i="1" dirty="0" smtClean="0"/>
              <a:t> </a:t>
            </a:r>
            <a:r>
              <a:rPr lang="cs-CZ" i="1" dirty="0" err="1" smtClean="0"/>
              <a:t>and</a:t>
            </a:r>
            <a:r>
              <a:rPr lang="cs-CZ" i="1" dirty="0" smtClean="0"/>
              <a:t> </a:t>
            </a:r>
            <a:r>
              <a:rPr lang="cs-CZ" i="1" dirty="0" err="1" smtClean="0"/>
              <a:t>beyond</a:t>
            </a:r>
            <a:r>
              <a:rPr lang="cs-CZ" i="1" dirty="0" smtClean="0"/>
              <a:t>: </a:t>
            </a:r>
            <a:r>
              <a:rPr lang="cs-CZ" i="1" dirty="0" err="1" smtClean="0"/>
              <a:t>nation</a:t>
            </a:r>
            <a:r>
              <a:rPr lang="cs-CZ" i="1" dirty="0" smtClean="0"/>
              <a:t> </a:t>
            </a:r>
            <a:r>
              <a:rPr lang="cs-CZ" i="1" dirty="0" err="1" smtClean="0"/>
              <a:t>state</a:t>
            </a:r>
            <a:r>
              <a:rPr lang="cs-CZ" i="1" dirty="0" smtClean="0"/>
              <a:t> </a:t>
            </a:r>
            <a:r>
              <a:rPr lang="cs-CZ" i="1" dirty="0" err="1" smtClean="0"/>
              <a:t>building</a:t>
            </a:r>
            <a:r>
              <a:rPr lang="cs-CZ" i="1" dirty="0" smtClean="0"/>
              <a:t>, </a:t>
            </a:r>
            <a:r>
              <a:rPr lang="cs-CZ" i="1" dirty="0" err="1" smtClean="0"/>
              <a:t>migration</a:t>
            </a:r>
            <a:r>
              <a:rPr lang="cs-CZ" i="1" dirty="0" smtClean="0"/>
              <a:t> </a:t>
            </a:r>
            <a:r>
              <a:rPr lang="cs-CZ" i="1" dirty="0" err="1" smtClean="0"/>
              <a:t>and</a:t>
            </a:r>
            <a:r>
              <a:rPr lang="cs-CZ" i="1" dirty="0" smtClean="0"/>
              <a:t> </a:t>
            </a:r>
            <a:r>
              <a:rPr lang="cs-CZ" i="1" dirty="0" err="1" smtClean="0"/>
              <a:t>the</a:t>
            </a:r>
            <a:r>
              <a:rPr lang="cs-CZ" i="1" dirty="0" smtClean="0"/>
              <a:t> </a:t>
            </a:r>
            <a:r>
              <a:rPr lang="cs-CZ" i="1" dirty="0" err="1" smtClean="0"/>
              <a:t>social</a:t>
            </a:r>
            <a:r>
              <a:rPr lang="cs-CZ" i="1" dirty="0" smtClean="0"/>
              <a:t> </a:t>
            </a:r>
            <a:r>
              <a:rPr lang="cs-CZ" i="1" dirty="0" err="1" smtClean="0"/>
              <a:t>sciences</a:t>
            </a:r>
            <a:r>
              <a:rPr lang="cs-CZ" dirty="0" smtClean="0"/>
              <a:t>.</a:t>
            </a:r>
            <a:endParaRPr lang="en-US" dirty="0" smtClean="0"/>
          </a:p>
          <a:p>
            <a:endParaRPr lang="cs-CZ" dirty="0"/>
          </a:p>
        </p:txBody>
      </p:sp>
    </p:spTree>
    <p:extLst>
      <p:ext uri="{BB962C8B-B14F-4D97-AF65-F5344CB8AC3E}">
        <p14:creationId xmlns:p14="http://schemas.microsoft.com/office/powerpoint/2010/main" val="974747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A </a:t>
            </a:r>
            <a:r>
              <a:rPr lang="cs-CZ" b="1" dirty="0" err="1" smtClean="0"/>
              <a:t>new</a:t>
            </a:r>
            <a:r>
              <a:rPr lang="cs-CZ" b="1" dirty="0" smtClean="0"/>
              <a:t> </a:t>
            </a:r>
            <a:r>
              <a:rPr lang="cs-CZ" b="1" dirty="0" err="1" smtClean="0"/>
              <a:t>phenomena</a:t>
            </a:r>
            <a:r>
              <a:rPr lang="cs-CZ" b="1" dirty="0" smtClean="0"/>
              <a:t> </a:t>
            </a:r>
            <a:r>
              <a:rPr lang="cs-CZ" b="1" dirty="0" err="1" smtClean="0"/>
              <a:t>or</a:t>
            </a:r>
            <a:r>
              <a:rPr lang="cs-CZ" b="1" dirty="0" smtClean="0"/>
              <a:t> a </a:t>
            </a:r>
            <a:r>
              <a:rPr lang="cs-CZ" b="1" dirty="0" err="1" smtClean="0"/>
              <a:t>new</a:t>
            </a:r>
            <a:r>
              <a:rPr lang="cs-CZ" b="1" dirty="0" smtClean="0"/>
              <a:t> </a:t>
            </a:r>
            <a:r>
              <a:rPr lang="cs-CZ" b="1" dirty="0" err="1" smtClean="0"/>
              <a:t>perspective</a:t>
            </a:r>
            <a:r>
              <a:rPr lang="cs-CZ" b="1" dirty="0" smtClean="0"/>
              <a:t>?</a:t>
            </a:r>
            <a:endParaRPr lang="cs-CZ" dirty="0"/>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2846149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A </a:t>
            </a:r>
            <a:r>
              <a:rPr lang="cs-CZ" b="1" dirty="0" err="1" smtClean="0"/>
              <a:t>new</a:t>
            </a:r>
            <a:r>
              <a:rPr lang="cs-CZ" b="1" dirty="0" smtClean="0"/>
              <a:t> </a:t>
            </a:r>
            <a:r>
              <a:rPr lang="cs-CZ" b="1" dirty="0" err="1" smtClean="0"/>
              <a:t>phenomena</a:t>
            </a:r>
            <a:r>
              <a:rPr lang="cs-CZ" b="1" dirty="0" smtClean="0"/>
              <a:t> </a:t>
            </a:r>
            <a:r>
              <a:rPr lang="cs-CZ" b="1" dirty="0" err="1" smtClean="0"/>
              <a:t>or</a:t>
            </a:r>
            <a:r>
              <a:rPr lang="cs-CZ" b="1" dirty="0" smtClean="0"/>
              <a:t> a </a:t>
            </a:r>
            <a:r>
              <a:rPr lang="cs-CZ" b="1" dirty="0" err="1" smtClean="0"/>
              <a:t>new</a:t>
            </a:r>
            <a:r>
              <a:rPr lang="cs-CZ" b="1" dirty="0" smtClean="0"/>
              <a:t> </a:t>
            </a:r>
            <a:r>
              <a:rPr lang="cs-CZ" b="1" dirty="0" err="1" smtClean="0"/>
              <a:t>perspective</a:t>
            </a:r>
            <a:r>
              <a:rPr lang="cs-CZ" b="1" dirty="0" smtClean="0"/>
              <a:t>?</a:t>
            </a:r>
            <a:endParaRPr lang="cs-CZ" b="1" dirty="0"/>
          </a:p>
        </p:txBody>
      </p:sp>
      <p:sp>
        <p:nvSpPr>
          <p:cNvPr id="3" name="Zástupný symbol pro obsah 2"/>
          <p:cNvSpPr>
            <a:spLocks noGrp="1"/>
          </p:cNvSpPr>
          <p:nvPr>
            <p:ph idx="1"/>
          </p:nvPr>
        </p:nvSpPr>
        <p:spPr>
          <a:xfrm>
            <a:off x="1981200" y="1600200"/>
            <a:ext cx="8258204" cy="4972072"/>
          </a:xfrm>
        </p:spPr>
        <p:txBody>
          <a:bodyPr>
            <a:normAutofit/>
          </a:bodyPr>
          <a:lstStyle/>
          <a:p>
            <a:r>
              <a:rPr lang="cs-CZ" dirty="0" err="1" smtClean="0"/>
              <a:t>Transnationalism</a:t>
            </a:r>
            <a:r>
              <a:rPr lang="cs-CZ" dirty="0" smtClean="0"/>
              <a:t> in </a:t>
            </a:r>
            <a:r>
              <a:rPr lang="cs-CZ" dirty="0" err="1" smtClean="0"/>
              <a:t>History</a:t>
            </a:r>
            <a:r>
              <a:rPr lang="cs-CZ" dirty="0" smtClean="0"/>
              <a:t> </a:t>
            </a:r>
            <a:r>
              <a:rPr lang="cs-CZ" dirty="0" err="1" smtClean="0"/>
              <a:t>studies</a:t>
            </a:r>
            <a:endParaRPr lang="cs-CZ" dirty="0" smtClean="0"/>
          </a:p>
          <a:p>
            <a:r>
              <a:rPr lang="cs-CZ" dirty="0" smtClean="0"/>
              <a:t>David Gerber – </a:t>
            </a:r>
            <a:r>
              <a:rPr lang="cs-CZ" dirty="0" err="1" smtClean="0"/>
              <a:t>transnational</a:t>
            </a:r>
            <a:r>
              <a:rPr lang="cs-CZ" dirty="0" smtClean="0"/>
              <a:t> </a:t>
            </a:r>
            <a:r>
              <a:rPr lang="cs-CZ" dirty="0" err="1" smtClean="0"/>
              <a:t>activity</a:t>
            </a:r>
            <a:r>
              <a:rPr lang="cs-CZ" dirty="0" smtClean="0"/>
              <a:t> </a:t>
            </a:r>
            <a:r>
              <a:rPr lang="cs-CZ" dirty="0" err="1" smtClean="0"/>
              <a:t>of</a:t>
            </a:r>
            <a:r>
              <a:rPr lang="cs-CZ" dirty="0" smtClean="0"/>
              <a:t> </a:t>
            </a:r>
            <a:r>
              <a:rPr lang="cs-CZ" dirty="0" err="1" smtClean="0"/>
              <a:t>personal</a:t>
            </a:r>
            <a:r>
              <a:rPr lang="cs-CZ" dirty="0" smtClean="0"/>
              <a:t> </a:t>
            </a:r>
            <a:r>
              <a:rPr lang="cs-CZ" dirty="0" err="1" smtClean="0"/>
              <a:t>correspondence</a:t>
            </a:r>
            <a:r>
              <a:rPr lang="cs-CZ" dirty="0" smtClean="0"/>
              <a:t> </a:t>
            </a:r>
            <a:r>
              <a:rPr lang="cs-CZ" dirty="0" err="1" smtClean="0"/>
              <a:t>of</a:t>
            </a:r>
            <a:r>
              <a:rPr lang="cs-CZ" dirty="0" smtClean="0"/>
              <a:t> 19th </a:t>
            </a:r>
            <a:r>
              <a:rPr lang="cs-CZ" dirty="0" err="1" smtClean="0"/>
              <a:t>century</a:t>
            </a:r>
            <a:r>
              <a:rPr lang="cs-CZ" dirty="0" smtClean="0"/>
              <a:t> </a:t>
            </a:r>
            <a:r>
              <a:rPr lang="cs-CZ" dirty="0" err="1" smtClean="0"/>
              <a:t>immigrants</a:t>
            </a:r>
            <a:r>
              <a:rPr lang="cs-CZ" dirty="0" smtClean="0"/>
              <a:t> to </a:t>
            </a:r>
            <a:r>
              <a:rPr lang="cs-CZ" dirty="0" err="1" smtClean="0"/>
              <a:t>America</a:t>
            </a:r>
            <a:endParaRPr lang="cs-CZ" dirty="0" smtClean="0"/>
          </a:p>
          <a:p>
            <a:pPr lvl="1"/>
            <a:r>
              <a:rPr lang="cs-CZ" dirty="0" err="1" smtClean="0"/>
              <a:t>Letters</a:t>
            </a:r>
            <a:r>
              <a:rPr lang="cs-CZ" dirty="0" smtClean="0"/>
              <a:t> as </a:t>
            </a:r>
            <a:r>
              <a:rPr lang="cs-CZ" dirty="0" err="1" smtClean="0"/>
              <a:t>sites</a:t>
            </a:r>
            <a:r>
              <a:rPr lang="cs-CZ" dirty="0" smtClean="0"/>
              <a:t> </a:t>
            </a:r>
            <a:r>
              <a:rPr lang="cs-CZ" dirty="0" err="1" smtClean="0"/>
              <a:t>of</a:t>
            </a:r>
            <a:r>
              <a:rPr lang="cs-CZ" dirty="0" smtClean="0"/>
              <a:t> </a:t>
            </a:r>
            <a:r>
              <a:rPr lang="cs-CZ" dirty="0" err="1" smtClean="0"/>
              <a:t>construction</a:t>
            </a:r>
            <a:r>
              <a:rPr lang="cs-CZ" dirty="0" smtClean="0"/>
              <a:t> </a:t>
            </a:r>
            <a:r>
              <a:rPr lang="cs-CZ" dirty="0" err="1" smtClean="0"/>
              <a:t>of</a:t>
            </a:r>
            <a:r>
              <a:rPr lang="cs-CZ" dirty="0" smtClean="0"/>
              <a:t> identity, </a:t>
            </a:r>
            <a:r>
              <a:rPr lang="cs-CZ" dirty="0" err="1" smtClean="0"/>
              <a:t>reflection</a:t>
            </a:r>
            <a:r>
              <a:rPr lang="cs-CZ" dirty="0" smtClean="0"/>
              <a:t> </a:t>
            </a:r>
            <a:r>
              <a:rPr lang="cs-CZ" dirty="0" err="1" smtClean="0"/>
              <a:t>of</a:t>
            </a:r>
            <a:r>
              <a:rPr lang="cs-CZ" dirty="0" smtClean="0"/>
              <a:t> in-</a:t>
            </a:r>
            <a:r>
              <a:rPr lang="cs-CZ" dirty="0" err="1" smtClean="0"/>
              <a:t>betweenes</a:t>
            </a:r>
            <a:endParaRPr lang="cs-CZ" dirty="0" smtClean="0"/>
          </a:p>
          <a:p>
            <a:pPr lvl="1"/>
            <a:r>
              <a:rPr lang="cs-CZ" dirty="0" err="1" smtClean="0"/>
              <a:t>Negotiation</a:t>
            </a:r>
            <a:r>
              <a:rPr lang="cs-CZ" dirty="0" smtClean="0"/>
              <a:t> </a:t>
            </a:r>
            <a:r>
              <a:rPr lang="cs-CZ" dirty="0" err="1" smtClean="0"/>
              <a:t>of</a:t>
            </a:r>
            <a:r>
              <a:rPr lang="cs-CZ" dirty="0" smtClean="0"/>
              <a:t> </a:t>
            </a:r>
            <a:r>
              <a:rPr lang="cs-CZ" dirty="0" err="1" smtClean="0"/>
              <a:t>personal</a:t>
            </a:r>
            <a:r>
              <a:rPr lang="cs-CZ" dirty="0" smtClean="0"/>
              <a:t> </a:t>
            </a:r>
            <a:r>
              <a:rPr lang="cs-CZ" dirty="0" err="1" smtClean="0"/>
              <a:t>relationships</a:t>
            </a:r>
            <a:endParaRPr lang="cs-CZ" dirty="0" smtClean="0"/>
          </a:p>
          <a:p>
            <a:pPr lvl="1"/>
            <a:r>
              <a:rPr lang="cs-CZ" dirty="0" smtClean="0"/>
              <a:t>Exchange </a:t>
            </a:r>
            <a:r>
              <a:rPr lang="cs-CZ" dirty="0" err="1" smtClean="0"/>
              <a:t>of</a:t>
            </a:r>
            <a:r>
              <a:rPr lang="cs-CZ" dirty="0" smtClean="0"/>
              <a:t> </a:t>
            </a:r>
            <a:r>
              <a:rPr lang="cs-CZ" dirty="0" err="1" smtClean="0"/>
              <a:t>social</a:t>
            </a:r>
            <a:r>
              <a:rPr lang="cs-CZ" dirty="0" smtClean="0"/>
              <a:t> </a:t>
            </a:r>
            <a:r>
              <a:rPr lang="cs-CZ" dirty="0" err="1" smtClean="0"/>
              <a:t>intelligence</a:t>
            </a:r>
            <a:endParaRPr lang="cs-CZ" dirty="0" smtClean="0"/>
          </a:p>
          <a:p>
            <a:pPr lvl="1"/>
            <a:endParaRPr lang="cs-CZ" dirty="0"/>
          </a:p>
        </p:txBody>
      </p:sp>
    </p:spTree>
    <p:extLst>
      <p:ext uri="{BB962C8B-B14F-4D97-AF65-F5344CB8AC3E}">
        <p14:creationId xmlns:p14="http://schemas.microsoft.com/office/powerpoint/2010/main" val="1775394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altLang="cs-CZ" b="1" dirty="0" smtClean="0"/>
              <a:t>Brainstorming</a:t>
            </a:r>
          </a:p>
        </p:txBody>
      </p:sp>
      <p:sp>
        <p:nvSpPr>
          <p:cNvPr id="3" name="Zástupný symbol pro obsah 2"/>
          <p:cNvSpPr>
            <a:spLocks noGrp="1"/>
          </p:cNvSpPr>
          <p:nvPr>
            <p:ph idx="1"/>
          </p:nvPr>
        </p:nvSpPr>
        <p:spPr/>
        <p:txBody>
          <a:bodyPr/>
          <a:lstStyle/>
          <a:p>
            <a:r>
              <a:rPr lang="en-US" altLang="cs-CZ" dirty="0" smtClean="0"/>
              <a:t>Creating a mental map on </a:t>
            </a:r>
            <a:r>
              <a:rPr lang="cs-CZ" altLang="cs-CZ" dirty="0" smtClean="0"/>
              <a:t>'</a:t>
            </a:r>
            <a:r>
              <a:rPr lang="en-US" altLang="cs-CZ" b="1" dirty="0" smtClean="0"/>
              <a:t>transnational migration</a:t>
            </a:r>
            <a:r>
              <a:rPr lang="cs-CZ" altLang="cs-CZ" dirty="0" smtClean="0"/>
              <a:t>'</a:t>
            </a:r>
            <a:endParaRPr lang="en-US" altLang="cs-CZ" dirty="0" smtClean="0"/>
          </a:p>
          <a:p>
            <a:pPr lvl="1"/>
            <a:r>
              <a:rPr lang="cs-CZ" altLang="cs-CZ" dirty="0" err="1" smtClean="0"/>
              <a:t>Work</a:t>
            </a:r>
            <a:r>
              <a:rPr lang="cs-CZ" altLang="cs-CZ" dirty="0" smtClean="0"/>
              <a:t> in </a:t>
            </a:r>
            <a:r>
              <a:rPr lang="cs-CZ" altLang="cs-CZ" dirty="0" err="1" smtClean="0"/>
              <a:t>groups</a:t>
            </a:r>
            <a:r>
              <a:rPr lang="cs-CZ" altLang="cs-CZ" dirty="0" smtClean="0"/>
              <a:t> </a:t>
            </a:r>
            <a:r>
              <a:rPr lang="cs-CZ" altLang="cs-CZ" dirty="0" err="1" smtClean="0"/>
              <a:t>for</a:t>
            </a:r>
            <a:r>
              <a:rPr lang="cs-CZ" altLang="cs-CZ" dirty="0" smtClean="0"/>
              <a:t> 10-15 </a:t>
            </a:r>
            <a:r>
              <a:rPr lang="cs-CZ" altLang="cs-CZ" dirty="0" err="1" smtClean="0"/>
              <a:t>minutes</a:t>
            </a:r>
            <a:endParaRPr lang="cs-CZ" altLang="cs-CZ" dirty="0" smtClean="0"/>
          </a:p>
          <a:p>
            <a:pPr lvl="1"/>
            <a:r>
              <a:rPr lang="cs-CZ" altLang="cs-CZ" dirty="0" err="1" smtClean="0"/>
              <a:t>Write</a:t>
            </a:r>
            <a:r>
              <a:rPr lang="cs-CZ" altLang="cs-CZ" dirty="0" smtClean="0"/>
              <a:t> </a:t>
            </a:r>
            <a:r>
              <a:rPr lang="cs-CZ" altLang="cs-CZ" dirty="0" err="1" smtClean="0"/>
              <a:t>anything</a:t>
            </a:r>
            <a:r>
              <a:rPr lang="cs-CZ" altLang="cs-CZ" dirty="0" smtClean="0"/>
              <a:t> </a:t>
            </a:r>
            <a:r>
              <a:rPr lang="cs-CZ" altLang="cs-CZ" dirty="0" err="1" smtClean="0"/>
              <a:t>that</a:t>
            </a:r>
            <a:r>
              <a:rPr lang="cs-CZ" altLang="cs-CZ" dirty="0" smtClean="0"/>
              <a:t> </a:t>
            </a:r>
            <a:r>
              <a:rPr lang="cs-CZ" altLang="cs-CZ" dirty="0" err="1" smtClean="0"/>
              <a:t>comes</a:t>
            </a:r>
            <a:r>
              <a:rPr lang="cs-CZ" altLang="cs-CZ" dirty="0" smtClean="0"/>
              <a:t> to </a:t>
            </a:r>
            <a:r>
              <a:rPr lang="cs-CZ" altLang="cs-CZ" dirty="0" err="1" smtClean="0"/>
              <a:t>your</a:t>
            </a:r>
            <a:r>
              <a:rPr lang="cs-CZ" altLang="cs-CZ" dirty="0" smtClean="0"/>
              <a:t> mind (</a:t>
            </a:r>
            <a:r>
              <a:rPr lang="cs-CZ" altLang="cs-CZ" dirty="0" err="1" smtClean="0"/>
              <a:t>keywords</a:t>
            </a:r>
            <a:r>
              <a:rPr lang="cs-CZ" altLang="cs-CZ" dirty="0" smtClean="0"/>
              <a:t>, </a:t>
            </a:r>
            <a:r>
              <a:rPr lang="cs-CZ" altLang="cs-CZ" dirty="0" err="1" smtClean="0"/>
              <a:t>phrases</a:t>
            </a:r>
            <a:r>
              <a:rPr lang="cs-CZ" altLang="cs-CZ" dirty="0" smtClean="0"/>
              <a:t>)</a:t>
            </a:r>
          </a:p>
          <a:p>
            <a:pPr lvl="1"/>
            <a:r>
              <a:rPr lang="cs-CZ" altLang="cs-CZ" dirty="0" err="1" smtClean="0"/>
              <a:t>Try</a:t>
            </a:r>
            <a:r>
              <a:rPr lang="cs-CZ" altLang="cs-CZ" dirty="0" smtClean="0"/>
              <a:t> to make </a:t>
            </a:r>
            <a:r>
              <a:rPr lang="cs-CZ" altLang="cs-CZ" dirty="0" err="1" smtClean="0"/>
              <a:t>connections</a:t>
            </a:r>
            <a:r>
              <a:rPr lang="cs-CZ" altLang="cs-CZ" dirty="0" smtClean="0"/>
              <a:t> </a:t>
            </a:r>
            <a:r>
              <a:rPr lang="cs-CZ" altLang="cs-CZ" dirty="0" err="1" smtClean="0"/>
              <a:t>between</a:t>
            </a:r>
            <a:r>
              <a:rPr lang="cs-CZ" altLang="cs-CZ" dirty="0" smtClean="0"/>
              <a:t> </a:t>
            </a:r>
            <a:r>
              <a:rPr lang="cs-CZ" altLang="cs-CZ" dirty="0" err="1" smtClean="0"/>
              <a:t>them</a:t>
            </a:r>
            <a:endParaRPr lang="cs-CZ" altLang="cs-CZ" dirty="0" smtClean="0"/>
          </a:p>
          <a:p>
            <a:pPr lvl="1"/>
            <a:r>
              <a:rPr lang="cs-CZ" altLang="cs-CZ" dirty="0" err="1" smtClean="0"/>
              <a:t>You</a:t>
            </a:r>
            <a:r>
              <a:rPr lang="cs-CZ" altLang="cs-CZ" dirty="0" smtClean="0"/>
              <a:t> </a:t>
            </a:r>
            <a:r>
              <a:rPr lang="cs-CZ" altLang="cs-CZ" dirty="0" err="1" smtClean="0"/>
              <a:t>can</a:t>
            </a:r>
            <a:r>
              <a:rPr lang="cs-CZ" altLang="cs-CZ" dirty="0" smtClean="0"/>
              <a:t> </a:t>
            </a:r>
            <a:r>
              <a:rPr lang="cs-CZ" altLang="cs-CZ" dirty="0" err="1" smtClean="0"/>
              <a:t>create</a:t>
            </a:r>
            <a:r>
              <a:rPr lang="cs-CZ" altLang="cs-CZ" dirty="0" smtClean="0"/>
              <a:t> </a:t>
            </a:r>
            <a:r>
              <a:rPr lang="cs-CZ" altLang="cs-CZ" dirty="0" err="1" smtClean="0"/>
              <a:t>clusters</a:t>
            </a:r>
            <a:r>
              <a:rPr lang="cs-CZ" altLang="cs-CZ" dirty="0" smtClean="0"/>
              <a:t> </a:t>
            </a:r>
            <a:r>
              <a:rPr lang="cs-CZ" altLang="cs-CZ" dirty="0" err="1" smtClean="0"/>
              <a:t>of</a:t>
            </a:r>
            <a:r>
              <a:rPr lang="cs-CZ" altLang="cs-CZ" dirty="0" smtClean="0"/>
              <a:t> </a:t>
            </a:r>
            <a:r>
              <a:rPr lang="cs-CZ" altLang="cs-CZ" dirty="0" err="1" smtClean="0"/>
              <a:t>words</a:t>
            </a:r>
            <a:r>
              <a:rPr lang="cs-CZ" altLang="cs-CZ" dirty="0" smtClean="0"/>
              <a:t>/</a:t>
            </a:r>
            <a:r>
              <a:rPr lang="cs-CZ" altLang="cs-CZ" dirty="0" err="1" smtClean="0"/>
              <a:t>ideas</a:t>
            </a:r>
            <a:endParaRPr lang="cs-CZ" altLang="cs-CZ" dirty="0" smtClean="0"/>
          </a:p>
          <a:p>
            <a:pPr lvl="1"/>
            <a:r>
              <a:rPr lang="cs-CZ" altLang="cs-CZ" dirty="0" smtClean="0"/>
              <a:t>Comment on </a:t>
            </a:r>
            <a:r>
              <a:rPr lang="cs-CZ" altLang="cs-CZ" dirty="0" err="1" smtClean="0"/>
              <a:t>the</a:t>
            </a:r>
            <a:r>
              <a:rPr lang="cs-CZ" altLang="cs-CZ" dirty="0" smtClean="0"/>
              <a:t> </a:t>
            </a:r>
            <a:r>
              <a:rPr lang="cs-CZ" altLang="cs-CZ" dirty="0" err="1" smtClean="0"/>
              <a:t>connections</a:t>
            </a:r>
            <a:endParaRPr lang="cs-CZ" altLang="cs-CZ" dirty="0" smtClean="0"/>
          </a:p>
          <a:p>
            <a:endParaRPr lang="cs-CZ" altLang="cs-CZ" dirty="0" smtClean="0"/>
          </a:p>
        </p:txBody>
      </p:sp>
    </p:spTree>
    <p:extLst>
      <p:ext uri="{BB962C8B-B14F-4D97-AF65-F5344CB8AC3E}">
        <p14:creationId xmlns:p14="http://schemas.microsoft.com/office/powerpoint/2010/main" val="1937454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81158" y="5500702"/>
            <a:ext cx="8229600" cy="1143000"/>
          </a:xfrm>
        </p:spPr>
        <p:txBody>
          <a:bodyPr>
            <a:normAutofit/>
          </a:bodyPr>
          <a:lstStyle/>
          <a:p>
            <a:r>
              <a:rPr lang="en-US" sz="2000" dirty="0"/>
              <a:t>„Let us do our American and Czech duty.“ </a:t>
            </a:r>
            <a:br>
              <a:rPr lang="en-US" sz="2000" dirty="0"/>
            </a:br>
            <a:r>
              <a:rPr lang="en-US" sz="2000" dirty="0"/>
              <a:t>„Fight for our independence.“</a:t>
            </a:r>
            <a:br>
              <a:rPr lang="en-US" sz="2000" dirty="0"/>
            </a:br>
            <a:r>
              <a:rPr lang="en-US" sz="2000" dirty="0"/>
              <a:t>(Branch of Czech National Society in </a:t>
            </a:r>
            <a:r>
              <a:rPr lang="en-US" sz="2000" dirty="0" err="1"/>
              <a:t>Halletsville</a:t>
            </a:r>
            <a:r>
              <a:rPr lang="en-US" sz="2000" dirty="0"/>
              <a:t>, Texas, around 1917)</a:t>
            </a:r>
          </a:p>
        </p:txBody>
      </p:sp>
      <p:pic>
        <p:nvPicPr>
          <p:cNvPr id="2050" name="Picture 2"/>
          <p:cNvPicPr>
            <a:picLocks noChangeAspect="1" noChangeArrowheads="1"/>
          </p:cNvPicPr>
          <p:nvPr/>
        </p:nvPicPr>
        <p:blipFill>
          <a:blip r:embed="rId3"/>
          <a:srcRect/>
          <a:stretch>
            <a:fillRect/>
          </a:stretch>
        </p:blipFill>
        <p:spPr bwMode="auto">
          <a:xfrm>
            <a:off x="1516852" y="0"/>
            <a:ext cx="9151149" cy="5357850"/>
          </a:xfrm>
          <a:prstGeom prst="rect">
            <a:avLst/>
          </a:prstGeom>
          <a:noFill/>
          <a:ln w="9525">
            <a:noFill/>
            <a:miter lim="800000"/>
            <a:headEnd/>
            <a:tailEnd/>
          </a:ln>
          <a:effectLst/>
        </p:spPr>
      </p:pic>
    </p:spTree>
    <p:extLst>
      <p:ext uri="{BB962C8B-B14F-4D97-AF65-F5344CB8AC3E}">
        <p14:creationId xmlns:p14="http://schemas.microsoft.com/office/powerpoint/2010/main" val="36925618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A </a:t>
            </a:r>
            <a:r>
              <a:rPr lang="cs-CZ" b="1" dirty="0" err="1" smtClean="0"/>
              <a:t>transnational</a:t>
            </a:r>
            <a:r>
              <a:rPr lang="cs-CZ" b="1" dirty="0" smtClean="0"/>
              <a:t> </a:t>
            </a:r>
            <a:r>
              <a:rPr lang="cs-CZ" b="1" dirty="0" err="1" smtClean="0"/>
              <a:t>turn</a:t>
            </a:r>
            <a:r>
              <a:rPr lang="cs-CZ" b="1" dirty="0" smtClean="0"/>
              <a:t> in </a:t>
            </a:r>
            <a:r>
              <a:rPr lang="cs-CZ" b="1" dirty="0" err="1" smtClean="0"/>
              <a:t>migration</a:t>
            </a:r>
            <a:r>
              <a:rPr lang="cs-CZ" b="1" dirty="0" smtClean="0"/>
              <a:t> </a:t>
            </a:r>
            <a:r>
              <a:rPr lang="cs-CZ" b="1" dirty="0" err="1" smtClean="0"/>
              <a:t>studies</a:t>
            </a:r>
            <a:endParaRPr lang="cs-CZ" b="1" dirty="0"/>
          </a:p>
        </p:txBody>
      </p:sp>
      <p:sp>
        <p:nvSpPr>
          <p:cNvPr id="3" name="Zástupný symbol pro obsah 2"/>
          <p:cNvSpPr>
            <a:spLocks noGrp="1"/>
          </p:cNvSpPr>
          <p:nvPr>
            <p:ph idx="1"/>
          </p:nvPr>
        </p:nvSpPr>
        <p:spPr/>
        <p:txBody>
          <a:bodyPr>
            <a:normAutofit/>
          </a:bodyPr>
          <a:lstStyle/>
          <a:p>
            <a:r>
              <a:rPr lang="cs-CZ" dirty="0" err="1" smtClean="0"/>
              <a:t>Critical</a:t>
            </a:r>
            <a:r>
              <a:rPr lang="cs-CZ" dirty="0" smtClean="0"/>
              <a:t> </a:t>
            </a:r>
            <a:r>
              <a:rPr lang="cs-CZ" dirty="0" err="1" smtClean="0"/>
              <a:t>perspective</a:t>
            </a:r>
            <a:r>
              <a:rPr lang="cs-CZ" dirty="0" smtClean="0"/>
              <a:t>: </a:t>
            </a:r>
            <a:r>
              <a:rPr lang="cs-CZ" dirty="0" err="1" smtClean="0"/>
              <a:t>critique</a:t>
            </a:r>
            <a:r>
              <a:rPr lang="cs-CZ" dirty="0" smtClean="0"/>
              <a:t> </a:t>
            </a:r>
            <a:r>
              <a:rPr lang="cs-CZ" dirty="0" err="1" smtClean="0"/>
              <a:t>of</a:t>
            </a:r>
            <a:r>
              <a:rPr lang="cs-CZ" dirty="0" smtClean="0"/>
              <a:t> </a:t>
            </a:r>
            <a:r>
              <a:rPr lang="cs-CZ" dirty="0" err="1" smtClean="0"/>
              <a:t>methodological</a:t>
            </a:r>
            <a:r>
              <a:rPr lang="cs-CZ" dirty="0" smtClean="0"/>
              <a:t> </a:t>
            </a:r>
            <a:r>
              <a:rPr lang="cs-CZ" dirty="0" err="1" smtClean="0"/>
              <a:t>nationalism</a:t>
            </a:r>
            <a:endParaRPr lang="cs-CZ" dirty="0" smtClean="0"/>
          </a:p>
          <a:p>
            <a:r>
              <a:rPr lang="cs-CZ" dirty="0" smtClean="0"/>
              <a:t>Shift in </a:t>
            </a:r>
            <a:r>
              <a:rPr lang="cs-CZ" dirty="0" err="1" smtClean="0"/>
              <a:t>the</a:t>
            </a:r>
            <a:r>
              <a:rPr lang="cs-CZ" dirty="0" smtClean="0"/>
              <a:t> </a:t>
            </a:r>
            <a:r>
              <a:rPr lang="cs-CZ" dirty="0" err="1" smtClean="0"/>
              <a:t>focus</a:t>
            </a:r>
            <a:r>
              <a:rPr lang="cs-CZ" dirty="0" smtClean="0"/>
              <a:t> on </a:t>
            </a:r>
            <a:r>
              <a:rPr lang="cs-CZ" dirty="0" err="1" smtClean="0"/>
              <a:t>cross</a:t>
            </a:r>
            <a:r>
              <a:rPr lang="cs-CZ" dirty="0" smtClean="0"/>
              <a:t>-</a:t>
            </a:r>
            <a:r>
              <a:rPr lang="cs-CZ" dirty="0" err="1" smtClean="0"/>
              <a:t>border</a:t>
            </a:r>
            <a:r>
              <a:rPr lang="cs-CZ" dirty="0" smtClean="0"/>
              <a:t> </a:t>
            </a:r>
            <a:r>
              <a:rPr lang="cs-CZ" dirty="0" err="1" smtClean="0"/>
              <a:t>processes</a:t>
            </a:r>
            <a:r>
              <a:rPr lang="cs-CZ" dirty="0" smtClean="0"/>
              <a:t>, </a:t>
            </a:r>
            <a:r>
              <a:rPr lang="cs-CZ" dirty="0" err="1" smtClean="0"/>
              <a:t>flows</a:t>
            </a:r>
            <a:r>
              <a:rPr lang="cs-CZ" dirty="0" smtClean="0"/>
              <a:t>, </a:t>
            </a:r>
            <a:r>
              <a:rPr lang="cs-CZ" dirty="0" err="1" smtClean="0"/>
              <a:t>movement</a:t>
            </a:r>
            <a:endParaRPr lang="cs-CZ" dirty="0" smtClean="0"/>
          </a:p>
          <a:p>
            <a:r>
              <a:rPr lang="cs-CZ" dirty="0" err="1" smtClean="0"/>
              <a:t>Social</a:t>
            </a:r>
            <a:r>
              <a:rPr lang="cs-CZ" dirty="0" smtClean="0"/>
              <a:t> </a:t>
            </a:r>
            <a:r>
              <a:rPr lang="cs-CZ" dirty="0" err="1" smtClean="0"/>
              <a:t>networks</a:t>
            </a:r>
            <a:r>
              <a:rPr lang="cs-CZ" dirty="0" smtClean="0"/>
              <a:t>, </a:t>
            </a:r>
            <a:r>
              <a:rPr lang="cs-CZ" dirty="0" err="1" smtClean="0"/>
              <a:t>links</a:t>
            </a:r>
            <a:r>
              <a:rPr lang="cs-CZ" dirty="0" smtClean="0"/>
              <a:t> </a:t>
            </a:r>
            <a:r>
              <a:rPr lang="cs-CZ" dirty="0" err="1" smtClean="0"/>
              <a:t>btn</a:t>
            </a:r>
            <a:r>
              <a:rPr lang="cs-CZ" dirty="0" smtClean="0"/>
              <a:t>. </a:t>
            </a:r>
            <a:r>
              <a:rPr lang="cs-CZ" dirty="0" err="1" smtClean="0"/>
              <a:t>new</a:t>
            </a:r>
            <a:r>
              <a:rPr lang="cs-CZ" dirty="0" smtClean="0"/>
              <a:t> </a:t>
            </a:r>
            <a:r>
              <a:rPr lang="cs-CZ" dirty="0" err="1" smtClean="0"/>
              <a:t>homes</a:t>
            </a:r>
            <a:r>
              <a:rPr lang="cs-CZ" dirty="0" smtClean="0"/>
              <a:t> </a:t>
            </a:r>
            <a:r>
              <a:rPr lang="cs-CZ" dirty="0" err="1" smtClean="0"/>
              <a:t>and</a:t>
            </a:r>
            <a:r>
              <a:rPr lang="cs-CZ" dirty="0" smtClean="0"/>
              <a:t> </a:t>
            </a:r>
            <a:r>
              <a:rPr lang="cs-CZ" dirty="0" err="1" smtClean="0"/>
              <a:t>original</a:t>
            </a:r>
            <a:r>
              <a:rPr lang="cs-CZ" dirty="0" smtClean="0"/>
              <a:t> </a:t>
            </a:r>
            <a:r>
              <a:rPr lang="cs-CZ" dirty="0" err="1" smtClean="0"/>
              <a:t>homes</a:t>
            </a:r>
            <a:endParaRPr lang="cs-CZ" dirty="0" smtClean="0"/>
          </a:p>
          <a:p>
            <a:r>
              <a:rPr lang="cs-CZ" dirty="0" err="1" smtClean="0"/>
              <a:t>Formation</a:t>
            </a:r>
            <a:r>
              <a:rPr lang="cs-CZ" dirty="0" smtClean="0"/>
              <a:t> </a:t>
            </a:r>
            <a:r>
              <a:rPr lang="cs-CZ" dirty="0" err="1" smtClean="0"/>
              <a:t>of</a:t>
            </a:r>
            <a:r>
              <a:rPr lang="cs-CZ" dirty="0" smtClean="0"/>
              <a:t> migrant </a:t>
            </a:r>
            <a:r>
              <a:rPr lang="cs-CZ" dirty="0" err="1" smtClean="0"/>
              <a:t>identities</a:t>
            </a:r>
            <a:r>
              <a:rPr lang="cs-CZ" dirty="0" smtClean="0"/>
              <a:t>, hybridity</a:t>
            </a:r>
          </a:p>
          <a:p>
            <a:r>
              <a:rPr lang="cs-CZ" dirty="0" err="1" smtClean="0"/>
              <a:t>Transnationalism</a:t>
            </a:r>
            <a:r>
              <a:rPr lang="cs-CZ" dirty="0" smtClean="0"/>
              <a:t> vs. </a:t>
            </a:r>
            <a:r>
              <a:rPr lang="cs-CZ" dirty="0" err="1" smtClean="0"/>
              <a:t>Globalization</a:t>
            </a:r>
            <a:r>
              <a:rPr lang="cs-CZ" smtClean="0"/>
              <a:t>?</a:t>
            </a:r>
            <a:endParaRPr lang="cs-CZ" dirty="0" smtClean="0"/>
          </a:p>
          <a:p>
            <a:endParaRPr lang="cs-CZ" dirty="0"/>
          </a:p>
        </p:txBody>
      </p:sp>
    </p:spTree>
    <p:extLst>
      <p:ext uri="{BB962C8B-B14F-4D97-AF65-F5344CB8AC3E}">
        <p14:creationId xmlns:p14="http://schemas.microsoft.com/office/powerpoint/2010/main" val="330855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err="1" smtClean="0"/>
              <a:t>Transnational</a:t>
            </a:r>
            <a:r>
              <a:rPr lang="cs-CZ" b="1" dirty="0" smtClean="0"/>
              <a:t> </a:t>
            </a:r>
            <a:r>
              <a:rPr lang="cs-CZ" b="1" dirty="0" err="1" smtClean="0"/>
              <a:t>Studies</a:t>
            </a:r>
            <a:r>
              <a:rPr lang="cs-CZ" b="1" dirty="0" smtClean="0"/>
              <a:t> </a:t>
            </a:r>
            <a:r>
              <a:rPr lang="cs-CZ" b="1" dirty="0" err="1" smtClean="0"/>
              <a:t>Methodology</a:t>
            </a:r>
            <a:r>
              <a:rPr lang="cs-CZ" b="1" dirty="0" smtClean="0"/>
              <a:t> </a:t>
            </a:r>
            <a:endParaRPr lang="cs-CZ" b="1"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20957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Transnational</a:t>
            </a:r>
            <a:r>
              <a:rPr lang="cs-CZ" b="1" dirty="0" smtClean="0"/>
              <a:t> </a:t>
            </a:r>
            <a:r>
              <a:rPr lang="cs-CZ" b="1" dirty="0" err="1" smtClean="0"/>
              <a:t>Studies</a:t>
            </a:r>
            <a:r>
              <a:rPr lang="cs-CZ" b="1" dirty="0" smtClean="0"/>
              <a:t> </a:t>
            </a:r>
            <a:r>
              <a:rPr lang="cs-CZ" dirty="0" smtClean="0"/>
              <a:t>(</a:t>
            </a:r>
            <a:r>
              <a:rPr lang="cs-CZ" dirty="0" err="1" smtClean="0"/>
              <a:t>Khagram</a:t>
            </a:r>
            <a:r>
              <a:rPr lang="cs-CZ" dirty="0" smtClean="0"/>
              <a:t>, </a:t>
            </a:r>
            <a:r>
              <a:rPr lang="cs-CZ" dirty="0" err="1" smtClean="0"/>
              <a:t>Levitt</a:t>
            </a:r>
            <a:r>
              <a:rPr lang="cs-CZ" dirty="0" smtClean="0"/>
              <a:t>)</a:t>
            </a:r>
            <a:endParaRPr lang="cs-CZ" dirty="0"/>
          </a:p>
        </p:txBody>
      </p:sp>
      <p:sp>
        <p:nvSpPr>
          <p:cNvPr id="3" name="Zástupný symbol pro obsah 2"/>
          <p:cNvSpPr>
            <a:spLocks noGrp="1"/>
          </p:cNvSpPr>
          <p:nvPr>
            <p:ph idx="1"/>
          </p:nvPr>
        </p:nvSpPr>
        <p:spPr/>
        <p:txBody>
          <a:bodyPr>
            <a:normAutofit/>
          </a:bodyPr>
          <a:lstStyle/>
          <a:p>
            <a:r>
              <a:rPr lang="cs-CZ" dirty="0" err="1" smtClean="0"/>
              <a:t>Global</a:t>
            </a:r>
            <a:r>
              <a:rPr lang="cs-CZ" dirty="0" smtClean="0"/>
              <a:t> vs. </a:t>
            </a:r>
            <a:r>
              <a:rPr lang="cs-CZ" dirty="0" err="1" smtClean="0"/>
              <a:t>Local</a:t>
            </a:r>
            <a:r>
              <a:rPr lang="cs-CZ" dirty="0" smtClean="0"/>
              <a:t> vs. </a:t>
            </a:r>
            <a:r>
              <a:rPr lang="cs-CZ" dirty="0" err="1" smtClean="0"/>
              <a:t>National</a:t>
            </a:r>
            <a:r>
              <a:rPr lang="cs-CZ" dirty="0" smtClean="0"/>
              <a:t>? </a:t>
            </a:r>
          </a:p>
          <a:p>
            <a:r>
              <a:rPr lang="cs-CZ" dirty="0" err="1" smtClean="0"/>
              <a:t>Transnational</a:t>
            </a:r>
            <a:r>
              <a:rPr lang="cs-CZ" dirty="0"/>
              <a:t> </a:t>
            </a:r>
            <a:r>
              <a:rPr lang="cs-CZ" dirty="0" err="1" smtClean="0"/>
              <a:t>perspective</a:t>
            </a:r>
            <a:endParaRPr lang="cs-CZ" dirty="0" smtClean="0"/>
          </a:p>
          <a:p>
            <a:pPr lvl="1"/>
            <a:r>
              <a:rPr lang="cs-CZ" dirty="0" smtClean="0"/>
              <a:t>No </a:t>
            </a:r>
            <a:r>
              <a:rPr lang="cs-CZ" dirty="0" err="1" smtClean="0"/>
              <a:t>assumptions</a:t>
            </a:r>
            <a:r>
              <a:rPr lang="cs-CZ" dirty="0" smtClean="0"/>
              <a:t> </a:t>
            </a:r>
            <a:r>
              <a:rPr lang="cs-CZ" dirty="0" err="1" smtClean="0"/>
              <a:t>about</a:t>
            </a:r>
            <a:r>
              <a:rPr lang="cs-CZ" dirty="0" smtClean="0"/>
              <a:t> </a:t>
            </a:r>
            <a:r>
              <a:rPr lang="cs-CZ" dirty="0" err="1" smtClean="0"/>
              <a:t>what</a:t>
            </a:r>
            <a:r>
              <a:rPr lang="cs-CZ" dirty="0" smtClean="0"/>
              <a:t> </a:t>
            </a:r>
            <a:r>
              <a:rPr lang="cs-CZ" dirty="0" err="1" smtClean="0"/>
              <a:t>level</a:t>
            </a:r>
            <a:r>
              <a:rPr lang="cs-CZ" dirty="0" smtClean="0"/>
              <a:t> </a:t>
            </a:r>
            <a:r>
              <a:rPr lang="cs-CZ" dirty="0" err="1" smtClean="0"/>
              <a:t>of</a:t>
            </a:r>
            <a:r>
              <a:rPr lang="cs-CZ" dirty="0" smtClean="0"/>
              <a:t> </a:t>
            </a:r>
            <a:r>
              <a:rPr lang="cs-CZ" dirty="0" err="1" smtClean="0"/>
              <a:t>analysis</a:t>
            </a:r>
            <a:r>
              <a:rPr lang="cs-CZ" dirty="0" smtClean="0"/>
              <a:t> </a:t>
            </a:r>
            <a:r>
              <a:rPr lang="cs-CZ" dirty="0" err="1" smtClean="0"/>
              <a:t>is</a:t>
            </a:r>
            <a:r>
              <a:rPr lang="cs-CZ" dirty="0" smtClean="0"/>
              <a:t> </a:t>
            </a:r>
            <a:r>
              <a:rPr lang="cs-CZ" dirty="0" err="1" smtClean="0"/>
              <a:t>the</a:t>
            </a:r>
            <a:r>
              <a:rPr lang="cs-CZ" dirty="0" smtClean="0"/>
              <a:t> most </a:t>
            </a:r>
            <a:r>
              <a:rPr lang="cs-CZ" dirty="0" err="1" smtClean="0"/>
              <a:t>important</a:t>
            </a:r>
            <a:r>
              <a:rPr lang="cs-CZ" dirty="0" smtClean="0"/>
              <a:t> </a:t>
            </a:r>
            <a:r>
              <a:rPr lang="cs-CZ" dirty="0" err="1" smtClean="0"/>
              <a:t>for</a:t>
            </a:r>
            <a:r>
              <a:rPr lang="cs-CZ" dirty="0" smtClean="0"/>
              <a:t> </a:t>
            </a:r>
            <a:r>
              <a:rPr lang="cs-CZ" dirty="0" err="1" smtClean="0"/>
              <a:t>concrete</a:t>
            </a:r>
            <a:r>
              <a:rPr lang="cs-CZ" dirty="0" smtClean="0"/>
              <a:t> </a:t>
            </a:r>
            <a:r>
              <a:rPr lang="cs-CZ" dirty="0" err="1" smtClean="0"/>
              <a:t>research</a:t>
            </a:r>
            <a:r>
              <a:rPr lang="cs-CZ" dirty="0" smtClean="0"/>
              <a:t> </a:t>
            </a:r>
            <a:r>
              <a:rPr lang="cs-CZ" dirty="0" err="1" smtClean="0"/>
              <a:t>problem</a:t>
            </a:r>
            <a:r>
              <a:rPr lang="cs-CZ" dirty="0" smtClean="0"/>
              <a:t> – </a:t>
            </a:r>
            <a:r>
              <a:rPr lang="cs-CZ" dirty="0" err="1" smtClean="0"/>
              <a:t>only</a:t>
            </a:r>
            <a:r>
              <a:rPr lang="cs-CZ" dirty="0" smtClean="0"/>
              <a:t> </a:t>
            </a:r>
            <a:r>
              <a:rPr lang="cs-CZ" dirty="0" err="1" smtClean="0"/>
              <a:t>empirical</a:t>
            </a:r>
            <a:r>
              <a:rPr lang="cs-CZ" dirty="0" smtClean="0"/>
              <a:t> </a:t>
            </a:r>
            <a:r>
              <a:rPr lang="cs-CZ" dirty="0" err="1" smtClean="0"/>
              <a:t>exploration</a:t>
            </a:r>
            <a:r>
              <a:rPr lang="cs-CZ" dirty="0" smtClean="0"/>
              <a:t> </a:t>
            </a:r>
            <a:r>
              <a:rPr lang="cs-CZ" dirty="0" err="1" smtClean="0"/>
              <a:t>can</a:t>
            </a:r>
            <a:r>
              <a:rPr lang="cs-CZ" dirty="0" smtClean="0"/>
              <a:t> </a:t>
            </a:r>
            <a:r>
              <a:rPr lang="cs-CZ" dirty="0" err="1" smtClean="0"/>
              <a:t>reveal</a:t>
            </a:r>
            <a:r>
              <a:rPr lang="cs-CZ" dirty="0" smtClean="0"/>
              <a:t> </a:t>
            </a:r>
            <a:r>
              <a:rPr lang="cs-CZ" dirty="0" err="1" smtClean="0"/>
              <a:t>it</a:t>
            </a:r>
            <a:endParaRPr lang="cs-CZ" dirty="0" smtClean="0"/>
          </a:p>
          <a:p>
            <a:r>
              <a:rPr lang="cs-CZ" dirty="0" err="1" smtClean="0"/>
              <a:t>Rejection</a:t>
            </a:r>
            <a:r>
              <a:rPr lang="cs-CZ" dirty="0" smtClean="0"/>
              <a:t> </a:t>
            </a:r>
            <a:r>
              <a:rPr lang="cs-CZ" dirty="0" err="1" smtClean="0"/>
              <a:t>of</a:t>
            </a:r>
            <a:r>
              <a:rPr lang="cs-CZ" dirty="0" smtClean="0"/>
              <a:t> </a:t>
            </a:r>
            <a:r>
              <a:rPr lang="cs-CZ" dirty="0" err="1" smtClean="0"/>
              <a:t>methodological</a:t>
            </a:r>
            <a:r>
              <a:rPr lang="cs-CZ" dirty="0" smtClean="0"/>
              <a:t> </a:t>
            </a:r>
            <a:r>
              <a:rPr lang="cs-CZ" dirty="0" err="1" smtClean="0"/>
              <a:t>nationalism</a:t>
            </a:r>
            <a:r>
              <a:rPr lang="cs-CZ" dirty="0" smtClean="0"/>
              <a:t>: </a:t>
            </a:r>
            <a:r>
              <a:rPr lang="cs-CZ" dirty="0" err="1" smtClean="0"/>
              <a:t>naturalization</a:t>
            </a:r>
            <a:r>
              <a:rPr lang="cs-CZ" dirty="0" smtClean="0"/>
              <a:t> </a:t>
            </a:r>
            <a:r>
              <a:rPr lang="cs-CZ" dirty="0" err="1" smtClean="0"/>
              <a:t>of</a:t>
            </a:r>
            <a:r>
              <a:rPr lang="cs-CZ" dirty="0" smtClean="0"/>
              <a:t> </a:t>
            </a:r>
            <a:r>
              <a:rPr lang="cs-CZ" dirty="0" err="1" smtClean="0"/>
              <a:t>nation</a:t>
            </a:r>
            <a:r>
              <a:rPr lang="cs-CZ" dirty="0" smtClean="0"/>
              <a:t> </a:t>
            </a:r>
            <a:r>
              <a:rPr lang="cs-CZ" dirty="0" err="1" smtClean="0"/>
              <a:t>state</a:t>
            </a:r>
            <a:r>
              <a:rPr lang="cs-CZ" dirty="0" smtClean="0"/>
              <a:t> </a:t>
            </a:r>
            <a:r>
              <a:rPr lang="cs-CZ" dirty="0" err="1" smtClean="0"/>
              <a:t>and</a:t>
            </a:r>
            <a:r>
              <a:rPr lang="cs-CZ" dirty="0" smtClean="0"/>
              <a:t> </a:t>
            </a:r>
            <a:r>
              <a:rPr lang="cs-CZ" dirty="0" err="1" smtClean="0"/>
              <a:t>ethnic</a:t>
            </a:r>
            <a:r>
              <a:rPr lang="cs-CZ" dirty="0" smtClean="0"/>
              <a:t> </a:t>
            </a:r>
            <a:r>
              <a:rPr lang="cs-CZ" dirty="0" err="1" smtClean="0"/>
              <a:t>belonging</a:t>
            </a:r>
            <a:endParaRPr lang="cs-CZ" dirty="0" smtClean="0"/>
          </a:p>
          <a:p>
            <a:r>
              <a:rPr lang="cs-CZ" dirty="0" err="1" smtClean="0"/>
              <a:t>But</a:t>
            </a:r>
            <a:r>
              <a:rPr lang="cs-CZ" dirty="0" smtClean="0"/>
              <a:t> </a:t>
            </a:r>
            <a:r>
              <a:rPr lang="cs-CZ" dirty="0" err="1" smtClean="0"/>
              <a:t>continuing</a:t>
            </a:r>
            <a:r>
              <a:rPr lang="cs-CZ" dirty="0" smtClean="0"/>
              <a:t> relevance </a:t>
            </a:r>
            <a:r>
              <a:rPr lang="cs-CZ" dirty="0" err="1" smtClean="0"/>
              <a:t>of</a:t>
            </a:r>
            <a:r>
              <a:rPr lang="cs-CZ" dirty="0" smtClean="0"/>
              <a:t> </a:t>
            </a:r>
            <a:r>
              <a:rPr lang="cs-CZ" dirty="0" err="1" smtClean="0"/>
              <a:t>nation</a:t>
            </a:r>
            <a:r>
              <a:rPr lang="cs-CZ" dirty="0" smtClean="0"/>
              <a:t> </a:t>
            </a:r>
            <a:r>
              <a:rPr lang="cs-CZ" dirty="0" err="1" smtClean="0"/>
              <a:t>state</a:t>
            </a:r>
            <a:r>
              <a:rPr lang="cs-CZ" dirty="0" smtClean="0"/>
              <a:t>!</a:t>
            </a:r>
            <a:endParaRPr lang="cs-CZ" dirty="0"/>
          </a:p>
        </p:txBody>
      </p:sp>
    </p:spTree>
    <p:extLst>
      <p:ext uri="{BB962C8B-B14F-4D97-AF65-F5344CB8AC3E}">
        <p14:creationId xmlns:p14="http://schemas.microsoft.com/office/powerpoint/2010/main" val="717944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Transnational</a:t>
            </a:r>
            <a:r>
              <a:rPr lang="cs-CZ" b="1" dirty="0" smtClean="0"/>
              <a:t> </a:t>
            </a:r>
            <a:r>
              <a:rPr lang="cs-CZ" b="1" dirty="0" err="1" smtClean="0"/>
              <a:t>methodology</a:t>
            </a:r>
            <a:endParaRPr lang="cs-CZ" b="1" dirty="0"/>
          </a:p>
        </p:txBody>
      </p:sp>
      <p:sp>
        <p:nvSpPr>
          <p:cNvPr id="3" name="Zástupný symbol pro obsah 2"/>
          <p:cNvSpPr>
            <a:spLocks noGrp="1"/>
          </p:cNvSpPr>
          <p:nvPr>
            <p:ph idx="1"/>
          </p:nvPr>
        </p:nvSpPr>
        <p:spPr/>
        <p:txBody>
          <a:bodyPr/>
          <a:lstStyle/>
          <a:p>
            <a:r>
              <a:rPr lang="cs-CZ" dirty="0" err="1" smtClean="0"/>
              <a:t>Methodological</a:t>
            </a:r>
            <a:r>
              <a:rPr lang="cs-CZ" dirty="0" smtClean="0"/>
              <a:t> transnationalism/</a:t>
            </a:r>
            <a:r>
              <a:rPr lang="cs-CZ" dirty="0" err="1" smtClean="0"/>
              <a:t>cosmopolitanism</a:t>
            </a:r>
            <a:endParaRPr lang="cs-CZ" dirty="0" smtClean="0"/>
          </a:p>
          <a:p>
            <a:r>
              <a:rPr lang="cs-CZ" dirty="0" err="1" smtClean="0"/>
              <a:t>Focus</a:t>
            </a:r>
            <a:r>
              <a:rPr lang="cs-CZ" dirty="0" smtClean="0"/>
              <a:t> on:</a:t>
            </a:r>
          </a:p>
          <a:p>
            <a:pPr lvl="1"/>
            <a:r>
              <a:rPr lang="cs-CZ" dirty="0" smtClean="0"/>
              <a:t>Ambivalence </a:t>
            </a:r>
            <a:r>
              <a:rPr lang="cs-CZ" dirty="0" err="1" smtClean="0"/>
              <a:t>of</a:t>
            </a:r>
            <a:r>
              <a:rPr lang="cs-CZ" dirty="0" smtClean="0"/>
              <a:t> </a:t>
            </a:r>
            <a:r>
              <a:rPr lang="cs-CZ" dirty="0" err="1" smtClean="0"/>
              <a:t>multiple</a:t>
            </a:r>
            <a:r>
              <a:rPr lang="cs-CZ" dirty="0" smtClean="0"/>
              <a:t> </a:t>
            </a:r>
            <a:r>
              <a:rPr lang="cs-CZ" dirty="0" err="1" smtClean="0"/>
              <a:t>identities</a:t>
            </a:r>
            <a:endParaRPr lang="cs-CZ" dirty="0" smtClean="0"/>
          </a:p>
          <a:p>
            <a:pPr lvl="1"/>
            <a:r>
              <a:rPr lang="cs-CZ" dirty="0" err="1" smtClean="0"/>
              <a:t>Other</a:t>
            </a:r>
            <a:r>
              <a:rPr lang="cs-CZ" dirty="0" smtClean="0"/>
              <a:t> </a:t>
            </a:r>
            <a:r>
              <a:rPr lang="cs-CZ" dirty="0" err="1" smtClean="0"/>
              <a:t>than</a:t>
            </a:r>
            <a:r>
              <a:rPr lang="cs-CZ" dirty="0" smtClean="0"/>
              <a:t> </a:t>
            </a:r>
            <a:r>
              <a:rPr lang="cs-CZ" dirty="0" err="1" smtClean="0"/>
              <a:t>ethnic</a:t>
            </a:r>
            <a:r>
              <a:rPr lang="cs-CZ" dirty="0" smtClean="0"/>
              <a:t> </a:t>
            </a:r>
            <a:r>
              <a:rPr lang="cs-CZ" dirty="0" err="1" smtClean="0"/>
              <a:t>attributes</a:t>
            </a:r>
            <a:r>
              <a:rPr lang="cs-CZ" dirty="0" smtClean="0"/>
              <a:t> </a:t>
            </a:r>
            <a:r>
              <a:rPr lang="cs-CZ" dirty="0" err="1" smtClean="0"/>
              <a:t>of</a:t>
            </a:r>
            <a:r>
              <a:rPr lang="cs-CZ" dirty="0" smtClean="0"/>
              <a:t> </a:t>
            </a:r>
            <a:r>
              <a:rPr lang="cs-CZ" dirty="0" err="1" smtClean="0"/>
              <a:t>the</a:t>
            </a:r>
            <a:r>
              <a:rPr lang="cs-CZ" dirty="0" smtClean="0"/>
              <a:t> </a:t>
            </a:r>
            <a:r>
              <a:rPr lang="cs-CZ" dirty="0" err="1" smtClean="0"/>
              <a:t>migrants</a:t>
            </a:r>
            <a:r>
              <a:rPr lang="cs-CZ" dirty="0" smtClean="0"/>
              <a:t>, </a:t>
            </a:r>
            <a:r>
              <a:rPr lang="cs-CZ" dirty="0" err="1" smtClean="0"/>
              <a:t>intersectionality</a:t>
            </a:r>
            <a:endParaRPr lang="cs-CZ" dirty="0" smtClean="0"/>
          </a:p>
          <a:p>
            <a:pPr lvl="1"/>
            <a:r>
              <a:rPr lang="cs-CZ" dirty="0" err="1" smtClean="0"/>
              <a:t>Transnational</a:t>
            </a:r>
            <a:r>
              <a:rPr lang="cs-CZ" dirty="0" smtClean="0"/>
              <a:t> </a:t>
            </a:r>
            <a:r>
              <a:rPr lang="cs-CZ" dirty="0" err="1" smtClean="0"/>
              <a:t>social</a:t>
            </a:r>
            <a:r>
              <a:rPr lang="cs-CZ" dirty="0" smtClean="0"/>
              <a:t> </a:t>
            </a:r>
            <a:r>
              <a:rPr lang="cs-CZ" dirty="0" err="1" smtClean="0"/>
              <a:t>networks</a:t>
            </a:r>
            <a:r>
              <a:rPr lang="cs-CZ" dirty="0" smtClean="0"/>
              <a:t> and </a:t>
            </a:r>
            <a:r>
              <a:rPr lang="cs-CZ" dirty="0" err="1" smtClean="0"/>
              <a:t>other</a:t>
            </a:r>
            <a:r>
              <a:rPr lang="cs-CZ" dirty="0" smtClean="0"/>
              <a:t> </a:t>
            </a:r>
            <a:r>
              <a:rPr lang="cs-CZ" dirty="0" err="1" smtClean="0"/>
              <a:t>links</a:t>
            </a:r>
            <a:r>
              <a:rPr lang="cs-CZ" dirty="0" smtClean="0"/>
              <a:t> </a:t>
            </a:r>
            <a:r>
              <a:rPr lang="cs-CZ" dirty="0" err="1" smtClean="0"/>
              <a:t>of</a:t>
            </a:r>
            <a:r>
              <a:rPr lang="cs-CZ" dirty="0" smtClean="0"/>
              <a:t> </a:t>
            </a:r>
            <a:r>
              <a:rPr lang="cs-CZ" dirty="0" err="1" smtClean="0"/>
              <a:t>the</a:t>
            </a:r>
            <a:r>
              <a:rPr lang="cs-CZ" dirty="0" smtClean="0"/>
              <a:t> </a:t>
            </a:r>
            <a:r>
              <a:rPr lang="cs-CZ" dirty="0" err="1" smtClean="0"/>
              <a:t>migrants</a:t>
            </a:r>
            <a:r>
              <a:rPr lang="cs-CZ" dirty="0" smtClean="0"/>
              <a:t> to </a:t>
            </a:r>
            <a:r>
              <a:rPr lang="cs-CZ" dirty="0" err="1" smtClean="0"/>
              <a:t>their</a:t>
            </a:r>
            <a:r>
              <a:rPr lang="cs-CZ" dirty="0" smtClean="0"/>
              <a:t> </a:t>
            </a:r>
            <a:r>
              <a:rPr lang="cs-CZ" dirty="0" err="1" smtClean="0"/>
              <a:t>homeland</a:t>
            </a:r>
            <a:endParaRPr lang="cs-CZ" dirty="0" smtClean="0"/>
          </a:p>
          <a:p>
            <a:pPr lvl="1">
              <a:buNone/>
            </a:pPr>
            <a:endParaRPr lang="cs-CZ" dirty="0"/>
          </a:p>
        </p:txBody>
      </p:sp>
    </p:spTree>
    <p:extLst>
      <p:ext uri="{BB962C8B-B14F-4D97-AF65-F5344CB8AC3E}">
        <p14:creationId xmlns:p14="http://schemas.microsoft.com/office/powerpoint/2010/main" val="22471167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Units</a:t>
            </a:r>
            <a:r>
              <a:rPr lang="cs-CZ" b="1" dirty="0" smtClean="0"/>
              <a:t> </a:t>
            </a:r>
            <a:r>
              <a:rPr lang="cs-CZ" b="1" dirty="0" err="1" smtClean="0"/>
              <a:t>of</a:t>
            </a:r>
            <a:r>
              <a:rPr lang="cs-CZ" b="1" dirty="0" smtClean="0"/>
              <a:t> </a:t>
            </a:r>
            <a:r>
              <a:rPr lang="cs-CZ" b="1" dirty="0" err="1" smtClean="0"/>
              <a:t>analysis</a:t>
            </a:r>
            <a:endParaRPr lang="cs-CZ" b="1" dirty="0"/>
          </a:p>
        </p:txBody>
      </p:sp>
      <p:sp>
        <p:nvSpPr>
          <p:cNvPr id="3" name="Zástupný symbol pro obsah 2"/>
          <p:cNvSpPr>
            <a:spLocks noGrp="1"/>
          </p:cNvSpPr>
          <p:nvPr>
            <p:ph idx="1"/>
          </p:nvPr>
        </p:nvSpPr>
        <p:spPr/>
        <p:txBody>
          <a:bodyPr/>
          <a:lstStyle/>
          <a:p>
            <a:r>
              <a:rPr lang="cs-CZ" dirty="0" err="1" smtClean="0"/>
              <a:t>Migrants</a:t>
            </a:r>
            <a:r>
              <a:rPr lang="cs-CZ" dirty="0" smtClean="0"/>
              <a:t>‘ (</a:t>
            </a:r>
            <a:r>
              <a:rPr lang="cs-CZ" dirty="0" err="1" smtClean="0"/>
              <a:t>transnational</a:t>
            </a:r>
            <a:r>
              <a:rPr lang="cs-CZ" dirty="0" smtClean="0"/>
              <a:t>) </a:t>
            </a:r>
            <a:r>
              <a:rPr lang="cs-CZ" dirty="0" err="1" smtClean="0"/>
              <a:t>families</a:t>
            </a:r>
            <a:endParaRPr lang="cs-CZ" dirty="0" smtClean="0"/>
          </a:p>
          <a:p>
            <a:r>
              <a:rPr lang="cs-CZ" dirty="0" err="1" smtClean="0"/>
              <a:t>Migrants</a:t>
            </a:r>
            <a:r>
              <a:rPr lang="cs-CZ" dirty="0" smtClean="0"/>
              <a:t>‘ </a:t>
            </a:r>
            <a:r>
              <a:rPr lang="cs-CZ" dirty="0" err="1" smtClean="0"/>
              <a:t>religious</a:t>
            </a:r>
            <a:r>
              <a:rPr lang="cs-CZ" dirty="0" smtClean="0"/>
              <a:t> </a:t>
            </a:r>
            <a:r>
              <a:rPr lang="cs-CZ" dirty="0" err="1" smtClean="0"/>
              <a:t>communities</a:t>
            </a:r>
            <a:r>
              <a:rPr lang="cs-CZ" dirty="0" smtClean="0"/>
              <a:t> </a:t>
            </a:r>
          </a:p>
          <a:p>
            <a:r>
              <a:rPr lang="cs-CZ" dirty="0" err="1" smtClean="0"/>
              <a:t>Migrants</a:t>
            </a:r>
            <a:r>
              <a:rPr lang="cs-CZ" dirty="0" smtClean="0"/>
              <a:t>‘ </a:t>
            </a:r>
            <a:r>
              <a:rPr lang="cs-CZ" dirty="0" err="1" smtClean="0"/>
              <a:t>social</a:t>
            </a:r>
            <a:r>
              <a:rPr lang="cs-CZ" dirty="0" smtClean="0"/>
              <a:t> </a:t>
            </a:r>
            <a:r>
              <a:rPr lang="cs-CZ" dirty="0" err="1" smtClean="0"/>
              <a:t>movements</a:t>
            </a:r>
            <a:endParaRPr lang="cs-CZ" dirty="0" smtClean="0"/>
          </a:p>
          <a:p>
            <a:r>
              <a:rPr lang="cs-CZ" dirty="0" err="1" smtClean="0"/>
              <a:t>Labour</a:t>
            </a:r>
            <a:r>
              <a:rPr lang="cs-CZ" dirty="0" smtClean="0"/>
              <a:t> </a:t>
            </a:r>
            <a:r>
              <a:rPr lang="cs-CZ" dirty="0" err="1" smtClean="0"/>
              <a:t>migrants</a:t>
            </a:r>
            <a:r>
              <a:rPr lang="cs-CZ" dirty="0" smtClean="0"/>
              <a:t> in </a:t>
            </a:r>
            <a:r>
              <a:rPr lang="cs-CZ" dirty="0" err="1" smtClean="0"/>
              <a:t>particular</a:t>
            </a:r>
            <a:r>
              <a:rPr lang="cs-CZ" dirty="0" smtClean="0"/>
              <a:t> </a:t>
            </a:r>
            <a:r>
              <a:rPr lang="cs-CZ" dirty="0" err="1" smtClean="0"/>
              <a:t>industry</a:t>
            </a:r>
            <a:endParaRPr lang="cs-CZ" dirty="0" smtClean="0"/>
          </a:p>
          <a:p>
            <a:r>
              <a:rPr lang="cs-CZ" dirty="0" smtClean="0"/>
              <a:t>Migrant online </a:t>
            </a:r>
            <a:r>
              <a:rPr lang="cs-CZ" dirty="0" err="1" smtClean="0"/>
              <a:t>networks</a:t>
            </a:r>
            <a:endParaRPr lang="cs-CZ" dirty="0" smtClean="0"/>
          </a:p>
          <a:p>
            <a:endParaRPr lang="cs-CZ" dirty="0" smtClean="0"/>
          </a:p>
          <a:p>
            <a:endParaRPr lang="cs-CZ" dirty="0"/>
          </a:p>
        </p:txBody>
      </p:sp>
    </p:spTree>
    <p:extLst>
      <p:ext uri="{BB962C8B-B14F-4D97-AF65-F5344CB8AC3E}">
        <p14:creationId xmlns:p14="http://schemas.microsoft.com/office/powerpoint/2010/main" val="2612131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Scales</a:t>
            </a:r>
            <a:r>
              <a:rPr lang="cs-CZ" b="1" dirty="0" smtClean="0"/>
              <a:t> – </a:t>
            </a:r>
            <a:r>
              <a:rPr lang="cs-CZ" b="1" dirty="0" err="1" smtClean="0"/>
              <a:t>layers</a:t>
            </a:r>
            <a:r>
              <a:rPr lang="cs-CZ" b="1" dirty="0" smtClean="0"/>
              <a:t> </a:t>
            </a:r>
            <a:r>
              <a:rPr lang="cs-CZ" b="1" dirty="0" err="1" smtClean="0"/>
              <a:t>of</a:t>
            </a:r>
            <a:r>
              <a:rPr lang="cs-CZ" b="1" dirty="0" smtClean="0"/>
              <a:t> relevance</a:t>
            </a:r>
            <a:endParaRPr lang="cs-CZ" b="1" dirty="0"/>
          </a:p>
        </p:txBody>
      </p:sp>
      <p:sp>
        <p:nvSpPr>
          <p:cNvPr id="3" name="Zástupný symbol pro obsah 2"/>
          <p:cNvSpPr>
            <a:spLocks noGrp="1"/>
          </p:cNvSpPr>
          <p:nvPr>
            <p:ph idx="1"/>
          </p:nvPr>
        </p:nvSpPr>
        <p:spPr/>
        <p:txBody>
          <a:bodyPr/>
          <a:lstStyle/>
          <a:p>
            <a:r>
              <a:rPr lang="cs-CZ" dirty="0" err="1" smtClean="0"/>
              <a:t>Global</a:t>
            </a:r>
            <a:endParaRPr lang="cs-CZ" dirty="0" smtClean="0"/>
          </a:p>
          <a:p>
            <a:r>
              <a:rPr lang="cs-CZ" dirty="0" err="1" smtClean="0"/>
              <a:t>Regional</a:t>
            </a:r>
            <a:endParaRPr lang="cs-CZ" dirty="0" smtClean="0"/>
          </a:p>
          <a:p>
            <a:r>
              <a:rPr lang="cs-CZ" dirty="0" err="1" smtClean="0"/>
              <a:t>National</a:t>
            </a:r>
            <a:endParaRPr lang="cs-CZ" dirty="0" smtClean="0"/>
          </a:p>
          <a:p>
            <a:r>
              <a:rPr lang="cs-CZ" b="1" dirty="0" smtClean="0"/>
              <a:t>City </a:t>
            </a:r>
            <a:r>
              <a:rPr lang="cs-CZ" b="1" dirty="0" err="1" smtClean="0"/>
              <a:t>scale</a:t>
            </a:r>
            <a:endParaRPr lang="cs-CZ" b="1" dirty="0" smtClean="0"/>
          </a:p>
          <a:p>
            <a:r>
              <a:rPr lang="cs-CZ" dirty="0" err="1" smtClean="0"/>
              <a:t>Postcolonial</a:t>
            </a:r>
            <a:r>
              <a:rPr lang="cs-CZ" dirty="0" smtClean="0"/>
              <a:t> </a:t>
            </a:r>
            <a:r>
              <a:rPr lang="cs-CZ" dirty="0" err="1" smtClean="0"/>
              <a:t>context</a:t>
            </a:r>
            <a:endParaRPr lang="cs-CZ" dirty="0" smtClean="0"/>
          </a:p>
          <a:p>
            <a:r>
              <a:rPr lang="cs-CZ" dirty="0" err="1" smtClean="0"/>
              <a:t>Transnational</a:t>
            </a:r>
            <a:r>
              <a:rPr lang="cs-CZ" dirty="0" smtClean="0"/>
              <a:t> </a:t>
            </a:r>
            <a:r>
              <a:rPr lang="cs-CZ" dirty="0" err="1" smtClean="0"/>
              <a:t>social</a:t>
            </a:r>
            <a:r>
              <a:rPr lang="cs-CZ" dirty="0" smtClean="0"/>
              <a:t> </a:t>
            </a:r>
            <a:r>
              <a:rPr lang="cs-CZ" dirty="0" err="1" smtClean="0"/>
              <a:t>field</a:t>
            </a:r>
            <a:r>
              <a:rPr lang="cs-CZ" dirty="0" smtClean="0"/>
              <a:t>/</a:t>
            </a:r>
            <a:r>
              <a:rPr lang="cs-CZ" dirty="0" err="1" smtClean="0"/>
              <a:t>space</a:t>
            </a:r>
            <a:endParaRPr lang="cs-CZ" dirty="0"/>
          </a:p>
        </p:txBody>
      </p:sp>
    </p:spTree>
    <p:extLst>
      <p:ext uri="{BB962C8B-B14F-4D97-AF65-F5344CB8AC3E}">
        <p14:creationId xmlns:p14="http://schemas.microsoft.com/office/powerpoint/2010/main" val="4220471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Methods</a:t>
            </a:r>
            <a:r>
              <a:rPr lang="cs-CZ" b="1" dirty="0" smtClean="0"/>
              <a:t> </a:t>
            </a:r>
            <a:r>
              <a:rPr lang="cs-CZ" b="1" dirty="0" err="1" smtClean="0"/>
              <a:t>and</a:t>
            </a:r>
            <a:r>
              <a:rPr lang="cs-CZ" b="1" dirty="0" smtClean="0"/>
              <a:t> </a:t>
            </a:r>
            <a:r>
              <a:rPr lang="cs-CZ" b="1" dirty="0" err="1" smtClean="0"/>
              <a:t>techniques</a:t>
            </a:r>
            <a:endParaRPr lang="cs-CZ" b="1" dirty="0"/>
          </a:p>
        </p:txBody>
      </p:sp>
      <p:sp>
        <p:nvSpPr>
          <p:cNvPr id="3" name="Zástupný symbol pro obsah 2"/>
          <p:cNvSpPr>
            <a:spLocks noGrp="1"/>
          </p:cNvSpPr>
          <p:nvPr>
            <p:ph idx="1"/>
          </p:nvPr>
        </p:nvSpPr>
        <p:spPr/>
        <p:txBody>
          <a:bodyPr/>
          <a:lstStyle/>
          <a:p>
            <a:r>
              <a:rPr lang="cs-CZ" dirty="0" err="1" smtClean="0"/>
              <a:t>Multi</a:t>
            </a:r>
            <a:r>
              <a:rPr lang="cs-CZ" dirty="0" smtClean="0"/>
              <a:t>-</a:t>
            </a:r>
            <a:r>
              <a:rPr lang="cs-CZ" dirty="0" err="1" smtClean="0"/>
              <a:t>sited</a:t>
            </a:r>
            <a:r>
              <a:rPr lang="cs-CZ" dirty="0"/>
              <a:t> </a:t>
            </a:r>
            <a:r>
              <a:rPr lang="cs-CZ" dirty="0" err="1" smtClean="0"/>
              <a:t>research</a:t>
            </a:r>
            <a:endParaRPr lang="cs-CZ" dirty="0" smtClean="0"/>
          </a:p>
          <a:p>
            <a:r>
              <a:rPr lang="cs-CZ" dirty="0" smtClean="0"/>
              <a:t>Mobile </a:t>
            </a:r>
            <a:r>
              <a:rPr lang="cs-CZ" dirty="0" err="1" smtClean="0"/>
              <a:t>ethnography</a:t>
            </a:r>
            <a:endParaRPr lang="cs-CZ" dirty="0" smtClean="0"/>
          </a:p>
          <a:p>
            <a:r>
              <a:rPr lang="cs-CZ" dirty="0" err="1" smtClean="0"/>
              <a:t>Deteritorialized</a:t>
            </a:r>
            <a:r>
              <a:rPr lang="cs-CZ" dirty="0" smtClean="0"/>
              <a:t> </a:t>
            </a:r>
            <a:r>
              <a:rPr lang="cs-CZ" dirty="0" err="1" smtClean="0"/>
              <a:t>empirical</a:t>
            </a:r>
            <a:r>
              <a:rPr lang="cs-CZ" dirty="0" smtClean="0"/>
              <a:t> </a:t>
            </a:r>
            <a:r>
              <a:rPr lang="cs-CZ" dirty="0" err="1" smtClean="0"/>
              <a:t>field</a:t>
            </a:r>
            <a:r>
              <a:rPr lang="cs-CZ" dirty="0" smtClean="0"/>
              <a:t> – </a:t>
            </a:r>
            <a:r>
              <a:rPr lang="cs-CZ" dirty="0" err="1" smtClean="0"/>
              <a:t>migrants</a:t>
            </a:r>
            <a:r>
              <a:rPr lang="cs-CZ" dirty="0" smtClean="0"/>
              <a:t>‘ online </a:t>
            </a:r>
            <a:r>
              <a:rPr lang="cs-CZ" dirty="0" err="1" smtClean="0"/>
              <a:t>communities</a:t>
            </a:r>
            <a:endParaRPr lang="cs-CZ" dirty="0" smtClean="0"/>
          </a:p>
          <a:p>
            <a:r>
              <a:rPr lang="cs-CZ" dirty="0" err="1" smtClean="0"/>
              <a:t>Longitudinal</a:t>
            </a:r>
            <a:r>
              <a:rPr lang="cs-CZ" dirty="0" smtClean="0"/>
              <a:t> </a:t>
            </a:r>
            <a:r>
              <a:rPr lang="cs-CZ" dirty="0" err="1" smtClean="0"/>
              <a:t>research</a:t>
            </a:r>
            <a:endParaRPr lang="cs-CZ" dirty="0" smtClean="0"/>
          </a:p>
        </p:txBody>
      </p:sp>
    </p:spTree>
    <p:extLst>
      <p:ext uri="{BB962C8B-B14F-4D97-AF65-F5344CB8AC3E}">
        <p14:creationId xmlns:p14="http://schemas.microsoft.com/office/powerpoint/2010/main" val="192613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Group</a:t>
            </a:r>
            <a:r>
              <a:rPr lang="cs-CZ" b="1" dirty="0" smtClean="0"/>
              <a:t> </a:t>
            </a:r>
            <a:r>
              <a:rPr lang="cs-CZ" b="1" dirty="0" err="1" smtClean="0"/>
              <a:t>project</a:t>
            </a:r>
            <a:endParaRPr lang="cs-CZ" b="1" dirty="0"/>
          </a:p>
        </p:txBody>
      </p:sp>
      <p:sp>
        <p:nvSpPr>
          <p:cNvPr id="3" name="Zástupný symbol pro obsah 2"/>
          <p:cNvSpPr>
            <a:spLocks noGrp="1"/>
          </p:cNvSpPr>
          <p:nvPr>
            <p:ph idx="1"/>
          </p:nvPr>
        </p:nvSpPr>
        <p:spPr>
          <a:xfrm>
            <a:off x="2024034" y="1285860"/>
            <a:ext cx="8215370" cy="5214974"/>
          </a:xfrm>
        </p:spPr>
        <p:txBody>
          <a:bodyPr>
            <a:normAutofit lnSpcReduction="10000"/>
          </a:bodyPr>
          <a:lstStyle/>
          <a:p>
            <a:r>
              <a:rPr lang="en-US" dirty="0"/>
              <a:t>Prepare a research proposal </a:t>
            </a:r>
            <a:r>
              <a:rPr lang="cs-CZ" dirty="0" smtClean="0"/>
              <a:t>on </a:t>
            </a:r>
            <a:r>
              <a:rPr lang="cs-CZ" dirty="0" err="1" smtClean="0"/>
              <a:t>migration</a:t>
            </a:r>
            <a:r>
              <a:rPr lang="cs-CZ" dirty="0" smtClean="0"/>
              <a:t> </a:t>
            </a:r>
            <a:r>
              <a:rPr lang="cs-CZ" dirty="0" err="1" smtClean="0"/>
              <a:t>using</a:t>
            </a:r>
            <a:r>
              <a:rPr lang="cs-CZ" dirty="0" smtClean="0"/>
              <a:t> a </a:t>
            </a:r>
            <a:r>
              <a:rPr lang="cs-CZ" dirty="0" err="1" smtClean="0"/>
              <a:t>transnational</a:t>
            </a:r>
            <a:r>
              <a:rPr lang="cs-CZ" dirty="0" smtClean="0"/>
              <a:t> </a:t>
            </a:r>
            <a:r>
              <a:rPr lang="cs-CZ" dirty="0" err="1" smtClean="0"/>
              <a:t>lens</a:t>
            </a:r>
            <a:r>
              <a:rPr lang="cs-CZ" dirty="0" smtClean="0"/>
              <a:t>, </a:t>
            </a:r>
            <a:r>
              <a:rPr lang="cs-CZ" dirty="0" err="1" smtClean="0"/>
              <a:t>try</a:t>
            </a:r>
            <a:r>
              <a:rPr lang="cs-CZ" dirty="0" smtClean="0"/>
              <a:t> to </a:t>
            </a:r>
            <a:r>
              <a:rPr lang="cs-CZ" dirty="0" err="1" smtClean="0"/>
              <a:t>avoid</a:t>
            </a:r>
            <a:r>
              <a:rPr lang="cs-CZ" dirty="0" smtClean="0"/>
              <a:t> </a:t>
            </a:r>
            <a:r>
              <a:rPr lang="cs-CZ" dirty="0" err="1" smtClean="0"/>
              <a:t>methodological</a:t>
            </a:r>
            <a:r>
              <a:rPr lang="cs-CZ" dirty="0" smtClean="0"/>
              <a:t> </a:t>
            </a:r>
            <a:r>
              <a:rPr lang="cs-CZ" dirty="0" err="1" smtClean="0"/>
              <a:t>nationalism</a:t>
            </a:r>
            <a:endParaRPr lang="cs-CZ" dirty="0"/>
          </a:p>
          <a:p>
            <a:pPr>
              <a:buNone/>
            </a:pPr>
            <a:r>
              <a:rPr lang="en-US" dirty="0"/>
              <a:t>- Narrow down the focus of your research – what will be the </a:t>
            </a:r>
            <a:r>
              <a:rPr lang="en-US" b="1" dirty="0"/>
              <a:t>layers of relevance</a:t>
            </a:r>
            <a:r>
              <a:rPr lang="en-US" dirty="0"/>
              <a:t>? what will be the </a:t>
            </a:r>
            <a:r>
              <a:rPr lang="en-US" b="1" dirty="0"/>
              <a:t>research unit</a:t>
            </a:r>
            <a:r>
              <a:rPr lang="en-US" dirty="0"/>
              <a:t>?</a:t>
            </a:r>
            <a:endParaRPr lang="cs-CZ" dirty="0"/>
          </a:p>
          <a:p>
            <a:pPr>
              <a:buNone/>
            </a:pPr>
            <a:r>
              <a:rPr lang="en-US" dirty="0"/>
              <a:t>- Formulate a research question – what will be the </a:t>
            </a:r>
            <a:r>
              <a:rPr lang="en-US" b="1" dirty="0"/>
              <a:t>main subject </a:t>
            </a:r>
            <a:r>
              <a:rPr lang="en-US" dirty="0"/>
              <a:t>of your research</a:t>
            </a:r>
            <a:r>
              <a:rPr lang="en-US" dirty="0" smtClean="0"/>
              <a:t>?</a:t>
            </a:r>
            <a:r>
              <a:rPr lang="cs-CZ" dirty="0" smtClean="0"/>
              <a:t> </a:t>
            </a:r>
            <a:r>
              <a:rPr lang="cs-CZ" dirty="0" err="1" smtClean="0"/>
              <a:t>What</a:t>
            </a:r>
            <a:r>
              <a:rPr lang="cs-CZ" dirty="0" smtClean="0"/>
              <a:t> do </a:t>
            </a:r>
            <a:r>
              <a:rPr lang="cs-CZ" dirty="0" err="1" smtClean="0"/>
              <a:t>you</a:t>
            </a:r>
            <a:r>
              <a:rPr lang="cs-CZ" dirty="0" smtClean="0"/>
              <a:t> </a:t>
            </a:r>
            <a:r>
              <a:rPr lang="cs-CZ" dirty="0" err="1" smtClean="0"/>
              <a:t>want</a:t>
            </a:r>
            <a:r>
              <a:rPr lang="cs-CZ" dirty="0" smtClean="0"/>
              <a:t> to </a:t>
            </a:r>
            <a:r>
              <a:rPr lang="cs-CZ" dirty="0" err="1" smtClean="0"/>
              <a:t>find</a:t>
            </a:r>
            <a:r>
              <a:rPr lang="cs-CZ" dirty="0" smtClean="0"/>
              <a:t> </a:t>
            </a:r>
            <a:r>
              <a:rPr lang="cs-CZ" dirty="0" err="1" smtClean="0"/>
              <a:t>out</a:t>
            </a:r>
            <a:r>
              <a:rPr lang="cs-CZ" dirty="0" smtClean="0"/>
              <a:t>?</a:t>
            </a:r>
            <a:endParaRPr lang="cs-CZ" dirty="0"/>
          </a:p>
          <a:p>
            <a:pPr>
              <a:buNone/>
            </a:pPr>
            <a:r>
              <a:rPr lang="en-US" dirty="0"/>
              <a:t>- Design a research methodology – what </a:t>
            </a:r>
            <a:r>
              <a:rPr lang="en-US" b="1" dirty="0"/>
              <a:t>methods</a:t>
            </a:r>
            <a:r>
              <a:rPr lang="en-US" dirty="0"/>
              <a:t> will you use to collect your data?</a:t>
            </a:r>
            <a:endParaRPr lang="cs-CZ" dirty="0"/>
          </a:p>
          <a:p>
            <a:pPr>
              <a:buNone/>
            </a:pPr>
            <a:r>
              <a:rPr lang="en-US" dirty="0"/>
              <a:t>- What are the possible limitations of the research methodology?</a:t>
            </a:r>
            <a:endParaRPr lang="cs-CZ" dirty="0"/>
          </a:p>
          <a:p>
            <a:endParaRPr lang="cs-CZ" dirty="0"/>
          </a:p>
        </p:txBody>
      </p:sp>
    </p:spTree>
    <p:extLst>
      <p:ext uri="{BB962C8B-B14F-4D97-AF65-F5344CB8AC3E}">
        <p14:creationId xmlns:p14="http://schemas.microsoft.com/office/powerpoint/2010/main" val="2569188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Final</a:t>
            </a:r>
            <a:r>
              <a:rPr lang="cs-CZ" b="1" dirty="0" smtClean="0"/>
              <a:t> </a:t>
            </a:r>
            <a:r>
              <a:rPr lang="cs-CZ" b="1" dirty="0" err="1" smtClean="0"/>
              <a:t>reflection</a:t>
            </a:r>
            <a:endParaRPr lang="cs-CZ" b="1" dirty="0"/>
          </a:p>
        </p:txBody>
      </p:sp>
      <p:sp>
        <p:nvSpPr>
          <p:cNvPr id="3" name="Zástupný symbol pro obsah 2"/>
          <p:cNvSpPr>
            <a:spLocks noGrp="1"/>
          </p:cNvSpPr>
          <p:nvPr>
            <p:ph idx="1"/>
          </p:nvPr>
        </p:nvSpPr>
        <p:spPr/>
        <p:txBody>
          <a:bodyPr/>
          <a:lstStyle/>
          <a:p>
            <a:r>
              <a:rPr lang="cs-CZ" dirty="0" smtClean="0"/>
              <a:t>Free </a:t>
            </a:r>
            <a:r>
              <a:rPr lang="cs-CZ" dirty="0" err="1" smtClean="0"/>
              <a:t>writing</a:t>
            </a:r>
            <a:r>
              <a:rPr lang="cs-CZ" dirty="0" smtClean="0"/>
              <a:t> on </a:t>
            </a:r>
            <a:r>
              <a:rPr lang="cs-CZ" dirty="0" err="1" smtClean="0"/>
              <a:t>the</a:t>
            </a:r>
            <a:r>
              <a:rPr lang="cs-CZ" dirty="0" smtClean="0"/>
              <a:t> </a:t>
            </a:r>
            <a:r>
              <a:rPr lang="cs-CZ" dirty="0" err="1" smtClean="0"/>
              <a:t>topic</a:t>
            </a:r>
            <a:r>
              <a:rPr lang="cs-CZ" dirty="0" smtClean="0"/>
              <a:t>: </a:t>
            </a:r>
            <a:r>
              <a:rPr lang="cs-CZ" b="1" dirty="0" err="1" smtClean="0"/>
              <a:t>What</a:t>
            </a:r>
            <a:r>
              <a:rPr lang="cs-CZ" b="1" dirty="0" smtClean="0"/>
              <a:t> </a:t>
            </a:r>
            <a:r>
              <a:rPr lang="cs-CZ" b="1" dirty="0" err="1" smtClean="0"/>
              <a:t>is</a:t>
            </a:r>
            <a:r>
              <a:rPr lang="cs-CZ" b="1" dirty="0" smtClean="0"/>
              <a:t> </a:t>
            </a:r>
            <a:r>
              <a:rPr lang="cs-CZ" b="1" dirty="0" err="1" smtClean="0"/>
              <a:t>transnationalism</a:t>
            </a:r>
            <a:r>
              <a:rPr lang="cs-CZ" b="1" dirty="0" smtClean="0"/>
              <a:t>? </a:t>
            </a:r>
          </a:p>
          <a:p>
            <a:pPr lvl="1"/>
            <a:r>
              <a:rPr lang="cs-CZ" dirty="0" err="1" smtClean="0"/>
              <a:t>Write</a:t>
            </a:r>
            <a:r>
              <a:rPr lang="cs-CZ" dirty="0" smtClean="0"/>
              <a:t> a text in full </a:t>
            </a:r>
            <a:r>
              <a:rPr lang="cs-CZ" dirty="0" err="1" smtClean="0"/>
              <a:t>sentences</a:t>
            </a:r>
            <a:r>
              <a:rPr lang="cs-CZ" dirty="0" smtClean="0"/>
              <a:t>, not just </a:t>
            </a:r>
            <a:r>
              <a:rPr lang="cs-CZ" dirty="0" err="1" smtClean="0"/>
              <a:t>words</a:t>
            </a:r>
            <a:endParaRPr lang="cs-CZ" dirty="0" smtClean="0"/>
          </a:p>
          <a:p>
            <a:pPr lvl="1"/>
            <a:r>
              <a:rPr lang="cs-CZ" dirty="0" smtClean="0"/>
              <a:t>Don‘t go </a:t>
            </a:r>
            <a:r>
              <a:rPr lang="cs-CZ" dirty="0" err="1" smtClean="0"/>
              <a:t>back</a:t>
            </a:r>
            <a:r>
              <a:rPr lang="cs-CZ" dirty="0" smtClean="0"/>
              <a:t> to </a:t>
            </a:r>
            <a:r>
              <a:rPr lang="cs-CZ" dirty="0" err="1" smtClean="0"/>
              <a:t>what</a:t>
            </a:r>
            <a:r>
              <a:rPr lang="cs-CZ" dirty="0" smtClean="0"/>
              <a:t> </a:t>
            </a:r>
            <a:r>
              <a:rPr lang="cs-CZ" dirty="0" err="1" smtClean="0"/>
              <a:t>you</a:t>
            </a:r>
            <a:r>
              <a:rPr lang="cs-CZ" dirty="0" smtClean="0"/>
              <a:t> </a:t>
            </a:r>
            <a:r>
              <a:rPr lang="cs-CZ" dirty="0" err="1" smtClean="0"/>
              <a:t>have</a:t>
            </a:r>
            <a:r>
              <a:rPr lang="cs-CZ" dirty="0" smtClean="0"/>
              <a:t> </a:t>
            </a:r>
            <a:r>
              <a:rPr lang="cs-CZ" dirty="0" err="1" smtClean="0"/>
              <a:t>written</a:t>
            </a:r>
            <a:r>
              <a:rPr lang="cs-CZ" dirty="0" smtClean="0"/>
              <a:t>, do not </a:t>
            </a:r>
            <a:r>
              <a:rPr lang="cs-CZ" dirty="0" err="1" smtClean="0"/>
              <a:t>correct</a:t>
            </a:r>
            <a:r>
              <a:rPr lang="cs-CZ" dirty="0" smtClean="0"/>
              <a:t> </a:t>
            </a:r>
            <a:r>
              <a:rPr lang="cs-CZ" dirty="0" err="1" smtClean="0"/>
              <a:t>or</a:t>
            </a:r>
            <a:r>
              <a:rPr lang="cs-CZ" dirty="0" smtClean="0"/>
              <a:t> </a:t>
            </a:r>
            <a:r>
              <a:rPr lang="cs-CZ" dirty="0" err="1" smtClean="0"/>
              <a:t>delete</a:t>
            </a:r>
            <a:endParaRPr lang="cs-CZ" dirty="0" smtClean="0"/>
          </a:p>
          <a:p>
            <a:pPr lvl="1"/>
            <a:r>
              <a:rPr lang="cs-CZ" dirty="0" err="1" smtClean="0"/>
              <a:t>Write</a:t>
            </a:r>
            <a:r>
              <a:rPr lang="cs-CZ" dirty="0" smtClean="0"/>
              <a:t> </a:t>
            </a:r>
            <a:r>
              <a:rPr lang="cs-CZ" dirty="0" err="1" smtClean="0"/>
              <a:t>all</a:t>
            </a:r>
            <a:r>
              <a:rPr lang="cs-CZ" dirty="0" smtClean="0"/>
              <a:t> </a:t>
            </a:r>
            <a:r>
              <a:rPr lang="cs-CZ" dirty="0" err="1" smtClean="0"/>
              <a:t>the</a:t>
            </a:r>
            <a:r>
              <a:rPr lang="cs-CZ" dirty="0" smtClean="0"/>
              <a:t> </a:t>
            </a:r>
            <a:r>
              <a:rPr lang="cs-CZ" dirty="0" err="1" smtClean="0"/>
              <a:t>time</a:t>
            </a:r>
            <a:r>
              <a:rPr lang="cs-CZ" dirty="0" smtClean="0"/>
              <a:t> – </a:t>
            </a:r>
            <a:r>
              <a:rPr lang="cs-CZ" dirty="0" err="1" smtClean="0"/>
              <a:t>even</a:t>
            </a:r>
            <a:r>
              <a:rPr lang="cs-CZ" dirty="0" smtClean="0"/>
              <a:t> </a:t>
            </a:r>
            <a:r>
              <a:rPr lang="cs-CZ" dirty="0" err="1" smtClean="0"/>
              <a:t>when</a:t>
            </a:r>
            <a:r>
              <a:rPr lang="cs-CZ" dirty="0" smtClean="0"/>
              <a:t> </a:t>
            </a:r>
            <a:r>
              <a:rPr lang="cs-CZ" dirty="0" err="1" smtClean="0"/>
              <a:t>you</a:t>
            </a:r>
            <a:r>
              <a:rPr lang="cs-CZ" dirty="0" smtClean="0"/>
              <a:t> don‘t </a:t>
            </a:r>
            <a:r>
              <a:rPr lang="cs-CZ" dirty="0" err="1" smtClean="0"/>
              <a:t>know</a:t>
            </a:r>
            <a:r>
              <a:rPr lang="cs-CZ" dirty="0" smtClean="0"/>
              <a:t> </a:t>
            </a:r>
            <a:r>
              <a:rPr lang="cs-CZ" dirty="0" err="1" smtClean="0"/>
              <a:t>what</a:t>
            </a:r>
            <a:r>
              <a:rPr lang="cs-CZ" dirty="0" smtClean="0"/>
              <a:t> – </a:t>
            </a:r>
            <a:r>
              <a:rPr lang="cs-CZ" dirty="0" err="1" smtClean="0"/>
              <a:t>you</a:t>
            </a:r>
            <a:r>
              <a:rPr lang="cs-CZ" dirty="0" smtClean="0"/>
              <a:t> </a:t>
            </a:r>
            <a:r>
              <a:rPr lang="cs-CZ" dirty="0" err="1" smtClean="0"/>
              <a:t>can</a:t>
            </a:r>
            <a:r>
              <a:rPr lang="cs-CZ" dirty="0" smtClean="0"/>
              <a:t> </a:t>
            </a:r>
            <a:r>
              <a:rPr lang="cs-CZ" dirty="0" err="1" smtClean="0"/>
              <a:t>write</a:t>
            </a:r>
            <a:r>
              <a:rPr lang="cs-CZ" dirty="0" smtClean="0"/>
              <a:t> </a:t>
            </a:r>
            <a:r>
              <a:rPr lang="cs-CZ" dirty="0" err="1" smtClean="0"/>
              <a:t>e.g</a:t>
            </a:r>
            <a:r>
              <a:rPr lang="cs-CZ" dirty="0" smtClean="0"/>
              <a:t>.: „</a:t>
            </a:r>
            <a:r>
              <a:rPr lang="cs-CZ" dirty="0" err="1" smtClean="0"/>
              <a:t>How</a:t>
            </a:r>
            <a:r>
              <a:rPr lang="cs-CZ" dirty="0" smtClean="0"/>
              <a:t> </a:t>
            </a:r>
            <a:r>
              <a:rPr lang="cs-CZ" dirty="0" err="1" smtClean="0"/>
              <a:t>can</a:t>
            </a:r>
            <a:r>
              <a:rPr lang="cs-CZ" dirty="0" smtClean="0"/>
              <a:t> I </a:t>
            </a:r>
            <a:r>
              <a:rPr lang="cs-CZ" dirty="0" err="1" smtClean="0"/>
              <a:t>continue</a:t>
            </a:r>
            <a:r>
              <a:rPr lang="cs-CZ" dirty="0" smtClean="0"/>
              <a:t>…“ </a:t>
            </a:r>
            <a:r>
              <a:rPr lang="cs-CZ" dirty="0" err="1" smtClean="0"/>
              <a:t>and</a:t>
            </a:r>
            <a:r>
              <a:rPr lang="cs-CZ" dirty="0" smtClean="0"/>
              <a:t> </a:t>
            </a:r>
            <a:r>
              <a:rPr lang="cs-CZ" dirty="0" err="1" smtClean="0"/>
              <a:t>try</a:t>
            </a:r>
            <a:r>
              <a:rPr lang="cs-CZ" dirty="0" smtClean="0"/>
              <a:t> to go </a:t>
            </a:r>
            <a:r>
              <a:rPr lang="cs-CZ" dirty="0" err="1" smtClean="0"/>
              <a:t>back</a:t>
            </a:r>
            <a:r>
              <a:rPr lang="cs-CZ" dirty="0" smtClean="0"/>
              <a:t> to </a:t>
            </a:r>
            <a:r>
              <a:rPr lang="cs-CZ" dirty="0" err="1" smtClean="0"/>
              <a:t>the</a:t>
            </a:r>
            <a:r>
              <a:rPr lang="cs-CZ" dirty="0" smtClean="0"/>
              <a:t> </a:t>
            </a:r>
            <a:r>
              <a:rPr lang="cs-CZ" dirty="0" err="1" smtClean="0"/>
              <a:t>topic</a:t>
            </a:r>
            <a:endParaRPr lang="cs-CZ" dirty="0"/>
          </a:p>
        </p:txBody>
      </p:sp>
    </p:spTree>
    <p:extLst>
      <p:ext uri="{BB962C8B-B14F-4D97-AF65-F5344CB8AC3E}">
        <p14:creationId xmlns:p14="http://schemas.microsoft.com/office/powerpoint/2010/main" val="132205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Course</a:t>
            </a:r>
            <a:r>
              <a:rPr lang="cs-CZ" b="1" dirty="0" smtClean="0"/>
              <a:t> </a:t>
            </a:r>
            <a:r>
              <a:rPr lang="cs-CZ" b="1" dirty="0" err="1" smtClean="0"/>
              <a:t>sessions</a:t>
            </a:r>
            <a:endParaRPr lang="cs-CZ" b="1" dirty="0"/>
          </a:p>
        </p:txBody>
      </p:sp>
      <p:sp>
        <p:nvSpPr>
          <p:cNvPr id="3" name="Zástupný symbol pro obsah 2"/>
          <p:cNvSpPr>
            <a:spLocks noGrp="1"/>
          </p:cNvSpPr>
          <p:nvPr>
            <p:ph idx="1"/>
          </p:nvPr>
        </p:nvSpPr>
        <p:spPr>
          <a:xfrm>
            <a:off x="1981200" y="1285860"/>
            <a:ext cx="8229600" cy="5072098"/>
          </a:xfrm>
        </p:spPr>
        <p:txBody>
          <a:bodyPr>
            <a:normAutofit fontScale="32500" lnSpcReduction="20000"/>
          </a:bodyPr>
          <a:lstStyle/>
          <a:p>
            <a:r>
              <a:rPr lang="en-US" sz="5500" b="1" dirty="0"/>
              <a:t>Session 1</a:t>
            </a:r>
            <a:r>
              <a:rPr lang="en-US" sz="5500" dirty="0"/>
              <a:t> (</a:t>
            </a:r>
            <a:r>
              <a:rPr lang="en-US" sz="5500" dirty="0" smtClean="0"/>
              <a:t>2</a:t>
            </a:r>
            <a:r>
              <a:rPr lang="cs-CZ" sz="5500" dirty="0" smtClean="0"/>
              <a:t>9</a:t>
            </a:r>
            <a:r>
              <a:rPr lang="en-US" sz="5500" dirty="0" smtClean="0"/>
              <a:t>.9</a:t>
            </a:r>
            <a:r>
              <a:rPr lang="en-US" sz="5500" dirty="0"/>
              <a:t>.) </a:t>
            </a:r>
            <a:r>
              <a:rPr lang="en-US" sz="5500" i="1" dirty="0" smtClean="0"/>
              <a:t>TRANSNATIONAL THEORIES AND METHODOLOGY </a:t>
            </a:r>
            <a:r>
              <a:rPr lang="cs-CZ" sz="5500" dirty="0" smtClean="0"/>
              <a:t>(</a:t>
            </a:r>
            <a:r>
              <a:rPr lang="cs-CZ" sz="5500" dirty="0"/>
              <a:t>RK</a:t>
            </a:r>
            <a:r>
              <a:rPr lang="cs-CZ" sz="5500" dirty="0" smtClean="0"/>
              <a:t>)</a:t>
            </a:r>
          </a:p>
          <a:p>
            <a:pPr marL="0" indent="0">
              <a:buNone/>
            </a:pPr>
            <a:r>
              <a:rPr lang="en-US" sz="5500" dirty="0" smtClean="0"/>
              <a:t>Group Project: Design a research project on migration and transnationalism</a:t>
            </a:r>
            <a:endParaRPr lang="en-US" sz="5500" dirty="0"/>
          </a:p>
          <a:p>
            <a:r>
              <a:rPr lang="en-US" sz="5500" b="1" dirty="0"/>
              <a:t>Session 2</a:t>
            </a:r>
            <a:r>
              <a:rPr lang="en-US" sz="5500" dirty="0"/>
              <a:t> (</a:t>
            </a:r>
            <a:r>
              <a:rPr lang="en-US" sz="5500" dirty="0" smtClean="0"/>
              <a:t>1</a:t>
            </a:r>
            <a:r>
              <a:rPr lang="cs-CZ" sz="5500" dirty="0" smtClean="0"/>
              <a:t>3</a:t>
            </a:r>
            <a:r>
              <a:rPr lang="en-US" sz="5500" dirty="0" smtClean="0"/>
              <a:t>.10</a:t>
            </a:r>
            <a:r>
              <a:rPr lang="en-US" sz="5500" dirty="0"/>
              <a:t>.) </a:t>
            </a:r>
            <a:r>
              <a:rPr lang="en-US" sz="5500" i="1" dirty="0" smtClean="0"/>
              <a:t>IMMIGRANTS IN THE CITY – THE CASE OF EXPATS IN BRNO</a:t>
            </a:r>
            <a:r>
              <a:rPr lang="cs-CZ" sz="5500" i="1" dirty="0" smtClean="0"/>
              <a:t> (RK, Brno </a:t>
            </a:r>
            <a:r>
              <a:rPr lang="cs-CZ" sz="5500" i="1" dirty="0" err="1" smtClean="0"/>
              <a:t>Expat</a:t>
            </a:r>
            <a:r>
              <a:rPr lang="cs-CZ" sz="5500" i="1" dirty="0" smtClean="0"/>
              <a:t> Centre)</a:t>
            </a:r>
            <a:r>
              <a:rPr lang="en-US" sz="5500" i="1" dirty="0" smtClean="0"/>
              <a:t> </a:t>
            </a:r>
            <a:endParaRPr lang="cs-CZ" sz="5500" i="1" dirty="0" smtClean="0"/>
          </a:p>
          <a:p>
            <a:pPr marL="0" indent="0">
              <a:buNone/>
            </a:pPr>
            <a:r>
              <a:rPr lang="en-US" sz="5500" dirty="0" smtClean="0"/>
              <a:t>Group Project (in-class): How to communicate about immigration to the public in Brno? Prepare a municipal PR campaign to increase the public recognition of immigration.</a:t>
            </a:r>
            <a:endParaRPr lang="cs-CZ" sz="5500" dirty="0" smtClean="0"/>
          </a:p>
          <a:p>
            <a:r>
              <a:rPr lang="en-US" sz="5500" b="1" dirty="0" smtClean="0"/>
              <a:t>Session </a:t>
            </a:r>
            <a:r>
              <a:rPr lang="en-US" sz="5500" b="1" dirty="0"/>
              <a:t>3</a:t>
            </a:r>
            <a:r>
              <a:rPr lang="en-US" sz="5500" dirty="0"/>
              <a:t> </a:t>
            </a:r>
            <a:r>
              <a:rPr lang="en-US" sz="5500" dirty="0" smtClean="0"/>
              <a:t>(</a:t>
            </a:r>
            <a:r>
              <a:rPr lang="cs-CZ" sz="5500" dirty="0" smtClean="0"/>
              <a:t>3.11.) </a:t>
            </a:r>
            <a:r>
              <a:rPr lang="en-US" sz="5500" i="1" dirty="0" smtClean="0"/>
              <a:t>CITIES AS A CONTEXT OF RECEPTION OF </a:t>
            </a:r>
            <a:r>
              <a:rPr lang="cs-CZ" sz="5500" i="1" dirty="0" smtClean="0"/>
              <a:t>IMMIGRANTS (NJ)</a:t>
            </a:r>
          </a:p>
          <a:p>
            <a:pPr marL="0" indent="0">
              <a:buNone/>
            </a:pPr>
            <a:r>
              <a:rPr lang="en-US" sz="5500" dirty="0" smtClean="0"/>
              <a:t>Group Project: What is the nature of the cultural armature in the city where you live? What would you do to make it more conducive to immigration integration?</a:t>
            </a:r>
          </a:p>
          <a:p>
            <a:r>
              <a:rPr lang="en-US" sz="5500" b="1" dirty="0" smtClean="0"/>
              <a:t>Session </a:t>
            </a:r>
            <a:r>
              <a:rPr lang="en-US" sz="5500" b="1" dirty="0"/>
              <a:t>4</a:t>
            </a:r>
            <a:r>
              <a:rPr lang="en-US" sz="5500" dirty="0"/>
              <a:t> </a:t>
            </a:r>
            <a:r>
              <a:rPr lang="en-US" sz="5500" dirty="0" smtClean="0"/>
              <a:t>(10.</a:t>
            </a:r>
            <a:r>
              <a:rPr lang="cs-CZ" sz="5500" dirty="0" smtClean="0"/>
              <a:t>11.</a:t>
            </a:r>
            <a:r>
              <a:rPr lang="en-US" sz="5500" dirty="0" smtClean="0"/>
              <a:t>) </a:t>
            </a:r>
            <a:r>
              <a:rPr lang="en-US" sz="5500" i="1" dirty="0" smtClean="0"/>
              <a:t>LABOUR MIGRANTS ON THE BORDERS: WHOSE INTERESTS ARE AT STAKE? PERSPECTIVES OF THE STATE, EMPLOYERS, NON-GOVERNMENTAL ORGANIZATIONS, AND MIGRANTS </a:t>
            </a:r>
            <a:r>
              <a:rPr lang="cs-CZ" sz="5500" dirty="0" smtClean="0"/>
              <a:t>(MKC Prague)</a:t>
            </a:r>
          </a:p>
          <a:p>
            <a:pPr marL="0" indent="0">
              <a:buNone/>
            </a:pPr>
            <a:r>
              <a:rPr lang="en-US" sz="5500" dirty="0" smtClean="0"/>
              <a:t>Group Project: </a:t>
            </a:r>
            <a:r>
              <a:rPr lang="cs-CZ" sz="5500" dirty="0" err="1" smtClean="0"/>
              <a:t>Simulation</a:t>
            </a:r>
            <a:r>
              <a:rPr lang="cs-CZ" sz="5500" dirty="0" smtClean="0"/>
              <a:t> game on </a:t>
            </a:r>
            <a:r>
              <a:rPr lang="cs-CZ" sz="5500" dirty="0" err="1" smtClean="0"/>
              <a:t>migration</a:t>
            </a:r>
            <a:r>
              <a:rPr lang="cs-CZ" sz="5500" dirty="0" smtClean="0"/>
              <a:t> </a:t>
            </a:r>
            <a:r>
              <a:rPr lang="cs-CZ" sz="5500" dirty="0" err="1" smtClean="0"/>
              <a:t>policy</a:t>
            </a:r>
            <a:r>
              <a:rPr lang="cs-CZ" sz="5500" dirty="0" smtClean="0"/>
              <a:t> </a:t>
            </a:r>
            <a:r>
              <a:rPr lang="cs-CZ" sz="5500" dirty="0" err="1" smtClean="0"/>
              <a:t>making</a:t>
            </a:r>
            <a:endParaRPr lang="en-US" sz="5500" dirty="0" smtClean="0"/>
          </a:p>
          <a:p>
            <a:r>
              <a:rPr lang="en-US" sz="5500" b="1" dirty="0" smtClean="0"/>
              <a:t>Session </a:t>
            </a:r>
            <a:r>
              <a:rPr lang="en-US" sz="5500" b="1" dirty="0"/>
              <a:t>5</a:t>
            </a:r>
            <a:r>
              <a:rPr lang="en-US" sz="5500" dirty="0"/>
              <a:t> </a:t>
            </a:r>
            <a:r>
              <a:rPr lang="en-US" sz="5500" dirty="0" smtClean="0"/>
              <a:t>(</a:t>
            </a:r>
            <a:r>
              <a:rPr lang="cs-CZ" sz="5500" dirty="0" smtClean="0"/>
              <a:t>5.11.) </a:t>
            </a:r>
            <a:r>
              <a:rPr lang="en-US" sz="5500" i="1" dirty="0" smtClean="0"/>
              <a:t>TRANSNATIONALISM, BORDERS AND CITIZENSHIP</a:t>
            </a:r>
            <a:r>
              <a:rPr lang="cs-CZ" sz="5500" i="1" dirty="0" smtClean="0"/>
              <a:t> (RK, Nesehnutí)</a:t>
            </a:r>
          </a:p>
          <a:p>
            <a:pPr marL="0" indent="0">
              <a:buNone/>
            </a:pPr>
            <a:r>
              <a:rPr lang="en-US" sz="5500" dirty="0" smtClean="0"/>
              <a:t>Group Project: How to deal with current “migration crisis”? Create policies to address the current migration situation in Europe. </a:t>
            </a:r>
            <a:endParaRPr lang="cs-CZ" sz="5500" dirty="0" smtClean="0"/>
          </a:p>
          <a:p>
            <a:r>
              <a:rPr lang="en-US" sz="5500" b="1" dirty="0" smtClean="0"/>
              <a:t>Session </a:t>
            </a:r>
            <a:r>
              <a:rPr lang="en-US" sz="5500" b="1" dirty="0"/>
              <a:t>6</a:t>
            </a:r>
            <a:r>
              <a:rPr lang="en-US" sz="5500" dirty="0"/>
              <a:t> </a:t>
            </a:r>
            <a:r>
              <a:rPr lang="en-US" sz="5500" dirty="0" smtClean="0"/>
              <a:t>(</a:t>
            </a:r>
            <a:r>
              <a:rPr lang="cs-CZ" sz="5500" dirty="0"/>
              <a:t>8</a:t>
            </a:r>
            <a:r>
              <a:rPr lang="cs-CZ" sz="5500" dirty="0" smtClean="0"/>
              <a:t>.12.) </a:t>
            </a:r>
            <a:r>
              <a:rPr lang="en-US" sz="5500" i="1" dirty="0" smtClean="0"/>
              <a:t>RESEARCH DESIGN WORKSHOP</a:t>
            </a:r>
            <a:r>
              <a:rPr lang="cs-CZ" sz="5500" i="1" dirty="0" smtClean="0"/>
              <a:t> </a:t>
            </a:r>
            <a:r>
              <a:rPr lang="en-US" sz="5500" i="1" dirty="0" smtClean="0"/>
              <a:t>&amp; CONCLUSION </a:t>
            </a:r>
            <a:r>
              <a:rPr lang="cs-CZ" sz="5500" i="1" dirty="0" smtClean="0"/>
              <a:t>(RK, NJ)</a:t>
            </a:r>
            <a:endParaRPr lang="cs-CZ" i="1" dirty="0"/>
          </a:p>
        </p:txBody>
      </p:sp>
    </p:spTree>
    <p:extLst>
      <p:ext uri="{BB962C8B-B14F-4D97-AF65-F5344CB8AC3E}">
        <p14:creationId xmlns:p14="http://schemas.microsoft.com/office/powerpoint/2010/main" val="2667265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r>
              <a:rPr lang="en-US" altLang="cs-CZ" b="1" smtClean="0"/>
              <a:t>Conditions for Passing the Course</a:t>
            </a:r>
            <a:endParaRPr lang="cs-CZ" altLang="cs-CZ" smtClean="0"/>
          </a:p>
        </p:txBody>
      </p:sp>
      <p:sp>
        <p:nvSpPr>
          <p:cNvPr id="4099" name="Zástupný symbol pro obsah 2"/>
          <p:cNvSpPr>
            <a:spLocks noGrp="1"/>
          </p:cNvSpPr>
          <p:nvPr>
            <p:ph idx="1"/>
          </p:nvPr>
        </p:nvSpPr>
        <p:spPr/>
        <p:txBody>
          <a:bodyPr>
            <a:normAutofit fontScale="92500" lnSpcReduction="10000"/>
          </a:bodyPr>
          <a:lstStyle/>
          <a:p>
            <a:r>
              <a:rPr lang="en-US" dirty="0"/>
              <a:t>1. Participation in class (discussions, group projects, simulation game) (30 %)</a:t>
            </a:r>
            <a:endParaRPr lang="cs-CZ" dirty="0"/>
          </a:p>
          <a:p>
            <a:pPr marL="0" indent="0">
              <a:buNone/>
            </a:pPr>
            <a:r>
              <a:rPr lang="en-US" dirty="0"/>
              <a:t>- 5 points for each class (2 points for attendance, 3 points for participation)</a:t>
            </a:r>
            <a:endParaRPr lang="cs-CZ" dirty="0"/>
          </a:p>
          <a:p>
            <a:r>
              <a:rPr lang="en-US" dirty="0"/>
              <a:t>2. Assignments (25 %)</a:t>
            </a:r>
            <a:endParaRPr lang="cs-CZ" dirty="0"/>
          </a:p>
          <a:p>
            <a:pPr marL="0" indent="0">
              <a:buNone/>
            </a:pPr>
            <a:r>
              <a:rPr lang="en-US" dirty="0"/>
              <a:t>- 5 points for each home assignment </a:t>
            </a:r>
            <a:r>
              <a:rPr lang="en-US" dirty="0" smtClean="0"/>
              <a:t>(</a:t>
            </a:r>
            <a:r>
              <a:rPr lang="cs-CZ" dirty="0" err="1" smtClean="0"/>
              <a:t>reading</a:t>
            </a:r>
            <a:r>
              <a:rPr lang="cs-CZ" dirty="0" smtClean="0"/>
              <a:t> </a:t>
            </a:r>
            <a:r>
              <a:rPr lang="cs-CZ" dirty="0" err="1" smtClean="0"/>
              <a:t>responses</a:t>
            </a:r>
            <a:r>
              <a:rPr lang="en-US" dirty="0" smtClean="0"/>
              <a:t>, </a:t>
            </a:r>
            <a:r>
              <a:rPr lang="en-US" dirty="0"/>
              <a:t>paper draft and peer-to-peer feedback</a:t>
            </a:r>
            <a:r>
              <a:rPr lang="en-US" dirty="0" smtClean="0"/>
              <a:t>)</a:t>
            </a:r>
            <a:r>
              <a:rPr lang="cs-CZ" dirty="0" smtClean="0"/>
              <a:t> (</a:t>
            </a:r>
            <a:r>
              <a:rPr lang="cs-CZ" dirty="0" err="1" smtClean="0"/>
              <a:t>check</a:t>
            </a:r>
            <a:r>
              <a:rPr lang="cs-CZ" dirty="0" smtClean="0"/>
              <a:t> </a:t>
            </a:r>
            <a:r>
              <a:rPr lang="cs-CZ" dirty="0" err="1" smtClean="0"/>
              <a:t>deadlines</a:t>
            </a:r>
            <a:r>
              <a:rPr lang="cs-CZ" dirty="0" smtClean="0"/>
              <a:t>!)</a:t>
            </a:r>
            <a:endParaRPr lang="cs-CZ" dirty="0"/>
          </a:p>
          <a:p>
            <a:pPr marL="0" indent="0">
              <a:buNone/>
            </a:pPr>
            <a:r>
              <a:rPr lang="en-US" dirty="0"/>
              <a:t>3. Final paper (3,000 – 5,000 words) (45 %)</a:t>
            </a:r>
            <a:endParaRPr lang="cs-CZ" dirty="0"/>
          </a:p>
          <a:p>
            <a:pPr marL="0" indent="0">
              <a:buNone/>
            </a:pPr>
            <a:r>
              <a:rPr lang="en-US" dirty="0"/>
              <a:t> </a:t>
            </a:r>
            <a:endParaRPr lang="cs-CZ" dirty="0"/>
          </a:p>
          <a:p>
            <a:pPr marL="0" indent="0">
              <a:buNone/>
            </a:pPr>
            <a:r>
              <a:rPr lang="en-US" dirty="0"/>
              <a:t>Evaluation is based upon these principles:</a:t>
            </a:r>
            <a:br>
              <a:rPr lang="en-US" dirty="0"/>
            </a:br>
            <a:r>
              <a:rPr lang="en-US" dirty="0"/>
              <a:t>90-100 points - A, 80-89 points - B, 70-79 points - C, 60-69 points - D, 50-59 points - E, 0-49 points - F</a:t>
            </a:r>
            <a:endParaRPr lang="cs-CZ" dirty="0"/>
          </a:p>
        </p:txBody>
      </p:sp>
    </p:spTree>
    <p:extLst>
      <p:ext uri="{BB962C8B-B14F-4D97-AF65-F5344CB8AC3E}">
        <p14:creationId xmlns:p14="http://schemas.microsoft.com/office/powerpoint/2010/main" val="1329654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r>
              <a:rPr lang="en-US" altLang="cs-CZ" b="1" smtClean="0"/>
              <a:t>Study Materials and Instructions</a:t>
            </a:r>
            <a:endParaRPr lang="cs-CZ" altLang="cs-CZ" smtClean="0"/>
          </a:p>
        </p:txBody>
      </p:sp>
      <p:sp>
        <p:nvSpPr>
          <p:cNvPr id="5123" name="Zástupný symbol pro obsah 2"/>
          <p:cNvSpPr>
            <a:spLocks noGrp="1"/>
          </p:cNvSpPr>
          <p:nvPr>
            <p:ph idx="1"/>
          </p:nvPr>
        </p:nvSpPr>
        <p:spPr/>
        <p:txBody>
          <a:bodyPr/>
          <a:lstStyle/>
          <a:p>
            <a:r>
              <a:rPr lang="cs-CZ" altLang="cs-CZ" dirty="0" smtClean="0"/>
              <a:t>IS </a:t>
            </a:r>
            <a:r>
              <a:rPr lang="cs-CZ" altLang="cs-CZ" dirty="0" err="1" smtClean="0"/>
              <a:t>Learning</a:t>
            </a:r>
            <a:r>
              <a:rPr lang="cs-CZ" altLang="cs-CZ" dirty="0" smtClean="0"/>
              <a:t> </a:t>
            </a:r>
            <a:r>
              <a:rPr lang="cs-CZ" altLang="cs-CZ" dirty="0" err="1" smtClean="0"/>
              <a:t>Materials</a:t>
            </a:r>
            <a:r>
              <a:rPr lang="cs-CZ" altLang="cs-CZ" dirty="0" smtClean="0"/>
              <a:t> – in </a:t>
            </a:r>
            <a:r>
              <a:rPr lang="cs-CZ" altLang="cs-CZ" dirty="0" err="1" smtClean="0"/>
              <a:t>electronic</a:t>
            </a:r>
            <a:r>
              <a:rPr lang="cs-CZ" altLang="cs-CZ" dirty="0" smtClean="0"/>
              <a:t> </a:t>
            </a:r>
            <a:r>
              <a:rPr lang="cs-CZ" altLang="cs-CZ" dirty="0" err="1" smtClean="0"/>
              <a:t>form</a:t>
            </a:r>
            <a:endParaRPr lang="cs-CZ" altLang="cs-CZ" dirty="0" smtClean="0"/>
          </a:p>
          <a:p>
            <a:r>
              <a:rPr lang="cs-CZ" altLang="cs-CZ" dirty="0" err="1" smtClean="0"/>
              <a:t>Reading</a:t>
            </a:r>
            <a:r>
              <a:rPr lang="cs-CZ" altLang="cs-CZ" dirty="0" smtClean="0"/>
              <a:t> Response </a:t>
            </a:r>
            <a:r>
              <a:rPr lang="cs-CZ" altLang="cs-CZ" dirty="0" err="1" smtClean="0"/>
              <a:t>Instructions</a:t>
            </a:r>
            <a:endParaRPr lang="cs-CZ" altLang="cs-CZ" dirty="0" smtClean="0"/>
          </a:p>
          <a:p>
            <a:r>
              <a:rPr lang="en-US" altLang="cs-CZ" dirty="0" smtClean="0"/>
              <a:t>Instructions for the </a:t>
            </a:r>
            <a:r>
              <a:rPr lang="cs-CZ" altLang="cs-CZ" dirty="0" smtClean="0"/>
              <a:t>draft </a:t>
            </a:r>
            <a:r>
              <a:rPr lang="cs-CZ" altLang="cs-CZ" dirty="0" err="1" smtClean="0"/>
              <a:t>of</a:t>
            </a:r>
            <a:r>
              <a:rPr lang="cs-CZ" altLang="cs-CZ" dirty="0" smtClean="0"/>
              <a:t> </a:t>
            </a:r>
            <a:r>
              <a:rPr lang="cs-CZ" altLang="cs-CZ" dirty="0" err="1" smtClean="0"/>
              <a:t>the</a:t>
            </a:r>
            <a:r>
              <a:rPr lang="cs-CZ" altLang="cs-CZ" dirty="0" smtClean="0"/>
              <a:t> </a:t>
            </a:r>
            <a:r>
              <a:rPr lang="cs-CZ" altLang="cs-CZ" dirty="0" err="1" smtClean="0"/>
              <a:t>final</a:t>
            </a:r>
            <a:r>
              <a:rPr lang="cs-CZ" altLang="cs-CZ" dirty="0" smtClean="0"/>
              <a:t> </a:t>
            </a:r>
            <a:r>
              <a:rPr lang="cs-CZ" altLang="cs-CZ" dirty="0" err="1" smtClean="0"/>
              <a:t>paper</a:t>
            </a:r>
            <a:r>
              <a:rPr lang="cs-CZ" altLang="cs-CZ" dirty="0" smtClean="0"/>
              <a:t> as </a:t>
            </a:r>
            <a:r>
              <a:rPr lang="cs-CZ" altLang="cs-CZ" dirty="0" err="1" smtClean="0"/>
              <a:t>well</a:t>
            </a:r>
            <a:r>
              <a:rPr lang="cs-CZ" altLang="cs-CZ" dirty="0" smtClean="0"/>
              <a:t> as </a:t>
            </a:r>
            <a:r>
              <a:rPr lang="en-US" altLang="cs-CZ" dirty="0" smtClean="0"/>
              <a:t>final essay will be available in the IS Study Materials folder</a:t>
            </a:r>
            <a:r>
              <a:rPr lang="cs-CZ" altLang="cs-CZ" dirty="0" smtClean="0"/>
              <a:t> in </a:t>
            </a:r>
            <a:r>
              <a:rPr lang="cs-CZ" altLang="cs-CZ" dirty="0" err="1" smtClean="0"/>
              <a:t>the</a:t>
            </a:r>
            <a:r>
              <a:rPr lang="cs-CZ" altLang="cs-CZ" dirty="0" smtClean="0"/>
              <a:t> </a:t>
            </a:r>
            <a:r>
              <a:rPr lang="cs-CZ" altLang="cs-CZ" dirty="0" err="1" smtClean="0"/>
              <a:t>course</a:t>
            </a:r>
            <a:r>
              <a:rPr lang="cs-CZ" altLang="cs-CZ" dirty="0" smtClean="0"/>
              <a:t> </a:t>
            </a:r>
            <a:r>
              <a:rPr lang="cs-CZ" altLang="cs-CZ" dirty="0" err="1" smtClean="0"/>
              <a:t>of</a:t>
            </a:r>
            <a:r>
              <a:rPr lang="cs-CZ" altLang="cs-CZ" dirty="0" smtClean="0"/>
              <a:t> </a:t>
            </a:r>
            <a:r>
              <a:rPr lang="cs-CZ" altLang="cs-CZ" dirty="0" err="1" smtClean="0"/>
              <a:t>the</a:t>
            </a:r>
            <a:r>
              <a:rPr lang="cs-CZ" altLang="cs-CZ" dirty="0" smtClean="0"/>
              <a:t> </a:t>
            </a:r>
            <a:r>
              <a:rPr lang="cs-CZ" altLang="cs-CZ" dirty="0" err="1" smtClean="0"/>
              <a:t>semester</a:t>
            </a:r>
            <a:r>
              <a:rPr lang="en-US" altLang="cs-CZ" dirty="0" smtClean="0"/>
              <a:t>.</a:t>
            </a:r>
            <a:endParaRPr lang="cs-CZ" altLang="cs-CZ" dirty="0" smtClean="0"/>
          </a:p>
          <a:p>
            <a:r>
              <a:rPr lang="en-US" altLang="cs-CZ" dirty="0" smtClean="0"/>
              <a:t>Please, </a:t>
            </a:r>
            <a:r>
              <a:rPr lang="en-US" altLang="cs-CZ" b="1" dirty="0" smtClean="0"/>
              <a:t>check the study materials folder regularly</a:t>
            </a:r>
            <a:r>
              <a:rPr lang="en-US" altLang="cs-CZ" dirty="0" smtClean="0"/>
              <a:t> for actual readings and study instructions.</a:t>
            </a:r>
            <a:endParaRPr lang="cs-CZ" altLang="cs-CZ" dirty="0" smtClean="0"/>
          </a:p>
          <a:p>
            <a:r>
              <a:rPr lang="cs-CZ" altLang="cs-CZ" dirty="0" smtClean="0"/>
              <a:t>IS - </a:t>
            </a:r>
            <a:r>
              <a:rPr lang="cs-CZ" altLang="cs-CZ" dirty="0" err="1" smtClean="0"/>
              <a:t>Homework</a:t>
            </a:r>
            <a:r>
              <a:rPr lang="cs-CZ" altLang="cs-CZ" dirty="0" smtClean="0"/>
              <a:t> </a:t>
            </a:r>
            <a:r>
              <a:rPr lang="cs-CZ" altLang="cs-CZ" dirty="0" err="1" smtClean="0"/>
              <a:t>Vaults</a:t>
            </a:r>
            <a:endParaRPr lang="cs-CZ" altLang="cs-CZ" dirty="0" smtClean="0"/>
          </a:p>
          <a:p>
            <a:endParaRPr lang="cs-CZ" altLang="cs-CZ" dirty="0" smtClean="0"/>
          </a:p>
          <a:p>
            <a:endParaRPr lang="cs-CZ" altLang="cs-CZ" dirty="0" smtClean="0"/>
          </a:p>
        </p:txBody>
      </p:sp>
    </p:spTree>
    <p:extLst>
      <p:ext uri="{BB962C8B-B14F-4D97-AF65-F5344CB8AC3E}">
        <p14:creationId xmlns:p14="http://schemas.microsoft.com/office/powerpoint/2010/main" val="3070580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Reading</a:t>
            </a:r>
            <a:r>
              <a:rPr lang="cs-CZ" b="1" dirty="0" smtClean="0"/>
              <a:t> response </a:t>
            </a:r>
            <a:r>
              <a:rPr lang="cs-CZ" b="1" dirty="0" err="1" smtClean="0"/>
              <a:t>guidelines</a:t>
            </a:r>
            <a:endParaRPr lang="cs-CZ" b="1" dirty="0"/>
          </a:p>
        </p:txBody>
      </p:sp>
      <p:sp>
        <p:nvSpPr>
          <p:cNvPr id="3" name="Zástupný symbol pro obsah 2"/>
          <p:cNvSpPr>
            <a:spLocks noGrp="1"/>
          </p:cNvSpPr>
          <p:nvPr>
            <p:ph idx="1"/>
          </p:nvPr>
        </p:nvSpPr>
        <p:spPr/>
        <p:txBody>
          <a:bodyPr>
            <a:normAutofit/>
          </a:bodyPr>
          <a:lstStyle/>
          <a:p>
            <a:r>
              <a:rPr lang="cs-CZ" dirty="0" err="1" smtClean="0"/>
              <a:t>Available</a:t>
            </a:r>
            <a:r>
              <a:rPr lang="cs-CZ" dirty="0" smtClean="0"/>
              <a:t> in IS – Study </a:t>
            </a:r>
            <a:r>
              <a:rPr lang="cs-CZ" dirty="0" err="1" smtClean="0"/>
              <a:t>Instructions</a:t>
            </a:r>
            <a:endParaRPr lang="cs-CZ" dirty="0" smtClean="0"/>
          </a:p>
          <a:p>
            <a:r>
              <a:rPr lang="cs-CZ" dirty="0" smtClean="0"/>
              <a:t>+- 300 </a:t>
            </a:r>
            <a:r>
              <a:rPr lang="cs-CZ" dirty="0" err="1" smtClean="0"/>
              <a:t>words</a:t>
            </a:r>
            <a:endParaRPr lang="cs-CZ" dirty="0" smtClean="0"/>
          </a:p>
          <a:p>
            <a:r>
              <a:rPr lang="cs-CZ" dirty="0" err="1" smtClean="0"/>
              <a:t>Deadline</a:t>
            </a:r>
            <a:r>
              <a:rPr lang="cs-CZ" dirty="0" smtClean="0"/>
              <a:t> </a:t>
            </a:r>
            <a:r>
              <a:rPr lang="cs-CZ" dirty="0" err="1" smtClean="0"/>
              <a:t>usually</a:t>
            </a:r>
            <a:r>
              <a:rPr lang="cs-CZ" dirty="0" smtClean="0"/>
              <a:t> </a:t>
            </a:r>
            <a:r>
              <a:rPr lang="cs-CZ" b="1" dirty="0" err="1" smtClean="0"/>
              <a:t>Sunday</a:t>
            </a:r>
            <a:r>
              <a:rPr lang="cs-CZ" dirty="0" smtClean="0"/>
              <a:t> </a:t>
            </a:r>
            <a:r>
              <a:rPr lang="cs-CZ" dirty="0" err="1" smtClean="0"/>
              <a:t>before</a:t>
            </a:r>
            <a:r>
              <a:rPr lang="cs-CZ" dirty="0" smtClean="0"/>
              <a:t> </a:t>
            </a:r>
            <a:r>
              <a:rPr lang="cs-CZ" dirty="0" err="1" smtClean="0"/>
              <a:t>the</a:t>
            </a:r>
            <a:r>
              <a:rPr lang="cs-CZ" dirty="0" smtClean="0"/>
              <a:t> </a:t>
            </a:r>
            <a:r>
              <a:rPr lang="cs-CZ" dirty="0" err="1" smtClean="0"/>
              <a:t>class</a:t>
            </a:r>
            <a:r>
              <a:rPr lang="cs-CZ" dirty="0" smtClean="0"/>
              <a:t> (</a:t>
            </a:r>
            <a:r>
              <a:rPr lang="cs-CZ" dirty="0" err="1" smtClean="0"/>
              <a:t>except</a:t>
            </a:r>
            <a:r>
              <a:rPr lang="cs-CZ" dirty="0" smtClean="0"/>
              <a:t> </a:t>
            </a:r>
            <a:r>
              <a:rPr lang="cs-CZ" dirty="0" err="1" smtClean="0"/>
              <a:t>for</a:t>
            </a:r>
            <a:r>
              <a:rPr lang="cs-CZ" dirty="0" smtClean="0"/>
              <a:t> </a:t>
            </a:r>
            <a:r>
              <a:rPr lang="cs-CZ" dirty="0" err="1" smtClean="0"/>
              <a:t>the</a:t>
            </a:r>
            <a:r>
              <a:rPr lang="cs-CZ" dirty="0" smtClean="0"/>
              <a:t> 1st </a:t>
            </a:r>
            <a:r>
              <a:rPr lang="cs-CZ" dirty="0" err="1" smtClean="0"/>
              <a:t>one</a:t>
            </a:r>
            <a:r>
              <a:rPr lang="cs-CZ" dirty="0" smtClean="0"/>
              <a:t>)</a:t>
            </a:r>
          </a:p>
          <a:p>
            <a:r>
              <a:rPr lang="cs-CZ" dirty="0" err="1" smtClean="0"/>
              <a:t>Should</a:t>
            </a:r>
            <a:r>
              <a:rPr lang="cs-CZ" dirty="0" smtClean="0"/>
              <a:t> </a:t>
            </a:r>
            <a:r>
              <a:rPr lang="cs-CZ" dirty="0" err="1" smtClean="0"/>
              <a:t>contain</a:t>
            </a:r>
            <a:r>
              <a:rPr lang="cs-CZ" dirty="0" smtClean="0"/>
              <a:t>:</a:t>
            </a:r>
          </a:p>
          <a:p>
            <a:pPr lvl="1"/>
            <a:r>
              <a:rPr lang="cs-CZ" dirty="0" err="1" smtClean="0"/>
              <a:t>The</a:t>
            </a:r>
            <a:r>
              <a:rPr lang="cs-CZ" dirty="0" smtClean="0"/>
              <a:t> </a:t>
            </a:r>
            <a:r>
              <a:rPr lang="cs-CZ" dirty="0" err="1" smtClean="0"/>
              <a:t>main</a:t>
            </a:r>
            <a:r>
              <a:rPr lang="cs-CZ" dirty="0" smtClean="0"/>
              <a:t> argument </a:t>
            </a:r>
            <a:r>
              <a:rPr lang="cs-CZ" dirty="0" err="1" smtClean="0"/>
              <a:t>of</a:t>
            </a:r>
            <a:r>
              <a:rPr lang="cs-CZ" dirty="0" smtClean="0"/>
              <a:t> </a:t>
            </a:r>
            <a:r>
              <a:rPr lang="cs-CZ" dirty="0" err="1" smtClean="0"/>
              <a:t>the</a:t>
            </a:r>
            <a:r>
              <a:rPr lang="cs-CZ" dirty="0" smtClean="0"/>
              <a:t> text (2-3 </a:t>
            </a:r>
            <a:r>
              <a:rPr lang="cs-CZ" dirty="0" err="1" smtClean="0"/>
              <a:t>sentences</a:t>
            </a:r>
            <a:r>
              <a:rPr lang="cs-CZ" dirty="0" smtClean="0"/>
              <a:t>)</a:t>
            </a:r>
          </a:p>
          <a:p>
            <a:pPr lvl="1"/>
            <a:r>
              <a:rPr lang="cs-CZ" dirty="0" err="1" smtClean="0"/>
              <a:t>Discussion</a:t>
            </a:r>
            <a:r>
              <a:rPr lang="cs-CZ" dirty="0" smtClean="0"/>
              <a:t> </a:t>
            </a:r>
            <a:r>
              <a:rPr lang="cs-CZ" dirty="0" err="1" smtClean="0"/>
              <a:t>questions</a:t>
            </a:r>
            <a:endParaRPr lang="cs-CZ" dirty="0" smtClean="0"/>
          </a:p>
          <a:p>
            <a:pPr lvl="1"/>
            <a:r>
              <a:rPr lang="cs-CZ" dirty="0" smtClean="0"/>
              <a:t>Best </a:t>
            </a:r>
            <a:r>
              <a:rPr lang="cs-CZ" dirty="0" err="1" smtClean="0"/>
              <a:t>quote</a:t>
            </a:r>
            <a:r>
              <a:rPr lang="cs-CZ" dirty="0" smtClean="0"/>
              <a:t> </a:t>
            </a:r>
          </a:p>
          <a:p>
            <a:pPr lvl="1"/>
            <a:r>
              <a:rPr lang="cs-CZ" dirty="0" err="1" smtClean="0"/>
              <a:t>Links</a:t>
            </a:r>
            <a:r>
              <a:rPr lang="cs-CZ" dirty="0" smtClean="0"/>
              <a:t> to </a:t>
            </a:r>
            <a:r>
              <a:rPr lang="cs-CZ" dirty="0" err="1" smtClean="0"/>
              <a:t>the</a:t>
            </a:r>
            <a:r>
              <a:rPr lang="cs-CZ" dirty="0" smtClean="0"/>
              <a:t> </a:t>
            </a:r>
            <a:r>
              <a:rPr lang="cs-CZ" dirty="0" err="1" smtClean="0"/>
              <a:t>external</a:t>
            </a:r>
            <a:r>
              <a:rPr lang="cs-CZ" dirty="0" smtClean="0"/>
              <a:t> </a:t>
            </a:r>
            <a:r>
              <a:rPr lang="cs-CZ" dirty="0" err="1" smtClean="0"/>
              <a:t>world</a:t>
            </a:r>
            <a:endParaRPr lang="cs-CZ" dirty="0" smtClean="0"/>
          </a:p>
          <a:p>
            <a:r>
              <a:rPr lang="cs-CZ" dirty="0" smtClean="0"/>
              <a:t>1-3 </a:t>
            </a:r>
            <a:r>
              <a:rPr lang="cs-CZ" dirty="0" err="1" smtClean="0"/>
              <a:t>points</a:t>
            </a:r>
            <a:endParaRPr lang="cs-CZ" dirty="0" smtClean="0"/>
          </a:p>
          <a:p>
            <a:endParaRPr lang="cs-CZ" dirty="0"/>
          </a:p>
        </p:txBody>
      </p:sp>
    </p:spTree>
    <p:extLst>
      <p:ext uri="{BB962C8B-B14F-4D97-AF65-F5344CB8AC3E}">
        <p14:creationId xmlns:p14="http://schemas.microsoft.com/office/powerpoint/2010/main" val="2032138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r>
              <a:rPr lang="en-US" altLang="cs-CZ" b="1" smtClean="0"/>
              <a:t>Final paper</a:t>
            </a:r>
            <a:endParaRPr lang="cs-CZ" altLang="cs-CZ" b="1" smtClean="0"/>
          </a:p>
        </p:txBody>
      </p:sp>
      <p:sp>
        <p:nvSpPr>
          <p:cNvPr id="3" name="Zástupný symbol pro obsah 2"/>
          <p:cNvSpPr>
            <a:spLocks noGrp="1"/>
          </p:cNvSpPr>
          <p:nvPr>
            <p:ph idx="1"/>
          </p:nvPr>
        </p:nvSpPr>
        <p:spPr>
          <a:xfrm>
            <a:off x="1881188" y="1600200"/>
            <a:ext cx="8329612" cy="4757738"/>
          </a:xfrm>
        </p:spPr>
        <p:txBody>
          <a:bodyPr rtlCol="0">
            <a:normAutofit/>
          </a:bodyPr>
          <a:lstStyle/>
          <a:p>
            <a:pPr>
              <a:defRPr/>
            </a:pPr>
            <a:r>
              <a:rPr lang="cs-CZ" dirty="0" err="1" smtClean="0"/>
              <a:t>Length</a:t>
            </a:r>
            <a:r>
              <a:rPr lang="cs-CZ" dirty="0" smtClean="0"/>
              <a:t>: </a:t>
            </a:r>
            <a:r>
              <a:rPr lang="en-US" dirty="0"/>
              <a:t>3,000 – 5,000 </a:t>
            </a:r>
            <a:r>
              <a:rPr lang="en-US" dirty="0" smtClean="0"/>
              <a:t>words</a:t>
            </a:r>
            <a:endParaRPr lang="cs-CZ" dirty="0" smtClean="0"/>
          </a:p>
          <a:p>
            <a:pPr>
              <a:defRPr/>
            </a:pPr>
            <a:r>
              <a:rPr lang="cs-CZ" dirty="0" err="1" smtClean="0"/>
              <a:t>Group</a:t>
            </a:r>
            <a:r>
              <a:rPr lang="cs-CZ" dirty="0" smtClean="0"/>
              <a:t> </a:t>
            </a:r>
            <a:r>
              <a:rPr lang="cs-CZ" dirty="0" err="1" smtClean="0"/>
              <a:t>or</a:t>
            </a:r>
            <a:r>
              <a:rPr lang="cs-CZ" dirty="0" smtClean="0"/>
              <a:t> </a:t>
            </a:r>
            <a:r>
              <a:rPr lang="cs-CZ" dirty="0" err="1" smtClean="0"/>
              <a:t>individual</a:t>
            </a:r>
            <a:endParaRPr lang="cs-CZ" dirty="0" smtClean="0"/>
          </a:p>
          <a:p>
            <a:pPr>
              <a:defRPr/>
            </a:pPr>
            <a:r>
              <a:rPr lang="cs-CZ" dirty="0" smtClean="0"/>
              <a:t>A </a:t>
            </a:r>
            <a:r>
              <a:rPr lang="cs-CZ" dirty="0" err="1" smtClean="0"/>
              <a:t>topic</a:t>
            </a:r>
            <a:r>
              <a:rPr lang="cs-CZ" dirty="0" smtClean="0"/>
              <a:t> </a:t>
            </a:r>
            <a:r>
              <a:rPr lang="cs-CZ" dirty="0" err="1" smtClean="0"/>
              <a:t>of</a:t>
            </a:r>
            <a:r>
              <a:rPr lang="cs-CZ" dirty="0" smtClean="0"/>
              <a:t> </a:t>
            </a:r>
            <a:r>
              <a:rPr lang="cs-CZ" dirty="0" err="1" smtClean="0"/>
              <a:t>individual</a:t>
            </a:r>
            <a:r>
              <a:rPr lang="cs-CZ" dirty="0" smtClean="0"/>
              <a:t> </a:t>
            </a:r>
            <a:r>
              <a:rPr lang="cs-CZ" dirty="0" err="1" smtClean="0"/>
              <a:t>choice</a:t>
            </a:r>
            <a:r>
              <a:rPr lang="cs-CZ" dirty="0" smtClean="0"/>
              <a:t> </a:t>
            </a:r>
            <a:r>
              <a:rPr lang="cs-CZ" dirty="0" err="1" smtClean="0"/>
              <a:t>based</a:t>
            </a:r>
            <a:r>
              <a:rPr lang="cs-CZ" dirty="0" smtClean="0"/>
              <a:t> on </a:t>
            </a:r>
            <a:r>
              <a:rPr lang="cs-CZ" dirty="0" err="1" smtClean="0"/>
              <a:t>course</a:t>
            </a:r>
            <a:r>
              <a:rPr lang="cs-CZ" dirty="0" smtClean="0"/>
              <a:t> </a:t>
            </a:r>
            <a:r>
              <a:rPr lang="cs-CZ" dirty="0" err="1" smtClean="0"/>
              <a:t>literature</a:t>
            </a:r>
            <a:r>
              <a:rPr lang="cs-CZ" dirty="0" smtClean="0"/>
              <a:t>, </a:t>
            </a:r>
            <a:r>
              <a:rPr lang="cs-CZ" dirty="0" err="1" smtClean="0"/>
              <a:t>interesting</a:t>
            </a:r>
            <a:r>
              <a:rPr lang="cs-CZ" dirty="0"/>
              <a:t> </a:t>
            </a:r>
            <a:r>
              <a:rPr lang="cs-CZ" dirty="0" smtClean="0"/>
              <a:t>case study </a:t>
            </a:r>
            <a:r>
              <a:rPr lang="cs-CZ" dirty="0" err="1" smtClean="0"/>
              <a:t>etc</a:t>
            </a:r>
            <a:r>
              <a:rPr lang="cs-CZ" dirty="0" smtClean="0"/>
              <a:t>.</a:t>
            </a:r>
          </a:p>
          <a:p>
            <a:pPr>
              <a:defRPr/>
            </a:pPr>
            <a:r>
              <a:rPr lang="cs-CZ" dirty="0" err="1" smtClean="0"/>
              <a:t>Form</a:t>
            </a:r>
            <a:r>
              <a:rPr lang="cs-CZ" dirty="0" smtClean="0"/>
              <a:t>: </a:t>
            </a:r>
            <a:r>
              <a:rPr lang="cs-CZ" dirty="0" err="1" smtClean="0"/>
              <a:t>academic</a:t>
            </a:r>
            <a:r>
              <a:rPr lang="cs-CZ" dirty="0" smtClean="0"/>
              <a:t> </a:t>
            </a:r>
            <a:r>
              <a:rPr lang="cs-CZ" dirty="0" err="1" smtClean="0"/>
              <a:t>paper</a:t>
            </a:r>
            <a:r>
              <a:rPr lang="cs-CZ" dirty="0" smtClean="0"/>
              <a:t> </a:t>
            </a:r>
          </a:p>
          <a:p>
            <a:pPr lvl="1">
              <a:defRPr/>
            </a:pPr>
            <a:r>
              <a:rPr lang="cs-CZ" dirty="0" smtClean="0"/>
              <a:t>more </a:t>
            </a:r>
            <a:r>
              <a:rPr lang="cs-CZ" dirty="0" err="1" smtClean="0"/>
              <a:t>information</a:t>
            </a:r>
            <a:r>
              <a:rPr lang="cs-CZ" dirty="0" smtClean="0"/>
              <a:t> </a:t>
            </a:r>
            <a:r>
              <a:rPr lang="cs-CZ" dirty="0" err="1" smtClean="0"/>
              <a:t>will</a:t>
            </a:r>
            <a:r>
              <a:rPr lang="cs-CZ" dirty="0" smtClean="0"/>
              <a:t> </a:t>
            </a:r>
            <a:r>
              <a:rPr lang="cs-CZ" dirty="0" err="1" smtClean="0"/>
              <a:t>follow</a:t>
            </a:r>
            <a:r>
              <a:rPr lang="cs-CZ" dirty="0" smtClean="0"/>
              <a:t>…</a:t>
            </a:r>
          </a:p>
          <a:p>
            <a:pPr>
              <a:defRPr/>
            </a:pPr>
            <a:r>
              <a:rPr lang="cs-CZ" dirty="0" smtClean="0"/>
              <a:t>Draft </a:t>
            </a:r>
            <a:r>
              <a:rPr lang="cs-CZ" dirty="0" err="1" smtClean="0"/>
              <a:t>of</a:t>
            </a:r>
            <a:r>
              <a:rPr lang="cs-CZ" dirty="0" smtClean="0"/>
              <a:t> </a:t>
            </a:r>
            <a:r>
              <a:rPr lang="cs-CZ" dirty="0" err="1" smtClean="0"/>
              <a:t>the</a:t>
            </a:r>
            <a:r>
              <a:rPr lang="cs-CZ" dirty="0" smtClean="0"/>
              <a:t> </a:t>
            </a:r>
            <a:r>
              <a:rPr lang="cs-CZ" dirty="0" err="1" smtClean="0"/>
              <a:t>paper</a:t>
            </a:r>
            <a:r>
              <a:rPr lang="cs-CZ" dirty="0" smtClean="0"/>
              <a:t> </a:t>
            </a:r>
            <a:r>
              <a:rPr lang="cs-CZ" dirty="0" err="1" smtClean="0"/>
              <a:t>will</a:t>
            </a:r>
            <a:r>
              <a:rPr lang="cs-CZ" dirty="0" smtClean="0"/>
              <a:t> </a:t>
            </a:r>
            <a:r>
              <a:rPr lang="cs-CZ" dirty="0" err="1" smtClean="0"/>
              <a:t>be</a:t>
            </a:r>
            <a:r>
              <a:rPr lang="cs-CZ" dirty="0" smtClean="0"/>
              <a:t> </a:t>
            </a:r>
            <a:r>
              <a:rPr lang="cs-CZ" dirty="0" err="1" smtClean="0"/>
              <a:t>discussed</a:t>
            </a:r>
            <a:r>
              <a:rPr lang="cs-CZ" dirty="0" smtClean="0"/>
              <a:t> by </a:t>
            </a:r>
            <a:r>
              <a:rPr lang="cs-CZ" dirty="0" err="1" smtClean="0"/>
              <a:t>colleagues</a:t>
            </a:r>
            <a:r>
              <a:rPr lang="cs-CZ" dirty="0" smtClean="0"/>
              <a:t> on </a:t>
            </a:r>
            <a:r>
              <a:rPr lang="cs-CZ" dirty="0" err="1" smtClean="0"/>
              <a:t>research</a:t>
            </a:r>
            <a:r>
              <a:rPr lang="cs-CZ" dirty="0" smtClean="0"/>
              <a:t> design workshop on 8 </a:t>
            </a:r>
            <a:r>
              <a:rPr lang="cs-CZ" dirty="0" err="1" smtClean="0"/>
              <a:t>December</a:t>
            </a:r>
            <a:endParaRPr lang="cs-CZ" dirty="0" smtClean="0"/>
          </a:p>
          <a:p>
            <a:pPr lvl="1">
              <a:defRPr/>
            </a:pPr>
            <a:r>
              <a:rPr lang="cs-CZ" dirty="0" smtClean="0"/>
              <a:t> to </a:t>
            </a:r>
            <a:r>
              <a:rPr lang="cs-CZ" dirty="0" err="1" smtClean="0"/>
              <a:t>be</a:t>
            </a:r>
            <a:r>
              <a:rPr lang="cs-CZ" dirty="0" smtClean="0"/>
              <a:t> </a:t>
            </a:r>
            <a:r>
              <a:rPr lang="cs-CZ" dirty="0" err="1" smtClean="0"/>
              <a:t>delivered</a:t>
            </a:r>
            <a:r>
              <a:rPr lang="cs-CZ" dirty="0" smtClean="0"/>
              <a:t> by </a:t>
            </a:r>
            <a:r>
              <a:rPr lang="cs-CZ" b="1" dirty="0" smtClean="0"/>
              <a:t>30.11. </a:t>
            </a:r>
            <a:r>
              <a:rPr lang="cs-CZ" dirty="0" smtClean="0"/>
              <a:t>(to IS </a:t>
            </a:r>
            <a:r>
              <a:rPr lang="cs-CZ" dirty="0" err="1" smtClean="0"/>
              <a:t>Homework</a:t>
            </a:r>
            <a:r>
              <a:rPr lang="cs-CZ" dirty="0" smtClean="0"/>
              <a:t> </a:t>
            </a:r>
            <a:r>
              <a:rPr lang="cs-CZ" dirty="0" err="1" smtClean="0"/>
              <a:t>Vaults</a:t>
            </a:r>
            <a:r>
              <a:rPr lang="cs-CZ" dirty="0" smtClean="0"/>
              <a:t>)</a:t>
            </a:r>
          </a:p>
          <a:p>
            <a:pPr>
              <a:defRPr/>
            </a:pPr>
            <a:r>
              <a:rPr lang="cs-CZ" b="1" dirty="0" err="1" smtClean="0"/>
              <a:t>Deadline</a:t>
            </a:r>
            <a:r>
              <a:rPr lang="cs-CZ" b="1" dirty="0" smtClean="0"/>
              <a:t>: 20.11.2016</a:t>
            </a:r>
            <a:endParaRPr lang="cs-CZ" b="1" dirty="0"/>
          </a:p>
        </p:txBody>
      </p:sp>
    </p:spTree>
    <p:extLst>
      <p:ext uri="{BB962C8B-B14F-4D97-AF65-F5344CB8AC3E}">
        <p14:creationId xmlns:p14="http://schemas.microsoft.com/office/powerpoint/2010/main" val="1261430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smtClean="0"/>
              <a:t>The</a:t>
            </a:r>
            <a:r>
              <a:rPr lang="cs-CZ" b="1" dirty="0" smtClean="0"/>
              <a:t> </a:t>
            </a:r>
            <a:r>
              <a:rPr lang="cs-CZ" b="1" dirty="0" err="1" smtClean="0"/>
              <a:t>formation</a:t>
            </a:r>
            <a:r>
              <a:rPr lang="cs-CZ" b="1" dirty="0" smtClean="0"/>
              <a:t> </a:t>
            </a:r>
            <a:r>
              <a:rPr lang="cs-CZ" b="1" dirty="0" err="1" smtClean="0"/>
              <a:t>of</a:t>
            </a:r>
            <a:r>
              <a:rPr lang="cs-CZ" b="1" dirty="0" smtClean="0"/>
              <a:t> </a:t>
            </a:r>
            <a:r>
              <a:rPr lang="cs-CZ" b="1" dirty="0" err="1" smtClean="0"/>
              <a:t>transnational</a:t>
            </a:r>
            <a:r>
              <a:rPr lang="cs-CZ" b="1" dirty="0" smtClean="0"/>
              <a:t> </a:t>
            </a:r>
            <a:r>
              <a:rPr lang="cs-CZ" b="1" dirty="0" err="1" smtClean="0"/>
              <a:t>approaches</a:t>
            </a:r>
            <a:r>
              <a:rPr lang="cs-CZ" b="1" dirty="0" smtClean="0"/>
              <a:t> to </a:t>
            </a:r>
            <a:r>
              <a:rPr lang="cs-CZ" b="1" dirty="0" err="1" smtClean="0"/>
              <a:t>migration</a:t>
            </a:r>
            <a:endParaRPr lang="cs-CZ" b="1"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837419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smtClean="0"/>
              <a:t>Anthropologist</a:t>
            </a:r>
            <a:r>
              <a:rPr lang="cs-CZ" b="1" dirty="0" smtClean="0"/>
              <a:t>s‘</a:t>
            </a:r>
            <a:r>
              <a:rPr lang="en-US" b="1" dirty="0" smtClean="0"/>
              <a:t> discovery of a new phenomena?</a:t>
            </a:r>
            <a:endParaRPr lang="en-US" b="1" dirty="0"/>
          </a:p>
        </p:txBody>
      </p:sp>
      <p:sp>
        <p:nvSpPr>
          <p:cNvPr id="3" name="Zástupný symbol pro obsah 2"/>
          <p:cNvSpPr>
            <a:spLocks noGrp="1"/>
          </p:cNvSpPr>
          <p:nvPr>
            <p:ph idx="1"/>
          </p:nvPr>
        </p:nvSpPr>
        <p:spPr>
          <a:xfrm>
            <a:off x="838201" y="1772816"/>
            <a:ext cx="10881048" cy="4842282"/>
          </a:xfrm>
        </p:spPr>
        <p:txBody>
          <a:bodyPr>
            <a:normAutofit/>
          </a:bodyPr>
          <a:lstStyle/>
          <a:p>
            <a:r>
              <a:rPr lang="en-US" dirty="0" smtClean="0"/>
              <a:t>1990s – new form of migration: transnational migration</a:t>
            </a:r>
          </a:p>
          <a:p>
            <a:pPr lvl="1"/>
            <a:r>
              <a:rPr lang="en-US" dirty="0" smtClean="0"/>
              <a:t>Critical to </a:t>
            </a:r>
            <a:r>
              <a:rPr lang="en-US" dirty="0" err="1" smtClean="0"/>
              <a:t>conventi</a:t>
            </a:r>
            <a:r>
              <a:rPr lang="cs-CZ" dirty="0" smtClean="0"/>
              <a:t>on</a:t>
            </a:r>
            <a:r>
              <a:rPr lang="en-US" dirty="0" smtClean="0"/>
              <a:t>al theories of immigration</a:t>
            </a:r>
          </a:p>
          <a:p>
            <a:pPr lvl="1"/>
            <a:r>
              <a:rPr lang="en-US" dirty="0" smtClean="0"/>
              <a:t>Focus on cross-border processes and identities </a:t>
            </a:r>
            <a:endParaRPr lang="cs-CZ" dirty="0" smtClean="0"/>
          </a:p>
          <a:p>
            <a:r>
              <a:rPr lang="en-US" dirty="0" err="1" smtClean="0"/>
              <a:t>Basch</a:t>
            </a:r>
            <a:r>
              <a:rPr lang="en-US" dirty="0" smtClean="0"/>
              <a:t>, Glick Schiller, </a:t>
            </a:r>
            <a:r>
              <a:rPr lang="en-US" dirty="0" err="1" smtClean="0"/>
              <a:t>Szanton</a:t>
            </a:r>
            <a:r>
              <a:rPr lang="en-US" dirty="0" smtClean="0"/>
              <a:t> Blanc (1994): </a:t>
            </a:r>
          </a:p>
          <a:p>
            <a:pPr lvl="1">
              <a:buNone/>
            </a:pPr>
            <a:r>
              <a:rPr lang="en-US" i="1" dirty="0" smtClean="0"/>
              <a:t>Nations Unbound: Transnational Projects, Postcolonial Predicaments, and </a:t>
            </a:r>
            <a:r>
              <a:rPr lang="en-US" i="1" dirty="0" err="1" smtClean="0"/>
              <a:t>Deterritorialized</a:t>
            </a:r>
            <a:r>
              <a:rPr lang="en-US" i="1" dirty="0" smtClean="0"/>
              <a:t> Nation-States</a:t>
            </a:r>
          </a:p>
          <a:p>
            <a:pPr lvl="1">
              <a:buNone/>
            </a:pPr>
            <a:r>
              <a:rPr lang="en-US" dirty="0" smtClean="0"/>
              <a:t>-“By living their lives across borders, </a:t>
            </a:r>
            <a:r>
              <a:rPr lang="en-US" dirty="0" err="1" smtClean="0"/>
              <a:t>transmigrants</a:t>
            </a:r>
            <a:r>
              <a:rPr lang="en-US" dirty="0" smtClean="0"/>
              <a:t> find themselves confronted with and engaged in the nation building processes of two or more nation-states. Their identities and practices are configured by hegemonic categories, such as race and ethnicity, that are deeply embedded in the nation building processes of these nation states.“ (p. 22)</a:t>
            </a:r>
            <a:endParaRPr lang="cs-CZ" dirty="0" smtClean="0"/>
          </a:p>
          <a:p>
            <a:pPr marL="342900" lvl="1" indent="-342900"/>
            <a:r>
              <a:rPr lang="cs-CZ" dirty="0" err="1" smtClean="0"/>
              <a:t>Transnationalism</a:t>
            </a:r>
            <a:r>
              <a:rPr lang="cs-CZ" dirty="0" smtClean="0"/>
              <a:t> as a </a:t>
            </a:r>
            <a:r>
              <a:rPr lang="cs-CZ" dirty="0" err="1" smtClean="0"/>
              <a:t>form</a:t>
            </a:r>
            <a:r>
              <a:rPr lang="cs-CZ" dirty="0" smtClean="0"/>
              <a:t> </a:t>
            </a:r>
            <a:r>
              <a:rPr lang="cs-CZ" dirty="0" err="1" smtClean="0"/>
              <a:t>of</a:t>
            </a:r>
            <a:r>
              <a:rPr lang="cs-CZ" dirty="0" smtClean="0"/>
              <a:t> </a:t>
            </a:r>
            <a:r>
              <a:rPr lang="cs-CZ" dirty="0" err="1" smtClean="0"/>
              <a:t>resistance</a:t>
            </a:r>
            <a:r>
              <a:rPr lang="cs-CZ" dirty="0" smtClean="0"/>
              <a:t> </a:t>
            </a:r>
            <a:endParaRPr lang="en-US" dirty="0" smtClean="0"/>
          </a:p>
          <a:p>
            <a:pPr>
              <a:buNone/>
            </a:pPr>
            <a:endParaRPr lang="cs-CZ" dirty="0" smtClean="0"/>
          </a:p>
        </p:txBody>
      </p:sp>
    </p:spTree>
    <p:extLst>
      <p:ext uri="{BB962C8B-B14F-4D97-AF65-F5344CB8AC3E}">
        <p14:creationId xmlns:p14="http://schemas.microsoft.com/office/powerpoint/2010/main" val="4040417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1482</Words>
  <Application>Microsoft Office PowerPoint</Application>
  <PresentationFormat>Širokoúhlá obrazovka</PresentationFormat>
  <Paragraphs>180</Paragraphs>
  <Slides>29</Slides>
  <Notes>29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Calibri</vt:lpstr>
      <vt:lpstr>Calibri Light</vt:lpstr>
      <vt:lpstr>Motiv Office</vt:lpstr>
      <vt:lpstr>   SOC 585 MIGRATION, TRASNATIONALISM AND THE CITY  Fall 2015</vt:lpstr>
      <vt:lpstr>Brainstorming</vt:lpstr>
      <vt:lpstr>Course sessions</vt:lpstr>
      <vt:lpstr>Conditions for Passing the Course</vt:lpstr>
      <vt:lpstr>Study Materials and Instructions</vt:lpstr>
      <vt:lpstr>Reading response guidelines</vt:lpstr>
      <vt:lpstr>Final paper</vt:lpstr>
      <vt:lpstr>The formation of transnational approaches to migration</vt:lpstr>
      <vt:lpstr>Anthropologists‘ discovery of a new phenomena?</vt:lpstr>
      <vt:lpstr>Conventional immigration theories</vt:lpstr>
      <vt:lpstr>Americanization project</vt:lpstr>
      <vt:lpstr>Prezentace aplikace PowerPoint</vt:lpstr>
      <vt:lpstr>Prezentace aplikace PowerPoint</vt:lpstr>
      <vt:lpstr>What is methodological nationalism and how does it influence research? </vt:lpstr>
      <vt:lpstr>Methodological nationalism</vt:lpstr>
      <vt:lpstr>Prezentace aplikace PowerPoint</vt:lpstr>
      <vt:lpstr>The critique of methodological nationalism</vt:lpstr>
      <vt:lpstr>A new phenomena or a new perspective?</vt:lpstr>
      <vt:lpstr>A new phenomena or a new perspective?</vt:lpstr>
      <vt:lpstr>„Let us do our American and Czech duty.“  „Fight for our independence.“ (Branch of Czech National Society in Halletsville, Texas, around 1917)</vt:lpstr>
      <vt:lpstr>A transnational turn in migration studies</vt:lpstr>
      <vt:lpstr>Transnational Studies Methodology </vt:lpstr>
      <vt:lpstr>Transnational Studies (Khagram, Levitt)</vt:lpstr>
      <vt:lpstr>Transnational methodology</vt:lpstr>
      <vt:lpstr>Units of analysis</vt:lpstr>
      <vt:lpstr>Scales – layers of relevance</vt:lpstr>
      <vt:lpstr>Methods and techniques</vt:lpstr>
      <vt:lpstr>Group project</vt:lpstr>
      <vt:lpstr>Final reflection</vt:lpstr>
    </vt:vector>
  </TitlesOfParts>
  <Company>Masaryk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 585 MIGRATION, TRASNATIONALISM AND THE CITY  Fall 2015</dc:title>
  <dc:creator>Klvanova</dc:creator>
  <cp:lastModifiedBy>Klvanova</cp:lastModifiedBy>
  <cp:revision>36</cp:revision>
  <dcterms:created xsi:type="dcterms:W3CDTF">2015-09-25T10:01:27Z</dcterms:created>
  <dcterms:modified xsi:type="dcterms:W3CDTF">2015-10-12T08:10:44Z</dcterms:modified>
</cp:coreProperties>
</file>