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7" r:id="rId3"/>
    <p:sldId id="282" r:id="rId4"/>
    <p:sldId id="267" r:id="rId5"/>
    <p:sldId id="268" r:id="rId6"/>
    <p:sldId id="270" r:id="rId7"/>
    <p:sldId id="269" r:id="rId8"/>
    <p:sldId id="272" r:id="rId9"/>
    <p:sldId id="278" r:id="rId10"/>
    <p:sldId id="281" r:id="rId11"/>
    <p:sldId id="280" r:id="rId12"/>
    <p:sldId id="28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530BD0-9980-4040-8DB4-83A0DF9A4C8C}" type="datetimeFigureOut">
              <a:rPr lang="nl-NL" smtClean="0"/>
              <a:pPr>
                <a:defRPr/>
              </a:pPr>
              <a:t>4-11-2015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A2C37AD8-AA85-4A25-B3CC-B38569F5EF9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088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F3A89F-0C5F-401B-8703-37355CF4F7DE}" type="datetimeFigureOut">
              <a:rPr lang="nl-NL" noProof="0" smtClean="0"/>
              <a:pPr>
                <a:defRPr/>
              </a:pPr>
              <a:t>4-11-2015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44567202-3E4F-426F-966B-27CC87E73390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586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3060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93837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24618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4951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3644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5444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07053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93775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5770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8239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/>
          <p:cNvSpPr/>
          <p:nvPr/>
        </p:nvSpPr>
        <p:spPr>
          <a:xfrm>
            <a:off x="0" y="5888038"/>
            <a:ext cx="12192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5" name="Rechthoek 8"/>
          <p:cNvSpPr/>
          <p:nvPr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/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1760183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6F7E-350A-420B-B614-ED17F208EA56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97308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27F7-72D1-439B-A1B1-EA386FE65BC7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468733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6E06C-3318-40B0-BAF0-1E9420FE3A80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6788391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8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6" name="Rechthoek 10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3993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36CA1-1C7B-4A06-A45C-04D2EDFC631D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981493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CFC7C-3820-4B92-81D3-2F6DA08D7036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873447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C935D-93DF-45CE-B98B-2D270CBA7CDD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04252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4B6FE-1FDF-4F14-B25D-4796BD2BED5D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38078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9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7" name="Rechthoek 10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40D6-6BD7-4534-832A-102B9C473A80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4173873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8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7" name="Rechthoe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A3CB-3D16-44C9-AE5E-30CA53F2B9F0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533678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6256338"/>
            <a:ext cx="12192000" cy="55562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dirty="0" smtClean="0"/>
              <a:t>Klik om het opmaakprofiel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 smtClean="0"/>
              <a:t>Klik om de opmaakprofielen van de </a:t>
            </a:r>
            <a:r>
              <a:rPr lang="nl-NL" noProof="0" dirty="0" err="1" smtClean="0"/>
              <a:t>modeltekst</a:t>
            </a:r>
            <a:r>
              <a:rPr lang="nl-NL" noProof="0" dirty="0" smtClean="0"/>
              <a:t>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</a:defRPr>
            </a:lvl1pPr>
          </a:lstStyle>
          <a:p>
            <a:fld id="{AC154863-C843-4EC9-A497-79404A3E1B5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8" name="Rechthoek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anose="02040503050406030204" pitchFamily="18" charset="0"/>
        </a:defRPr>
      </a:lvl9pPr>
    </p:titleStyle>
    <p:bodyStyle>
      <a:lvl1pPr marL="273050" indent="-2286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2606675"/>
            <a:ext cx="10058400" cy="2743200"/>
          </a:xfrm>
        </p:spPr>
        <p:txBody>
          <a:bodyPr/>
          <a:lstStyle/>
          <a:p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Critical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Theory</a:t>
            </a:r>
            <a:endParaRPr lang="nl-NL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6800" y="5360988"/>
            <a:ext cx="10058400" cy="36512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nl-NL" cap="none" dirty="0" smtClean="0"/>
              <a:t>Sam Kniknie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Critiques</a:t>
            </a:r>
            <a:r>
              <a:rPr lang="nl-NL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on Critical </a:t>
            </a:r>
            <a:r>
              <a:rPr lang="nl-NL" cap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Theory</a:t>
            </a:r>
            <a:endParaRPr lang="nl-NL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6844048" cy="4117975"/>
          </a:xfrm>
        </p:spPr>
        <p:txBody>
          <a:bodyPr/>
          <a:lstStyle/>
          <a:p>
            <a:pPr>
              <a:buClr>
                <a:srgbClr val="A85229"/>
              </a:buClr>
            </a:pPr>
            <a:r>
              <a:rPr lang="nl-NL" dirty="0" smtClean="0"/>
              <a:t>A-</a:t>
            </a:r>
            <a:r>
              <a:rPr lang="nl-NL" dirty="0" err="1" smtClean="0"/>
              <a:t>historical</a:t>
            </a:r>
            <a:endParaRPr lang="nl-NL" dirty="0" smtClean="0"/>
          </a:p>
          <a:p>
            <a:pPr>
              <a:buClr>
                <a:srgbClr val="A85229"/>
              </a:buClr>
            </a:pP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enough</a:t>
            </a:r>
            <a:r>
              <a:rPr lang="nl-NL" dirty="0" smtClean="0"/>
              <a:t> attention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economy</a:t>
            </a:r>
            <a:endParaRPr lang="nl-NL" dirty="0" smtClean="0"/>
          </a:p>
          <a:p>
            <a:pPr>
              <a:buClr>
                <a:srgbClr val="A85229"/>
              </a:buClr>
            </a:pPr>
            <a:r>
              <a:rPr lang="nl-NL" dirty="0" smtClean="0"/>
              <a:t>Bourgeois </a:t>
            </a:r>
            <a:r>
              <a:rPr lang="nl-NL" dirty="0" err="1" smtClean="0"/>
              <a:t>idealism</a:t>
            </a:r>
            <a:r>
              <a:rPr lang="nl-NL" dirty="0"/>
              <a:t> </a:t>
            </a:r>
            <a:endParaRPr lang="nl-NL" dirty="0" smtClean="0"/>
          </a:p>
          <a:p>
            <a:pPr>
              <a:buClr>
                <a:srgbClr val="A85229"/>
              </a:buClr>
            </a:pPr>
            <a:r>
              <a:rPr lang="nl-NL" dirty="0" smtClean="0"/>
              <a:t>Too </a:t>
            </a:r>
            <a:r>
              <a:rPr lang="nl-NL" dirty="0" err="1" smtClean="0"/>
              <a:t>ideological</a:t>
            </a:r>
            <a:r>
              <a:rPr lang="nl-NL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080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Can</a:t>
            </a:r>
            <a:r>
              <a:rPr lang="nl-BE" dirty="0" smtClean="0"/>
              <a:t> a </a:t>
            </a:r>
            <a:r>
              <a:rPr lang="nl-BE" dirty="0" err="1" smtClean="0"/>
              <a:t>university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objective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independent in </a:t>
            </a:r>
            <a:r>
              <a:rPr lang="nl-BE" dirty="0" err="1" smtClean="0"/>
              <a:t>its</a:t>
            </a:r>
            <a:r>
              <a:rPr lang="nl-BE" dirty="0" smtClean="0"/>
              <a:t> research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goes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stock exchange?</a:t>
            </a:r>
          </a:p>
          <a:p>
            <a:r>
              <a:rPr lang="nl-BE" dirty="0" smtClean="0"/>
              <a:t>Is </a:t>
            </a:r>
            <a:r>
              <a:rPr lang="nl-BE" dirty="0" err="1" smtClean="0"/>
              <a:t>sociology</a:t>
            </a:r>
            <a:r>
              <a:rPr lang="nl-BE" dirty="0" smtClean="0"/>
              <a:t> </a:t>
            </a:r>
            <a:r>
              <a:rPr lang="nl-BE" dirty="0" err="1" smtClean="0"/>
              <a:t>conservative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does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approve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status quo of society?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take a </a:t>
            </a:r>
            <a:r>
              <a:rPr lang="nl-BE" dirty="0" err="1" smtClean="0"/>
              <a:t>progressive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fight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emancipation</a:t>
            </a:r>
            <a:r>
              <a:rPr lang="nl-BE" dirty="0" smtClean="0"/>
              <a:t>?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4672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Beyond Marx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85229"/>
              </a:buClr>
            </a:pPr>
            <a:r>
              <a:rPr lang="nl-NL" dirty="0" smtClean="0"/>
              <a:t>Marx’ </a:t>
            </a:r>
            <a:r>
              <a:rPr lang="nl-NL" dirty="0" err="1" smtClean="0"/>
              <a:t>predictions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not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true</a:t>
            </a:r>
            <a:endParaRPr lang="nl-NL" dirty="0" smtClean="0">
              <a:sym typeface="Wingdings" panose="05000000000000000000" pitchFamily="2" charset="2"/>
            </a:endParaRPr>
          </a:p>
          <a:p>
            <a:pPr>
              <a:buClr>
                <a:srgbClr val="A85229"/>
              </a:buClr>
            </a:pPr>
            <a:r>
              <a:rPr lang="nl-NL" dirty="0" err="1" smtClean="0">
                <a:sym typeface="Wingdings" panose="05000000000000000000" pitchFamily="2" charset="2"/>
              </a:rPr>
              <a:t>Revolution</a:t>
            </a:r>
            <a:r>
              <a:rPr lang="nl-NL" dirty="0" smtClean="0">
                <a:sym typeface="Wingdings" panose="05000000000000000000" pitchFamily="2" charset="2"/>
              </a:rPr>
              <a:t> in Russia</a:t>
            </a:r>
          </a:p>
          <a:p>
            <a:pPr>
              <a:buClr>
                <a:srgbClr val="A85229"/>
              </a:buClr>
            </a:pPr>
            <a:r>
              <a:rPr lang="nl-NL" dirty="0" err="1" smtClean="0">
                <a:sym typeface="Wingdings" panose="05000000000000000000" pitchFamily="2" charset="2"/>
              </a:rPr>
              <a:t>Capitalism</a:t>
            </a:r>
            <a:r>
              <a:rPr lang="nl-NL" dirty="0" smtClean="0">
                <a:sym typeface="Wingdings" panose="05000000000000000000" pitchFamily="2" charset="2"/>
              </a:rPr>
              <a:t> was/is </a:t>
            </a:r>
            <a:r>
              <a:rPr lang="nl-NL" dirty="0" err="1" smtClean="0">
                <a:sym typeface="Wingdings" panose="05000000000000000000" pitchFamily="2" charset="2"/>
              </a:rPr>
              <a:t>not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overthrown</a:t>
            </a:r>
            <a:endParaRPr lang="nl-NL" dirty="0" smtClean="0">
              <a:sym typeface="Wingdings" panose="05000000000000000000" pitchFamily="2" charset="2"/>
            </a:endParaRPr>
          </a:p>
          <a:p>
            <a:pPr>
              <a:buClr>
                <a:srgbClr val="A85229"/>
              </a:buClr>
            </a:pPr>
            <a:r>
              <a:rPr lang="nl-NL" dirty="0" smtClean="0">
                <a:sym typeface="Wingdings" panose="05000000000000000000" pitchFamily="2" charset="2"/>
              </a:rPr>
              <a:t>Marx = </a:t>
            </a:r>
            <a:r>
              <a:rPr lang="nl-NL" dirty="0" err="1" smtClean="0">
                <a:sym typeface="Wingdings" panose="05000000000000000000" pitchFamily="2" charset="2"/>
              </a:rPr>
              <a:t>useless</a:t>
            </a:r>
            <a:r>
              <a:rPr lang="nl-NL" dirty="0" smtClean="0">
                <a:sym typeface="Wingdings" panose="05000000000000000000" pitchFamily="2" charset="2"/>
              </a:rPr>
              <a:t>?</a:t>
            </a:r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38" y="2706174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75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Frankfurter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Schule</a:t>
            </a:r>
            <a:endParaRPr lang="nl-NL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85229"/>
              </a:buClr>
            </a:pPr>
            <a:r>
              <a:rPr lang="nl-NL" dirty="0" err="1" smtClean="0"/>
              <a:t>Founded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1930s in Frankfurt, Germany</a:t>
            </a:r>
          </a:p>
          <a:p>
            <a:pPr>
              <a:buClr>
                <a:srgbClr val="A85229"/>
              </a:buClr>
            </a:pPr>
            <a:r>
              <a:rPr lang="nl-NL" dirty="0"/>
              <a:t>Max </a:t>
            </a:r>
            <a:r>
              <a:rPr lang="nl-NL" dirty="0" err="1"/>
              <a:t>Horkheimer</a:t>
            </a:r>
            <a:r>
              <a:rPr lang="nl-NL" dirty="0"/>
              <a:t>, Theodor </a:t>
            </a:r>
            <a:r>
              <a:rPr lang="nl-NL" dirty="0" err="1"/>
              <a:t>Wiesengrund</a:t>
            </a:r>
            <a:r>
              <a:rPr lang="nl-NL" dirty="0"/>
              <a:t> </a:t>
            </a:r>
            <a:r>
              <a:rPr lang="nl-NL" dirty="0" err="1"/>
              <a:t>Adorno</a:t>
            </a:r>
            <a:r>
              <a:rPr lang="nl-NL" dirty="0"/>
              <a:t>, Walter Benjamin &amp; Herbert </a:t>
            </a:r>
            <a:r>
              <a:rPr lang="nl-NL" dirty="0" err="1" smtClean="0"/>
              <a:t>Marcuse</a:t>
            </a:r>
            <a:endParaRPr lang="nl-NL" dirty="0"/>
          </a:p>
          <a:p>
            <a:pPr>
              <a:buClr>
                <a:srgbClr val="A85229"/>
              </a:buClr>
            </a:pPr>
            <a:r>
              <a:rPr lang="nl-NL" dirty="0" err="1" smtClean="0"/>
              <a:t>Critique</a:t>
            </a:r>
            <a:r>
              <a:rPr lang="nl-NL" dirty="0" smtClean="0"/>
              <a:t> on Western, capitalist society</a:t>
            </a:r>
          </a:p>
          <a:p>
            <a:pPr>
              <a:buClr>
                <a:srgbClr val="A85229"/>
              </a:buClr>
            </a:pPr>
            <a:r>
              <a:rPr lang="nl-NL" dirty="0" err="1" smtClean="0"/>
              <a:t>Enlightment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 in human </a:t>
            </a:r>
            <a:r>
              <a:rPr lang="nl-NL" dirty="0" err="1" smtClean="0"/>
              <a:t>emancipation</a:t>
            </a:r>
            <a:r>
              <a:rPr lang="nl-NL" dirty="0" smtClean="0"/>
              <a:t> (</a:t>
            </a:r>
            <a:r>
              <a:rPr lang="nl-NL" dirty="0" err="1" smtClean="0"/>
              <a:t>Fascism</a:t>
            </a:r>
            <a:r>
              <a:rPr lang="nl-NL" dirty="0" smtClean="0"/>
              <a:t>, </a:t>
            </a:r>
            <a:r>
              <a:rPr lang="nl-NL" dirty="0" err="1" smtClean="0"/>
              <a:t>Stalinism</a:t>
            </a:r>
            <a:r>
              <a:rPr lang="nl-NL" dirty="0"/>
              <a:t>)</a:t>
            </a:r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16" y="3967766"/>
            <a:ext cx="3802657" cy="2540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Basics of Critical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Theory</a:t>
            </a:r>
            <a:endParaRPr lang="nl-NL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Combines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ideas</a:t>
            </a:r>
            <a:r>
              <a:rPr lang="nl-BE" dirty="0" smtClean="0"/>
              <a:t> of Marx, Weber </a:t>
            </a:r>
            <a:r>
              <a:rPr lang="nl-BE" dirty="0" err="1" smtClean="0"/>
              <a:t>and</a:t>
            </a:r>
            <a:r>
              <a:rPr lang="nl-BE" dirty="0" smtClean="0"/>
              <a:t> Hegel </a:t>
            </a:r>
            <a:endParaRPr lang="nl-BE" dirty="0"/>
          </a:p>
          <a:p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determinism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cultural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determinism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</a:p>
          <a:p>
            <a:r>
              <a:rPr lang="nl-BE" dirty="0" err="1" smtClean="0"/>
              <a:t>Interdisciplinarity</a:t>
            </a:r>
            <a:endParaRPr lang="nl-BE" dirty="0" smtClean="0"/>
          </a:p>
          <a:p>
            <a:r>
              <a:rPr lang="nl-BE" dirty="0" smtClean="0"/>
              <a:t>4 </a:t>
            </a:r>
            <a:r>
              <a:rPr lang="nl-BE" dirty="0" err="1" smtClean="0"/>
              <a:t>critiques</a:t>
            </a:r>
            <a:endParaRPr lang="nl-BE" dirty="0"/>
          </a:p>
          <a:p>
            <a:endParaRPr lang="nl-B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Criticism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determinism</a:t>
            </a:r>
            <a:endParaRPr lang="nl-NL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399" y="1825625"/>
            <a:ext cx="7269051" cy="4117975"/>
          </a:xfrm>
        </p:spPr>
        <p:txBody>
          <a:bodyPr/>
          <a:lstStyle/>
          <a:p>
            <a:pPr>
              <a:buClr>
                <a:srgbClr val="A85229"/>
              </a:buClr>
            </a:pP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determinism</a:t>
            </a:r>
            <a:r>
              <a:rPr lang="nl-NL" dirty="0" smtClean="0"/>
              <a:t> in </a:t>
            </a:r>
            <a:r>
              <a:rPr lang="nl-NL" dirty="0" err="1" smtClean="0"/>
              <a:t>Marx’s</a:t>
            </a:r>
            <a:r>
              <a:rPr lang="nl-NL" dirty="0" smtClean="0"/>
              <a:t> </a:t>
            </a:r>
            <a:r>
              <a:rPr lang="nl-NL" dirty="0" err="1" smtClean="0"/>
              <a:t>original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&amp; </a:t>
            </a:r>
            <a:r>
              <a:rPr lang="nl-NL" dirty="0" err="1" smtClean="0"/>
              <a:t>followers</a:t>
            </a:r>
            <a:endParaRPr lang="nl-NL" dirty="0" smtClean="0"/>
          </a:p>
          <a:p>
            <a:pPr>
              <a:buClr>
                <a:srgbClr val="A85229"/>
              </a:buClr>
            </a:pP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r>
              <a:rPr lang="nl-NL" dirty="0" smtClean="0"/>
              <a:t> story</a:t>
            </a:r>
          </a:p>
          <a:p>
            <a:pPr>
              <a:buClr>
                <a:srgbClr val="A85229"/>
              </a:buClr>
            </a:pPr>
            <a:r>
              <a:rPr lang="nl-NL" dirty="0" err="1" smtClean="0"/>
              <a:t>Interaction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‘</a:t>
            </a:r>
            <a:r>
              <a:rPr lang="nl-NL" dirty="0" err="1" smtClean="0"/>
              <a:t>superstructure</a:t>
            </a:r>
            <a:r>
              <a:rPr lang="nl-NL" dirty="0" smtClean="0"/>
              <a:t>’ </a:t>
            </a:r>
            <a:r>
              <a:rPr lang="nl-NL" dirty="0" err="1" smtClean="0"/>
              <a:t>and</a:t>
            </a:r>
            <a:r>
              <a:rPr lang="nl-NL" dirty="0" smtClean="0"/>
              <a:t> ‘base’</a:t>
            </a:r>
          </a:p>
          <a:p>
            <a:pPr>
              <a:buClr>
                <a:srgbClr val="A85229"/>
              </a:buClr>
            </a:pPr>
            <a:r>
              <a:rPr lang="nl-NL" dirty="0" err="1" smtClean="0"/>
              <a:t>Gramsci</a:t>
            </a:r>
            <a:endParaRPr lang="nl-NL" dirty="0" smtClean="0"/>
          </a:p>
          <a:p>
            <a:pPr>
              <a:buClr>
                <a:srgbClr val="A85229"/>
              </a:buClr>
            </a:pPr>
            <a:endParaRPr lang="nl-NL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Criticism</a:t>
            </a:r>
            <a:r>
              <a:rPr lang="nl-NL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positivism</a:t>
            </a:r>
            <a:endParaRPr lang="nl-NL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A85229"/>
              </a:buClr>
            </a:pP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nl-NL" dirty="0" err="1" smtClean="0"/>
              <a:t>critique</a:t>
            </a:r>
            <a:r>
              <a:rPr lang="nl-NL" dirty="0" smtClean="0"/>
              <a:t> on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determinism</a:t>
            </a:r>
            <a:endParaRPr lang="nl-NL" dirty="0" smtClean="0"/>
          </a:p>
          <a:p>
            <a:pPr>
              <a:buClr>
                <a:srgbClr val="A85229"/>
              </a:buClr>
            </a:pPr>
            <a:r>
              <a:rPr lang="nl-NL" dirty="0" smtClean="0"/>
              <a:t>Human </a:t>
            </a:r>
            <a:r>
              <a:rPr lang="nl-NL" dirty="0" err="1" smtClean="0"/>
              <a:t>sciences</a:t>
            </a:r>
            <a:r>
              <a:rPr lang="nl-NL" dirty="0" smtClean="0"/>
              <a:t>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nl-NL" dirty="0" err="1" smtClean="0">
                <a:cs typeface="Times New Roman" panose="02020603050405020304" pitchFamily="18" charset="0"/>
              </a:rPr>
              <a:t>natural</a:t>
            </a:r>
            <a:r>
              <a:rPr lang="nl-NL" dirty="0" smtClean="0"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cs typeface="Times New Roman" panose="02020603050405020304" pitchFamily="18" charset="0"/>
              </a:rPr>
              <a:t>sciences</a:t>
            </a:r>
            <a:endParaRPr lang="nl-NL" dirty="0" smtClean="0">
              <a:cs typeface="Times New Roman" panose="02020603050405020304" pitchFamily="18" charset="0"/>
            </a:endParaRPr>
          </a:p>
          <a:p>
            <a:pPr>
              <a:buClr>
                <a:srgbClr val="A85229"/>
              </a:buClr>
            </a:pPr>
            <a:r>
              <a:rPr lang="nl-NL" dirty="0" err="1" smtClean="0">
                <a:cs typeface="Times New Roman" panose="02020603050405020304" pitchFamily="18" charset="0"/>
              </a:rPr>
              <a:t>Loses</a:t>
            </a:r>
            <a:r>
              <a:rPr lang="nl-NL" dirty="0" smtClean="0"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cs typeface="Times New Roman" panose="02020603050405020304" pitchFamily="18" charset="0"/>
              </a:rPr>
              <a:t>sight</a:t>
            </a:r>
            <a:r>
              <a:rPr lang="nl-NL" dirty="0" smtClean="0">
                <a:cs typeface="Times New Roman" panose="02020603050405020304" pitchFamily="18" charset="0"/>
              </a:rPr>
              <a:t> on human actors</a:t>
            </a:r>
          </a:p>
          <a:p>
            <a:pPr>
              <a:buClr>
                <a:srgbClr val="A85229"/>
              </a:buClr>
            </a:pPr>
            <a:r>
              <a:rPr lang="nl-NL" dirty="0" err="1" smtClean="0">
                <a:cs typeface="Times New Roman" panose="02020603050405020304" pitchFamily="18" charset="0"/>
              </a:rPr>
              <a:t>Conservative</a:t>
            </a:r>
            <a:r>
              <a:rPr lang="nl-NL" dirty="0" smtClean="0">
                <a:cs typeface="Times New Roman" panose="02020603050405020304" pitchFamily="18" charset="0"/>
              </a:rPr>
              <a:t>: no attention </a:t>
            </a:r>
            <a:r>
              <a:rPr lang="nl-NL" dirty="0" err="1" smtClean="0">
                <a:cs typeface="Times New Roman" panose="02020603050405020304" pitchFamily="18" charset="0"/>
              </a:rPr>
              <a:t>for</a:t>
            </a:r>
            <a:r>
              <a:rPr lang="nl-NL" dirty="0" smtClean="0">
                <a:cs typeface="Times New Roman" panose="02020603050405020304" pitchFamily="18" charset="0"/>
              </a:rPr>
              <a:t> change</a:t>
            </a:r>
          </a:p>
          <a:p>
            <a:pPr>
              <a:buClr>
                <a:srgbClr val="A85229"/>
              </a:buClr>
            </a:pPr>
            <a:endParaRPr lang="nl-NL" dirty="0" smtClean="0">
              <a:cs typeface="Times New Roman" panose="02020603050405020304" pitchFamily="18" charset="0"/>
            </a:endParaRPr>
          </a:p>
          <a:p>
            <a:pPr>
              <a:buClr>
                <a:srgbClr val="A85229"/>
              </a:buClr>
            </a:pPr>
            <a:endParaRPr lang="nl-NL" dirty="0" smtClean="0"/>
          </a:p>
          <a:p>
            <a:pPr>
              <a:buClr>
                <a:srgbClr val="A85229"/>
              </a:buClr>
            </a:pP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nl-NL" cap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Criticism</a:t>
            </a:r>
            <a:r>
              <a:rPr lang="nl-NL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sociology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endParaRPr lang="nl-NL" dirty="0"/>
          </a:p>
        </p:txBody>
      </p:sp>
      <p:sp>
        <p:nvSpPr>
          <p:cNvPr id="2150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1980752"/>
            <a:ext cx="6715259" cy="3473450"/>
          </a:xfrm>
        </p:spPr>
        <p:txBody>
          <a:bodyPr/>
          <a:lstStyle/>
          <a:p>
            <a:r>
              <a:rPr lang="nl-NL" dirty="0" err="1" smtClean="0"/>
              <a:t>Conservative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endParaRPr lang="nl-NL" dirty="0" smtClean="0"/>
          </a:p>
          <a:p>
            <a:r>
              <a:rPr lang="nl-NL" dirty="0" err="1" smtClean="0"/>
              <a:t>Legitimates</a:t>
            </a:r>
            <a:r>
              <a:rPr lang="nl-NL" dirty="0" smtClean="0"/>
              <a:t> status quo of society</a:t>
            </a:r>
          </a:p>
          <a:p>
            <a:r>
              <a:rPr lang="nl-NL" dirty="0" err="1" smtClean="0"/>
              <a:t>Should</a:t>
            </a:r>
            <a:r>
              <a:rPr lang="nl-NL" dirty="0" smtClean="0"/>
              <a:t> help </a:t>
            </a:r>
            <a:r>
              <a:rPr lang="nl-NL" dirty="0" err="1" smtClean="0"/>
              <a:t>creating</a:t>
            </a:r>
            <a:r>
              <a:rPr lang="nl-NL" dirty="0" smtClean="0"/>
              <a:t> a ‘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humane society’</a:t>
            </a:r>
          </a:p>
          <a:p>
            <a:r>
              <a:rPr lang="nl-NL" dirty="0" err="1" smtClean="0"/>
              <a:t>Sociology</a:t>
            </a:r>
            <a:r>
              <a:rPr lang="nl-NL" dirty="0" smtClean="0"/>
              <a:t> as a </a:t>
            </a:r>
            <a:r>
              <a:rPr lang="nl-NL" dirty="0" err="1" smtClean="0"/>
              <a:t>political</a:t>
            </a:r>
            <a:r>
              <a:rPr lang="nl-NL" dirty="0" smtClean="0"/>
              <a:t> instrument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nl-NL" cap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Criticism</a:t>
            </a:r>
            <a:r>
              <a:rPr lang="nl-NL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culture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industry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nl-NL" dirty="0"/>
          </a:p>
        </p:txBody>
      </p:sp>
      <p:sp>
        <p:nvSpPr>
          <p:cNvPr id="2150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1851964"/>
            <a:ext cx="4727575" cy="3473450"/>
          </a:xfrm>
        </p:spPr>
        <p:txBody>
          <a:bodyPr/>
          <a:lstStyle/>
          <a:p>
            <a:r>
              <a:rPr lang="nl-NL" dirty="0" err="1" smtClean="0"/>
              <a:t>Critique</a:t>
            </a:r>
            <a:r>
              <a:rPr lang="nl-NL" dirty="0" smtClean="0"/>
              <a:t> on </a:t>
            </a:r>
            <a:r>
              <a:rPr lang="nl-NL" dirty="0" err="1" smtClean="0"/>
              <a:t>mass</a:t>
            </a:r>
            <a:r>
              <a:rPr lang="nl-NL" dirty="0" smtClean="0"/>
              <a:t> media</a:t>
            </a:r>
          </a:p>
          <a:p>
            <a:r>
              <a:rPr lang="nl-NL" dirty="0" err="1" smtClean="0"/>
              <a:t>Commodification</a:t>
            </a:r>
            <a:r>
              <a:rPr lang="nl-NL" dirty="0" smtClean="0"/>
              <a:t> of media</a:t>
            </a:r>
          </a:p>
          <a:p>
            <a:r>
              <a:rPr lang="nl-NL" dirty="0" err="1" smtClean="0"/>
              <a:t>Driven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profit</a:t>
            </a:r>
            <a:r>
              <a:rPr lang="nl-NL" dirty="0" smtClean="0"/>
              <a:t>, money</a:t>
            </a:r>
            <a:endParaRPr lang="nl-NL" dirty="0"/>
          </a:p>
          <a:p>
            <a:r>
              <a:rPr lang="nl-NL" dirty="0" err="1" smtClean="0"/>
              <a:t>Conformism</a:t>
            </a:r>
            <a:endParaRPr lang="nl-NL" dirty="0" smtClean="0"/>
          </a:p>
          <a:p>
            <a:r>
              <a:rPr lang="nl-NL" dirty="0" err="1" smtClean="0"/>
              <a:t>Stupifies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endParaRPr lang="nl-NL" dirty="0" smtClean="0"/>
          </a:p>
          <a:p>
            <a:r>
              <a:rPr lang="nl-NL" dirty="0" err="1" smtClean="0"/>
              <a:t>False</a:t>
            </a:r>
            <a:r>
              <a:rPr lang="nl-NL" dirty="0" smtClean="0"/>
              <a:t> feeling of </a:t>
            </a:r>
            <a:r>
              <a:rPr lang="nl-NL" dirty="0" err="1" smtClean="0"/>
              <a:t>individualism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64200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nl-NL" cap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Criticism</a:t>
            </a:r>
            <a:r>
              <a:rPr lang="nl-NL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culture </a:t>
            </a:r>
            <a:r>
              <a:rPr lang="nl-NL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industry</a:t>
            </a:r>
            <a:r>
              <a:rPr lang="nl-NL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nl-NL" dirty="0"/>
          </a:p>
        </p:txBody>
      </p:sp>
      <p:sp>
        <p:nvSpPr>
          <p:cNvPr id="2150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1851964"/>
            <a:ext cx="4727575" cy="3473450"/>
          </a:xfrm>
        </p:spPr>
        <p:txBody>
          <a:bodyPr/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nl-NL" dirty="0" err="1" smtClean="0">
                <a:cs typeface="Times New Roman" panose="02020603050405020304" pitchFamily="18" charset="0"/>
              </a:rPr>
              <a:t>knowledge</a:t>
            </a:r>
            <a:r>
              <a:rPr lang="nl-NL" dirty="0" smtClean="0"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cs typeface="Times New Roman" panose="02020603050405020304" pitchFamily="18" charset="0"/>
              </a:rPr>
              <a:t>industry</a:t>
            </a:r>
            <a:endParaRPr lang="nl-NL" dirty="0" smtClean="0">
              <a:cs typeface="Times New Roman" panose="02020603050405020304" pitchFamily="18" charset="0"/>
            </a:endParaRPr>
          </a:p>
          <a:p>
            <a:r>
              <a:rPr lang="nl-NL" dirty="0" err="1" smtClean="0">
                <a:cs typeface="Times New Roman" panose="02020603050405020304" pitchFamily="18" charset="0"/>
              </a:rPr>
              <a:t>Commodification</a:t>
            </a:r>
            <a:r>
              <a:rPr lang="nl-NL" dirty="0" smtClean="0">
                <a:cs typeface="Times New Roman" panose="02020603050405020304" pitchFamily="18" charset="0"/>
              </a:rPr>
              <a:t> of </a:t>
            </a:r>
            <a:r>
              <a:rPr lang="nl-NL" dirty="0" err="1" smtClean="0">
                <a:cs typeface="Times New Roman" panose="02020603050405020304" pitchFamily="18" charset="0"/>
              </a:rPr>
              <a:t>knowledge</a:t>
            </a:r>
            <a:endParaRPr lang="nl-NL" dirty="0" smtClean="0">
              <a:cs typeface="Times New Roman" panose="02020603050405020304" pitchFamily="18" charset="0"/>
            </a:endParaRPr>
          </a:p>
          <a:p>
            <a:r>
              <a:rPr lang="nl-NL" dirty="0" err="1" smtClean="0">
                <a:cs typeface="Times New Roman" panose="02020603050405020304" pitchFamily="18" charset="0"/>
              </a:rPr>
              <a:t>Universities</a:t>
            </a:r>
            <a:r>
              <a:rPr lang="nl-NL" dirty="0" smtClean="0"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cs typeface="Times New Roman" panose="02020603050405020304" pitchFamily="18" charset="0"/>
              </a:rPr>
              <a:t>become</a:t>
            </a:r>
            <a:r>
              <a:rPr lang="nl-NL" dirty="0" smtClean="0">
                <a:cs typeface="Times New Roman" panose="02020603050405020304" pitchFamily="18" charset="0"/>
              </a:rPr>
              <a:t> companies?</a:t>
            </a:r>
          </a:p>
          <a:p>
            <a:endParaRPr lang="nl-NL" dirty="0" smtClean="0">
              <a:cs typeface="Times New Roman" panose="02020603050405020304" pitchFamily="18" charset="0"/>
            </a:endParaRPr>
          </a:p>
          <a:p>
            <a:endParaRPr lang="nl-NL" dirty="0" smtClean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97" y="1648496"/>
            <a:ext cx="6324091" cy="3571251"/>
          </a:xfrm>
        </p:spPr>
      </p:pic>
    </p:spTree>
    <p:extLst>
      <p:ext uri="{BB962C8B-B14F-4D97-AF65-F5344CB8AC3E}">
        <p14:creationId xmlns:p14="http://schemas.microsoft.com/office/powerpoint/2010/main" val="3802570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25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9C20C-9478-46CA-9B92-539499A753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Bedrijfspresentatie met rode lijn (breedbeeld)</Template>
  <TotalTime>0</TotalTime>
  <Words>255</Words>
  <Application>Microsoft Office PowerPoint</Application>
  <PresentationFormat>Breedbeeld</PresentationFormat>
  <Paragraphs>52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Cambria</vt:lpstr>
      <vt:lpstr>Times New Roman</vt:lpstr>
      <vt:lpstr>Wingdings</vt:lpstr>
      <vt:lpstr>Ppt0000025</vt:lpstr>
      <vt:lpstr>Critical Theory</vt:lpstr>
      <vt:lpstr>Beyond Marx</vt:lpstr>
      <vt:lpstr>Frankfurter Schule</vt:lpstr>
      <vt:lpstr>Basics of Critical Theory</vt:lpstr>
      <vt:lpstr>Criticism of economic determinism</vt:lpstr>
      <vt:lpstr>Criticism of positivism</vt:lpstr>
      <vt:lpstr>Criticism of sociology in general</vt:lpstr>
      <vt:lpstr>Criticism of culture industry </vt:lpstr>
      <vt:lpstr>Criticism of culture industry </vt:lpstr>
      <vt:lpstr>Critiques on Critical Theory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2015-11-02T13:31:20Z</dcterms:created>
  <dcterms:modified xsi:type="dcterms:W3CDTF">2015-11-04T18:53:42Z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